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22" r:id="rId2"/>
    <p:sldId id="2824" r:id="rId3"/>
    <p:sldId id="2825" r:id="rId4"/>
    <p:sldId id="2868" r:id="rId5"/>
    <p:sldId id="2898" r:id="rId6"/>
    <p:sldId id="2869" r:id="rId7"/>
    <p:sldId id="2845" r:id="rId8"/>
    <p:sldId id="2899" r:id="rId9"/>
    <p:sldId id="2900" r:id="rId10"/>
    <p:sldId id="2901" r:id="rId11"/>
    <p:sldId id="2902" r:id="rId12"/>
    <p:sldId id="2903" r:id="rId13"/>
    <p:sldId id="2904" r:id="rId14"/>
    <p:sldId id="2906" r:id="rId15"/>
    <p:sldId id="2844" r:id="rId16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E1A46"/>
    <a:srgbClr val="FFFFFF"/>
    <a:srgbClr val="E8D49E"/>
    <a:srgbClr val="0C2744"/>
    <a:srgbClr val="F89171"/>
    <a:srgbClr val="3869FE"/>
    <a:srgbClr val="1A3083"/>
    <a:srgbClr val="A35BD7"/>
    <a:srgbClr val="F4AB63"/>
    <a:srgbClr val="A4D16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84" autoAdjust="0"/>
    <p:restoredTop sz="95380" autoAdjust="0"/>
  </p:normalViewPr>
  <p:slideViewPr>
    <p:cSldViewPr>
      <p:cViewPr>
        <p:scale>
          <a:sx n="86" d="100"/>
          <a:sy n="86" d="100"/>
        </p:scale>
        <p:origin x="96" y="96"/>
      </p:cViewPr>
      <p:guideLst>
        <p:guide orient="horz" pos="321"/>
        <p:guide orient="horz" pos="4190"/>
        <p:guide pos="4050"/>
        <p:guide pos="519"/>
        <p:guide pos="7465"/>
        <p:guide pos="6913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2018-12-24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2018-12-24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4DDFB-8AA2-4BAE-A26D-09F432D5255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2018-12-24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2018-12-24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2018-12-24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63930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3930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214665" y="2116127"/>
            <a:ext cx="62151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b="1" cap="all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一枝一叶总关情</a:t>
            </a:r>
            <a:endParaRPr lang="en-US" altLang="zh-CN" sz="6600" b="1" cap="all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643425" y="3402011"/>
            <a:ext cx="4286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——</a:t>
            </a:r>
            <a:r>
              <a:rPr lang="zh-CN" alt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采编部服务功能优化实践</a:t>
            </a:r>
            <a:endParaRPr lang="en-US" altLang="zh-CN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57739" y="4973647"/>
            <a:ext cx="4167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/>
              <a:t>汇 报 人 ： </a:t>
            </a:r>
            <a:r>
              <a:rPr lang="zh-CN" altLang="en-US" sz="2400" b="1" dirty="0" smtClean="0"/>
              <a:t>王继英</a:t>
            </a:r>
            <a:endParaRPr lang="zh-CN" altLang="zh-C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072581" y="6402407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团队成员：王继英、朱建军、汪青云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/>
          <p:nvPr/>
        </p:nvGrpSpPr>
        <p:grpSpPr>
          <a:xfrm>
            <a:off x="2160000" y="1616061"/>
            <a:ext cx="9000000" cy="5040000"/>
            <a:chOff x="1714467" y="1830375"/>
            <a:chExt cx="8286808" cy="4286280"/>
          </a:xfrm>
        </p:grpSpPr>
        <p:pic>
          <p:nvPicPr>
            <p:cNvPr id="9" name="图片 8" descr="IMG_20181221_14253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0813" y="4116391"/>
              <a:ext cx="3500462" cy="2000263"/>
            </a:xfrm>
            <a:prstGeom prst="flowChartAlternateProcess">
              <a:avLst/>
            </a:prstGeom>
          </p:spPr>
        </p:pic>
        <p:pic>
          <p:nvPicPr>
            <p:cNvPr id="10" name="图片 9" descr="IMG_20181221_14264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0813" y="1830375"/>
              <a:ext cx="3500462" cy="2214578"/>
            </a:xfrm>
            <a:prstGeom prst="flowChartAlternateProcess">
              <a:avLst/>
            </a:prstGeom>
          </p:spPr>
        </p:pic>
        <p:pic>
          <p:nvPicPr>
            <p:cNvPr id="11" name="图片 10" descr="IMG_20181222_13035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14467" y="1830375"/>
              <a:ext cx="4643470" cy="4286280"/>
            </a:xfrm>
            <a:prstGeom prst="flowChartAlternateProcess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643953" y="330177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u="sng" dirty="0" smtClean="0">
                <a:latin typeface="方正舒体"/>
                <a:ea typeface="方正舒体"/>
              </a:rPr>
              <a:t>③</a:t>
            </a:r>
            <a:r>
              <a:rPr lang="zh-CN" altLang="en-US" sz="2800" u="sng" dirty="0" smtClean="0">
                <a:latin typeface="宋体" pitchFamily="2" charset="-122"/>
              </a:rPr>
              <a:t>书标添加出版时间</a:t>
            </a:r>
            <a:endParaRPr lang="zh-CN" altLang="en-US" sz="2800" u="sng" dirty="0">
              <a:latin typeface="宋体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72400" y="428400"/>
            <a:ext cx="4499653" cy="707886"/>
            <a:chOff x="572400" y="428400"/>
            <a:chExt cx="4499653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1071525" y="428400"/>
              <a:ext cx="40005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案例内容及实施</a:t>
              </a:r>
              <a:endParaRPr lang="zh-CN" altLang="en-US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MH_Number_3"/>
            <p:cNvSpPr/>
            <p:nvPr>
              <p:custDataLst>
                <p:tags r:id="rId1"/>
              </p:custDataLst>
            </p:nvPr>
          </p:nvSpPr>
          <p:spPr>
            <a:xfrm>
              <a:off x="572400" y="593452"/>
              <a:ext cx="379667" cy="379667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21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</a:t>
              </a:r>
              <a:endParaRPr lang="zh-CN" altLang="en-US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"/>
          <p:cNvGrpSpPr/>
          <p:nvPr/>
        </p:nvGrpSpPr>
        <p:grpSpPr>
          <a:xfrm>
            <a:off x="2160000" y="1616061"/>
            <a:ext cx="9000000" cy="5040000"/>
            <a:chOff x="1142963" y="1401747"/>
            <a:chExt cx="10644262" cy="4714908"/>
          </a:xfrm>
        </p:grpSpPr>
        <p:pic>
          <p:nvPicPr>
            <p:cNvPr id="2" name="图片 1" descr="Screenshot_20181222-11432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963" y="1401747"/>
              <a:ext cx="2928958" cy="4714908"/>
            </a:xfrm>
            <a:prstGeom prst="flowChartAlternateProcess">
              <a:avLst/>
            </a:prstGeom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3" name="图片 2" descr="Screenshot_20181221-11274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4797" y="1401747"/>
              <a:ext cx="2928958" cy="4714907"/>
            </a:xfrm>
            <a:prstGeom prst="flowChartAlternateProcess">
              <a:avLst/>
            </a:prstGeom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5" name="图片 4" descr="QQ图片2018122211481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6631" y="1401747"/>
              <a:ext cx="4500594" cy="2138361"/>
            </a:xfrm>
            <a:prstGeom prst="flowChartAlternateProcess">
              <a:avLst/>
            </a:prstGeom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6" name="图片 5" descr="QQ图片2018122211484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86631" y="3687763"/>
              <a:ext cx="4500594" cy="2428892"/>
            </a:xfrm>
            <a:prstGeom prst="flowChartAlternateProcess">
              <a:avLst/>
            </a:prstGeom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8" name="TextBox 7"/>
          <p:cNvSpPr txBox="1"/>
          <p:nvPr/>
        </p:nvSpPr>
        <p:spPr>
          <a:xfrm>
            <a:off x="8643953" y="330177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u="sng" dirty="0" smtClean="0">
                <a:latin typeface="方正舒体"/>
                <a:ea typeface="方正舒体"/>
              </a:rPr>
              <a:t>④</a:t>
            </a:r>
            <a:r>
              <a:rPr lang="zh-CN" altLang="en-US" sz="2800" u="sng" dirty="0" smtClean="0"/>
              <a:t>快速响应荐购图书</a:t>
            </a:r>
            <a:endParaRPr lang="zh-CN" altLang="en-US" sz="2800" u="sng" dirty="0"/>
          </a:p>
        </p:txBody>
      </p:sp>
      <p:grpSp>
        <p:nvGrpSpPr>
          <p:cNvPr id="10" name="组合 9"/>
          <p:cNvGrpSpPr/>
          <p:nvPr/>
        </p:nvGrpSpPr>
        <p:grpSpPr>
          <a:xfrm>
            <a:off x="572400" y="428400"/>
            <a:ext cx="4499653" cy="707886"/>
            <a:chOff x="572400" y="428400"/>
            <a:chExt cx="4499653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1071525" y="428400"/>
              <a:ext cx="40005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案例内容及实施</a:t>
              </a:r>
              <a:endParaRPr lang="zh-CN" altLang="en-US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MH_Number_3"/>
            <p:cNvSpPr/>
            <p:nvPr>
              <p:custDataLst>
                <p:tags r:id="rId1"/>
              </p:custDataLst>
            </p:nvPr>
          </p:nvSpPr>
          <p:spPr>
            <a:xfrm>
              <a:off x="572400" y="593452"/>
              <a:ext cx="379667" cy="379667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21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</a:t>
              </a:r>
              <a:endParaRPr lang="zh-CN" altLang="en-US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29639" y="330177"/>
            <a:ext cx="392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u="sng" dirty="0" smtClean="0">
                <a:latin typeface="方正舒体"/>
                <a:ea typeface="方正舒体"/>
              </a:rPr>
              <a:t>⑤</a:t>
            </a:r>
            <a:r>
              <a:rPr lang="zh-CN" altLang="en-US" sz="2800" u="sng" dirty="0" smtClean="0">
                <a:latin typeface="宋体" pitchFamily="2" charset="-122"/>
              </a:rPr>
              <a:t>军民共建流动图书站</a:t>
            </a:r>
            <a:endParaRPr lang="zh-CN" altLang="en-US" sz="2800" u="sng" dirty="0">
              <a:latin typeface="宋体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160000" y="1616400"/>
            <a:ext cx="9000000" cy="5040000"/>
            <a:chOff x="2357409" y="1830375"/>
            <a:chExt cx="7215238" cy="4343416"/>
          </a:xfrm>
        </p:grpSpPr>
        <p:pic>
          <p:nvPicPr>
            <p:cNvPr id="12" name="j0341658.jp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357409" y="1830375"/>
              <a:ext cx="1510269" cy="214313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13" name="图片占位符 10" descr="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357409" y="4116391"/>
              <a:ext cx="3679822" cy="2057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14" name="图片占位符 11" descr="8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6143623" y="4116391"/>
              <a:ext cx="3429024" cy="2057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15" name="crop_j017554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000483" y="1830375"/>
              <a:ext cx="2571769" cy="214314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16" name="j0321087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715127" y="1830376"/>
              <a:ext cx="2844004" cy="214313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11" name="组合 10"/>
          <p:cNvGrpSpPr/>
          <p:nvPr/>
        </p:nvGrpSpPr>
        <p:grpSpPr>
          <a:xfrm>
            <a:off x="571459" y="428400"/>
            <a:ext cx="4500594" cy="707886"/>
            <a:chOff x="571459" y="428400"/>
            <a:chExt cx="4500594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1071525" y="428400"/>
              <a:ext cx="40005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案例内容及实施</a:t>
              </a:r>
              <a:endParaRPr lang="zh-CN" altLang="en-US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MH_Number_3"/>
            <p:cNvSpPr/>
            <p:nvPr>
              <p:custDataLst>
                <p:tags r:id="rId1"/>
              </p:custDataLst>
            </p:nvPr>
          </p:nvSpPr>
          <p:spPr>
            <a:xfrm>
              <a:off x="571459" y="593452"/>
              <a:ext cx="379667" cy="379667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21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</a:t>
              </a:r>
              <a:endParaRPr lang="zh-CN" altLang="en-US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820160" y="2373630"/>
            <a:ext cx="2101850" cy="184404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US" altLang="zh-CN" sz="5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1"/>
            </p:custDataLst>
          </p:nvPr>
        </p:nvSpPr>
        <p:spPr>
          <a:xfrm>
            <a:off x="6191885" y="2767965"/>
            <a:ext cx="3773170" cy="9233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60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创新点</a:t>
            </a:r>
            <a:endParaRPr lang="en-US" altLang="zh-CN" sz="6000" b="1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72400" y="428400"/>
            <a:ext cx="2642265" cy="707886"/>
            <a:chOff x="572400" y="428400"/>
            <a:chExt cx="2642265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1093504" y="428400"/>
              <a:ext cx="21211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创新点</a:t>
              </a:r>
              <a:endParaRPr lang="zh-CN" altLang="en-US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MH_Number_4"/>
            <p:cNvSpPr/>
            <p:nvPr>
              <p:custDataLst>
                <p:tags r:id="rId4"/>
              </p:custDataLst>
            </p:nvPr>
          </p:nvSpPr>
          <p:spPr>
            <a:xfrm>
              <a:off x="572400" y="594000"/>
              <a:ext cx="379667" cy="379667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21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</a:t>
              </a:r>
              <a:endParaRPr lang="zh-CN" altLang="en-US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786037" y="2235849"/>
            <a:ext cx="6858048" cy="963990"/>
            <a:chOff x="2786037" y="2235849"/>
            <a:chExt cx="6858048" cy="963990"/>
          </a:xfrm>
        </p:grpSpPr>
        <p:sp>
          <p:nvSpPr>
            <p:cNvPr id="3" name="MH_Entry_1"/>
            <p:cNvSpPr/>
            <p:nvPr>
              <p:custDataLst>
                <p:tags r:id="rId3"/>
              </p:custDataLst>
            </p:nvPr>
          </p:nvSpPr>
          <p:spPr>
            <a:xfrm>
              <a:off x="3500417" y="2259003"/>
              <a:ext cx="6143668" cy="43088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以部门整体业务为案例本身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8979" y="2830507"/>
              <a:ext cx="5500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体现了</a:t>
              </a:r>
              <a:r>
                <a:rPr lang="zh-CN" altLang="en-US" dirty="0" smtClean="0"/>
                <a:t>团队协作精神</a:t>
              </a:r>
              <a:r>
                <a:rPr lang="zh-CN" altLang="en-US" dirty="0" smtClean="0"/>
                <a:t>及在实际工作中“谋”的一面</a:t>
              </a:r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786037" y="2235849"/>
              <a:ext cx="3834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Ⅰ.</a:t>
              </a:r>
              <a:endParaRPr lang="zh-CN" altLang="en-US" sz="28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714599" y="3473449"/>
            <a:ext cx="6286544" cy="1217835"/>
            <a:chOff x="2714599" y="3473449"/>
            <a:chExt cx="6286544" cy="1217835"/>
          </a:xfrm>
        </p:grpSpPr>
        <p:sp>
          <p:nvSpPr>
            <p:cNvPr id="5" name="MH_Entry_2"/>
            <p:cNvSpPr/>
            <p:nvPr>
              <p:custDataLst>
                <p:tags r:id="rId2"/>
              </p:custDataLst>
            </p:nvPr>
          </p:nvSpPr>
          <p:spPr>
            <a:xfrm>
              <a:off x="3500417" y="3473449"/>
              <a:ext cx="5500726" cy="43088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lvl="0"/>
              <a:r>
                <a:rPr lang="zh-CN" alt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立足传统业务，不囿于传统业务</a:t>
              </a:r>
              <a:endParaRPr lang="en-US" altLang="zh-CN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8979" y="4044953"/>
              <a:ext cx="51435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探索适合馆情的采编工作思路及方法，有助于提高工作效率、优化馆藏及提升用户体验</a:t>
              </a:r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2714599" y="3473449"/>
              <a:ext cx="482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Ⅱ.</a:t>
              </a:r>
              <a:endParaRPr lang="zh-CN" altLang="en-US" sz="28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14599" y="4830771"/>
            <a:ext cx="5857916" cy="940836"/>
            <a:chOff x="2714599" y="4830771"/>
            <a:chExt cx="5857916" cy="940836"/>
          </a:xfrm>
        </p:grpSpPr>
        <p:sp>
          <p:nvSpPr>
            <p:cNvPr id="7" name="MH_Entry_3"/>
            <p:cNvSpPr/>
            <p:nvPr>
              <p:custDataLst>
                <p:tags r:id="rId1"/>
              </p:custDataLst>
            </p:nvPr>
          </p:nvSpPr>
          <p:spPr>
            <a:xfrm>
              <a:off x="3500417" y="4830771"/>
              <a:ext cx="4143404" cy="43088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lvl="0"/>
              <a:r>
                <a:rPr lang="zh-CN" alt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走出校门，服务社会</a:t>
              </a:r>
              <a:endParaRPr lang="en-US" altLang="zh-CN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8979" y="5402275"/>
              <a:ext cx="5143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加强部门与社会的联系，拓展采编部服务范围</a:t>
              </a:r>
              <a:endParaRPr lang="zh-CN" altLang="en-US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2714599" y="4830771"/>
              <a:ext cx="5822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Ⅲ.</a:t>
              </a:r>
              <a:endParaRPr lang="zh-CN" altLang="en-US" sz="28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43227" y="1330309"/>
            <a:ext cx="6552728" cy="4143404"/>
            <a:chOff x="3143227" y="1330309"/>
            <a:chExt cx="6552728" cy="4143404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3143227" y="1330309"/>
              <a:ext cx="6552728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8000" b="1" cap="all" dirty="0">
                  <a:solidFill>
                    <a:schemeClr val="tx1"/>
                  </a:solidFill>
                  <a:cs typeface="Arial" panose="020B0604020202020204" pitchFamily="34" charset="0"/>
                </a:rPr>
                <a:t>Thank you</a:t>
              </a:r>
            </a:p>
          </p:txBody>
        </p:sp>
        <p:pic>
          <p:nvPicPr>
            <p:cNvPr id="5" name="图片 4" descr="tim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31" y="3044821"/>
              <a:ext cx="5072098" cy="2428892"/>
            </a:xfrm>
            <a:prstGeom prst="rect">
              <a:avLst/>
            </a:prstGeom>
            <a:effectLst>
              <a:softEdge rad="6350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2393186" y="3330573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3010701" y="3329619"/>
            <a:ext cx="2251181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案例背景</a:t>
            </a:r>
            <a:endParaRPr lang="en-US" altLang="zh-CN" sz="2800" b="1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8011666" y="3308096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8629181" y="3293368"/>
            <a:ext cx="2251181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案例目标</a:t>
            </a:r>
            <a:endParaRPr lang="en-US" altLang="zh-CN" sz="2800" b="1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2393186" y="5165484"/>
            <a:ext cx="379667" cy="37966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3010701" y="5134812"/>
            <a:ext cx="2632856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案例内容及实施</a:t>
            </a:r>
            <a:endParaRPr lang="en-US" altLang="zh-CN" sz="2800" b="1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8001011" y="5165484"/>
            <a:ext cx="379667" cy="379667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8607350" y="5116523"/>
            <a:ext cx="2251181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案例创新点</a:t>
            </a:r>
            <a:endParaRPr lang="en-US" altLang="zh-CN" sz="2800" b="1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4810467" y="803810"/>
            <a:ext cx="2626654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4959420" y="1968855"/>
            <a:ext cx="2330017" cy="49244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820160" y="2373630"/>
            <a:ext cx="2101850" cy="184404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2" name="MH_Entry_1"/>
          <p:cNvSpPr/>
          <p:nvPr>
            <p:custDataLst>
              <p:tags r:id="rId1"/>
            </p:custDataLst>
          </p:nvPr>
        </p:nvSpPr>
        <p:spPr>
          <a:xfrm>
            <a:off x="6191885" y="2767965"/>
            <a:ext cx="3773170" cy="9233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6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案例背景</a:t>
            </a:r>
            <a:endParaRPr lang="en-US" altLang="zh-CN" sz="60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2493845" y="1830479"/>
            <a:ext cx="7578869" cy="1196415"/>
            <a:chOff x="2493845" y="1830479"/>
            <a:chExt cx="7578869" cy="1196415"/>
          </a:xfrm>
        </p:grpSpPr>
        <p:sp>
          <p:nvSpPr>
            <p:cNvPr id="18" name="矩形 34"/>
            <p:cNvSpPr/>
            <p:nvPr/>
          </p:nvSpPr>
          <p:spPr>
            <a:xfrm>
              <a:off x="2493845" y="1830479"/>
              <a:ext cx="1177652" cy="11964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40"/>
            <p:cNvSpPr txBox="1"/>
            <p:nvPr/>
          </p:nvSpPr>
          <p:spPr>
            <a:xfrm>
              <a:off x="2643161" y="2068381"/>
              <a:ext cx="95690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 prst="relaxedInset"/>
            </a:sp3d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grpSp>
          <p:nvGrpSpPr>
            <p:cNvPr id="7" name="组合 25"/>
            <p:cNvGrpSpPr/>
            <p:nvPr/>
          </p:nvGrpSpPr>
          <p:grpSpPr>
            <a:xfrm>
              <a:off x="4879856" y="1996938"/>
              <a:ext cx="5192858" cy="984392"/>
              <a:chOff x="495271" y="2743600"/>
              <a:chExt cx="2603325" cy="530028"/>
            </a:xfrm>
          </p:grpSpPr>
          <p:sp>
            <p:nvSpPr>
              <p:cNvPr id="14" name="矩形 26"/>
              <p:cNvSpPr/>
              <p:nvPr/>
            </p:nvSpPr>
            <p:spPr>
              <a:xfrm>
                <a:off x="503238" y="3053880"/>
                <a:ext cx="2595358" cy="219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zh-CN" altLang="en-US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推动图书馆提升服务质量，提升用户体验</a:t>
                </a:r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27"/>
              <p:cNvSpPr/>
              <p:nvPr/>
            </p:nvSpPr>
            <p:spPr>
              <a:xfrm>
                <a:off x="495271" y="2743600"/>
                <a:ext cx="812631" cy="281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defRPr/>
                </a:pPr>
                <a:r>
                  <a:rPr lang="zh-CN" altLang="en-US" sz="28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用户需求</a:t>
                </a:r>
                <a:endParaRPr lang="en-US" altLang="zh-CN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2865955" y="3009385"/>
            <a:ext cx="8026005" cy="1218045"/>
            <a:chOff x="2865955" y="3009385"/>
            <a:chExt cx="8026005" cy="1218045"/>
          </a:xfrm>
        </p:grpSpPr>
        <p:sp>
          <p:nvSpPr>
            <p:cNvPr id="17" name="矩形 33"/>
            <p:cNvSpPr/>
            <p:nvPr/>
          </p:nvSpPr>
          <p:spPr>
            <a:xfrm>
              <a:off x="2865955" y="3009385"/>
              <a:ext cx="1177652" cy="11964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42"/>
            <p:cNvSpPr txBox="1"/>
            <p:nvPr/>
          </p:nvSpPr>
          <p:spPr>
            <a:xfrm>
              <a:off x="3000351" y="3211388"/>
              <a:ext cx="857256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 prst="relaxedInset"/>
            </a:sp3d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grpSp>
          <p:nvGrpSpPr>
            <p:cNvPr id="8" name="组合 25"/>
            <p:cNvGrpSpPr/>
            <p:nvPr/>
          </p:nvGrpSpPr>
          <p:grpSpPr>
            <a:xfrm>
              <a:off x="4857739" y="3211384"/>
              <a:ext cx="6034221" cy="1016046"/>
              <a:chOff x="503238" y="2754637"/>
              <a:chExt cx="3204356" cy="500136"/>
            </a:xfrm>
          </p:grpSpPr>
          <p:sp>
            <p:nvSpPr>
              <p:cNvPr id="12" name="矩形 26"/>
              <p:cNvSpPr/>
              <p:nvPr/>
            </p:nvSpPr>
            <p:spPr>
              <a:xfrm>
                <a:off x="503238" y="3053879"/>
                <a:ext cx="3204356" cy="200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zh-CN" altLang="en-US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不同时期，图书馆功能发生不同变化</a:t>
                </a:r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27"/>
              <p:cNvSpPr/>
              <p:nvPr/>
            </p:nvSpPr>
            <p:spPr>
              <a:xfrm>
                <a:off x="519997" y="2754637"/>
                <a:ext cx="1352671" cy="3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zh-CN" altLang="en-US" sz="28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图书馆自身发展</a:t>
                </a:r>
                <a:endParaRPr lang="en-US" altLang="zh-CN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2307790" y="4201568"/>
            <a:ext cx="8941685" cy="1275342"/>
            <a:chOff x="2307790" y="4201568"/>
            <a:chExt cx="8941685" cy="1275342"/>
          </a:xfrm>
        </p:grpSpPr>
        <p:sp>
          <p:nvSpPr>
            <p:cNvPr id="16" name="矩形 32"/>
            <p:cNvSpPr/>
            <p:nvPr/>
          </p:nvSpPr>
          <p:spPr>
            <a:xfrm>
              <a:off x="2307790" y="4201568"/>
              <a:ext cx="1177925" cy="1200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44"/>
            <p:cNvSpPr txBox="1"/>
            <p:nvPr/>
          </p:nvSpPr>
          <p:spPr>
            <a:xfrm>
              <a:off x="2500285" y="4425835"/>
              <a:ext cx="928694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 prst="relaxedInset"/>
            </a:sp3d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857739" y="4423223"/>
              <a:ext cx="6391736" cy="1053687"/>
              <a:chOff x="4857739" y="4423223"/>
              <a:chExt cx="6391736" cy="1053687"/>
            </a:xfrm>
          </p:grpSpPr>
          <p:sp>
            <p:nvSpPr>
              <p:cNvPr id="10" name="矩形 26"/>
              <p:cNvSpPr/>
              <p:nvPr/>
            </p:nvSpPr>
            <p:spPr>
              <a:xfrm>
                <a:off x="4857739" y="5068785"/>
                <a:ext cx="6391736" cy="408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根据馆藏建设需要及读者需求对业务流程及内容加以调整</a:t>
                </a:r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27"/>
              <p:cNvSpPr/>
              <p:nvPr/>
            </p:nvSpPr>
            <p:spPr>
              <a:xfrm>
                <a:off x="4868291" y="4423223"/>
                <a:ext cx="2339102" cy="523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zh-CN" altLang="en-US" sz="28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馆员实践探索</a:t>
                </a:r>
                <a:endParaRPr lang="en-US" altLang="zh-CN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571459" y="426720"/>
            <a:ext cx="3143272" cy="615315"/>
            <a:chOff x="571459" y="426720"/>
            <a:chExt cx="3143272" cy="615315"/>
          </a:xfrm>
        </p:grpSpPr>
        <p:sp>
          <p:nvSpPr>
            <p:cNvPr id="22" name="TextBox 8"/>
            <p:cNvSpPr txBox="1"/>
            <p:nvPr/>
          </p:nvSpPr>
          <p:spPr>
            <a:xfrm>
              <a:off x="1163007" y="426720"/>
              <a:ext cx="2551724" cy="6153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案例</a:t>
              </a:r>
              <a:r>
                <a:rPr lang="zh-CN" alt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背景</a:t>
              </a:r>
              <a:endPara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MH_Number_1"/>
            <p:cNvSpPr/>
            <p:nvPr>
              <p:custDataLst>
                <p:tags r:id="rId1"/>
              </p:custDataLst>
            </p:nvPr>
          </p:nvSpPr>
          <p:spPr>
            <a:xfrm>
              <a:off x="571459" y="544491"/>
              <a:ext cx="379667" cy="37966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21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</a:t>
              </a:r>
              <a:endParaRPr lang="zh-CN" altLang="en-US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820160" y="2373630"/>
            <a:ext cx="2101850" cy="184404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2" name="MH_Entry_1"/>
          <p:cNvSpPr/>
          <p:nvPr>
            <p:custDataLst>
              <p:tags r:id="rId1"/>
            </p:custDataLst>
          </p:nvPr>
        </p:nvSpPr>
        <p:spPr>
          <a:xfrm>
            <a:off x="6191885" y="2767965"/>
            <a:ext cx="3773170" cy="9233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60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案例目标</a:t>
            </a:r>
            <a:endParaRPr lang="en-US" altLang="zh-CN" sz="6000" b="1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31"/>
          <p:cNvCxnSpPr/>
          <p:nvPr/>
        </p:nvCxnSpPr>
        <p:spPr>
          <a:xfrm>
            <a:off x="1411789" y="2829618"/>
            <a:ext cx="100364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椭圆 80"/>
          <p:cNvSpPr/>
          <p:nvPr/>
        </p:nvSpPr>
        <p:spPr bwMode="auto">
          <a:xfrm>
            <a:off x="2115820" y="2185670"/>
            <a:ext cx="1423035" cy="14255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30" kern="0">
              <a:solidFill>
                <a:srgbClr val="FFFFFF"/>
              </a:solidFill>
            </a:endParaRPr>
          </a:p>
        </p:txBody>
      </p:sp>
      <p:sp>
        <p:nvSpPr>
          <p:cNvPr id="129" name="椭圆 80"/>
          <p:cNvSpPr/>
          <p:nvPr/>
        </p:nvSpPr>
        <p:spPr bwMode="auto">
          <a:xfrm>
            <a:off x="5494655" y="1851025"/>
            <a:ext cx="1843405" cy="18472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30" kern="0">
              <a:solidFill>
                <a:srgbClr val="FFFFFF"/>
              </a:solidFill>
            </a:endParaRPr>
          </a:p>
        </p:txBody>
      </p:sp>
      <p:sp>
        <p:nvSpPr>
          <p:cNvPr id="137" name="椭圆 80"/>
          <p:cNvSpPr/>
          <p:nvPr/>
        </p:nvSpPr>
        <p:spPr bwMode="auto">
          <a:xfrm>
            <a:off x="9371330" y="2061845"/>
            <a:ext cx="1423035" cy="14255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30" kern="0">
              <a:solidFill>
                <a:srgbClr val="FFFFFF"/>
              </a:solidFill>
            </a:endParaRPr>
          </a:p>
        </p:txBody>
      </p:sp>
      <p:sp>
        <p:nvSpPr>
          <p:cNvPr id="173" name="文本框 172"/>
          <p:cNvSpPr txBox="1"/>
          <p:nvPr/>
        </p:nvSpPr>
        <p:spPr>
          <a:xfrm>
            <a:off x="1352400" y="4233028"/>
            <a:ext cx="264808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提升用户体验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7" name="文本框 176"/>
          <p:cNvSpPr txBox="1"/>
          <p:nvPr/>
        </p:nvSpPr>
        <p:spPr>
          <a:xfrm>
            <a:off x="5273116" y="4233028"/>
            <a:ext cx="2299267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规范、丰满业务流程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9219203" y="4233028"/>
            <a:ext cx="2210832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激发馆员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创新意识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47183" y="2585672"/>
            <a:ext cx="844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01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6012158" y="2521382"/>
            <a:ext cx="844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0</a:t>
            </a:r>
            <a:r>
              <a:rPr lang="en-US" sz="4000" b="1" dirty="0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2</a:t>
            </a:r>
            <a:endParaRPr 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9660628" y="2467137"/>
            <a:ext cx="844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0</a:t>
            </a:r>
            <a:r>
              <a:rPr lang="en-US" sz="4000" b="1" dirty="0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3</a:t>
            </a:r>
            <a:endParaRPr lang="en-US" sz="40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572400" y="426720"/>
            <a:ext cx="3213769" cy="615315"/>
            <a:chOff x="572400" y="426720"/>
            <a:chExt cx="3213769" cy="615315"/>
          </a:xfrm>
        </p:grpSpPr>
        <p:sp>
          <p:nvSpPr>
            <p:cNvPr id="22" name="TextBox 8"/>
            <p:cNvSpPr txBox="1"/>
            <p:nvPr/>
          </p:nvSpPr>
          <p:spPr>
            <a:xfrm>
              <a:off x="1091569" y="426720"/>
              <a:ext cx="2694600" cy="6153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案例</a:t>
              </a:r>
              <a:r>
                <a:rPr lang="zh-CN" alt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目标</a:t>
              </a:r>
              <a:endPara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MH_Number_2"/>
            <p:cNvSpPr/>
            <p:nvPr>
              <p:custDataLst>
                <p:tags r:id="rId1"/>
              </p:custDataLst>
            </p:nvPr>
          </p:nvSpPr>
          <p:spPr>
            <a:xfrm>
              <a:off x="572400" y="544491"/>
              <a:ext cx="379667" cy="379667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21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endParaRPr lang="zh-CN" altLang="en-US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7" grpId="0"/>
      <p:bldP spid="181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285971" y="1401747"/>
            <a:ext cx="2101850" cy="184404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altLang="zh-CN" sz="5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1"/>
            </p:custDataLst>
          </p:nvPr>
        </p:nvSpPr>
        <p:spPr>
          <a:xfrm>
            <a:off x="5072053" y="1830375"/>
            <a:ext cx="5452464" cy="9233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60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案例内容及实施</a:t>
            </a:r>
            <a:endParaRPr lang="en-US" altLang="zh-CN" sz="6000" b="1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1987" y="3902077"/>
            <a:ext cx="6143668" cy="2071702"/>
            <a:chOff x="4571987" y="3902077"/>
            <a:chExt cx="6143668" cy="2071702"/>
          </a:xfrm>
        </p:grpSpPr>
        <p:sp>
          <p:nvSpPr>
            <p:cNvPr id="4" name="TextBox 3"/>
            <p:cNvSpPr txBox="1"/>
            <p:nvPr/>
          </p:nvSpPr>
          <p:spPr>
            <a:xfrm>
              <a:off x="4571987" y="3902077"/>
              <a:ext cx="292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u="sng" dirty="0" smtClean="0">
                  <a:latin typeface="方正舒体"/>
                  <a:ea typeface="方正舒体"/>
                </a:rPr>
                <a:t>①</a:t>
              </a:r>
              <a:r>
                <a:rPr lang="zh-CN" altLang="en-US" b="1" u="sng" dirty="0" smtClean="0">
                  <a:latin typeface="宋体" pitchFamily="2" charset="-122"/>
                </a:rPr>
                <a:t>捐赠者信息备注</a:t>
              </a:r>
              <a:endParaRPr lang="zh-CN" altLang="en-US" b="1" u="sng" dirty="0">
                <a:latin typeface="宋体" pitchFamily="2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1987" y="4687895"/>
              <a:ext cx="285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u="sng" dirty="0" smtClean="0">
                  <a:latin typeface="方正舒体"/>
                  <a:ea typeface="方正舒体"/>
                </a:rPr>
                <a:t>②</a:t>
              </a:r>
              <a:r>
                <a:rPr lang="zh-CN" altLang="en-US" b="1" u="sng" dirty="0" smtClean="0">
                  <a:latin typeface="宋体" pitchFamily="2" charset="-122"/>
                </a:rPr>
                <a:t>附件与正本的合订</a:t>
              </a:r>
              <a:endParaRPr lang="zh-CN" altLang="en-US" b="1" u="sng" dirty="0">
                <a:latin typeface="宋体" pitchFamily="2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1987" y="5604447"/>
              <a:ext cx="264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u="sng" dirty="0" smtClean="0">
                  <a:latin typeface="方正舒体"/>
                  <a:ea typeface="方正舒体"/>
                </a:rPr>
                <a:t>③</a:t>
              </a:r>
              <a:r>
                <a:rPr lang="zh-CN" altLang="en-US" b="1" u="sng" dirty="0" smtClean="0">
                  <a:latin typeface="宋体" pitchFamily="2" charset="-122"/>
                </a:rPr>
                <a:t>书标添加出版时间</a:t>
              </a:r>
              <a:endParaRPr lang="zh-CN" altLang="en-US" b="1" u="sng" dirty="0">
                <a:latin typeface="宋体" pitchFamily="2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9573" y="3902077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u="sng" dirty="0" smtClean="0">
                  <a:latin typeface="方正舒体"/>
                  <a:ea typeface="方正舒体"/>
                </a:rPr>
                <a:t>④</a:t>
              </a:r>
              <a:r>
                <a:rPr lang="zh-CN" altLang="en-US" b="1" u="sng" dirty="0" smtClean="0"/>
                <a:t>快速响应荐购图书</a:t>
              </a:r>
              <a:endParaRPr lang="zh-CN" altLang="en-US" b="1" u="sng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9573" y="4687895"/>
              <a:ext cx="2786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u="sng" dirty="0" smtClean="0">
                  <a:latin typeface="方正舒体"/>
                  <a:ea typeface="方正舒体"/>
                </a:rPr>
                <a:t>⑤</a:t>
              </a:r>
              <a:r>
                <a:rPr lang="zh-CN" altLang="en-US" b="1" u="sng" dirty="0" smtClean="0">
                  <a:latin typeface="宋体" pitchFamily="2" charset="-122"/>
                </a:rPr>
                <a:t>军民共建流动图书站</a:t>
              </a:r>
              <a:endParaRPr lang="zh-CN" altLang="en-US" b="1" u="sng" dirty="0">
                <a:latin typeface="宋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43953" y="330177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u="sng" dirty="0" smtClean="0">
                <a:latin typeface="方正舒体"/>
                <a:ea typeface="方正舒体"/>
              </a:rPr>
              <a:t>①</a:t>
            </a:r>
            <a:r>
              <a:rPr lang="zh-CN" altLang="en-US" sz="2800" u="sng" dirty="0" smtClean="0">
                <a:latin typeface="宋体" pitchFamily="2" charset="-122"/>
              </a:rPr>
              <a:t>捐赠者信息备注</a:t>
            </a:r>
            <a:endParaRPr lang="zh-CN" altLang="en-US" sz="2800" u="sng" dirty="0">
              <a:latin typeface="宋体" pitchFamily="2" charset="-122"/>
            </a:endParaRPr>
          </a:p>
        </p:txBody>
      </p:sp>
      <p:pic>
        <p:nvPicPr>
          <p:cNvPr id="9" name="图片 8" descr="张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71" y="1511321"/>
            <a:ext cx="8768955" cy="4320000"/>
          </a:xfrm>
          <a:prstGeom prst="rect">
            <a:avLst/>
          </a:prstGeom>
        </p:spPr>
      </p:pic>
      <p:pic>
        <p:nvPicPr>
          <p:cNvPr id="10" name="图片 9" descr="刘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61" y="1725635"/>
            <a:ext cx="8825435" cy="4320000"/>
          </a:xfrm>
          <a:prstGeom prst="rect">
            <a:avLst/>
          </a:prstGeom>
        </p:spPr>
      </p:pic>
      <p:pic>
        <p:nvPicPr>
          <p:cNvPr id="11" name="图片 10" descr="钟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51" y="1939949"/>
            <a:ext cx="8792627" cy="4320000"/>
          </a:xfrm>
          <a:prstGeom prst="rect">
            <a:avLst/>
          </a:prstGeom>
        </p:spPr>
      </p:pic>
      <p:pic>
        <p:nvPicPr>
          <p:cNvPr id="12" name="图片 11" descr="赵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78" y="2154263"/>
            <a:ext cx="8885845" cy="4320000"/>
          </a:xfrm>
          <a:prstGeom prst="rect">
            <a:avLst/>
          </a:prstGeom>
        </p:spPr>
      </p:pic>
      <p:pic>
        <p:nvPicPr>
          <p:cNvPr id="13" name="图片 12" descr="赵OPAC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206" y="2440015"/>
            <a:ext cx="9001143" cy="4320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71459" y="428400"/>
            <a:ext cx="4500594" cy="707886"/>
            <a:chOff x="571459" y="428400"/>
            <a:chExt cx="4500594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1071525" y="428400"/>
              <a:ext cx="40005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案例内容及实施</a:t>
              </a:r>
              <a:endParaRPr lang="zh-CN" altLang="en-US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MH_Number_3"/>
            <p:cNvSpPr/>
            <p:nvPr>
              <p:custDataLst>
                <p:tags r:id="rId1"/>
              </p:custDataLst>
            </p:nvPr>
          </p:nvSpPr>
          <p:spPr>
            <a:xfrm>
              <a:off x="571459" y="593452"/>
              <a:ext cx="379667" cy="379667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21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</a:t>
              </a:r>
              <a:endParaRPr lang="zh-CN" altLang="en-US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43953" y="330177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u="sng" dirty="0" smtClean="0">
                <a:latin typeface="方正舒体"/>
                <a:ea typeface="方正舒体"/>
              </a:rPr>
              <a:t>②</a:t>
            </a:r>
            <a:r>
              <a:rPr lang="zh-CN" altLang="en-US" sz="2800" u="sng" dirty="0" smtClean="0">
                <a:latin typeface="宋体" pitchFamily="2" charset="-122"/>
              </a:rPr>
              <a:t>附件与正本的合订</a:t>
            </a:r>
            <a:endParaRPr lang="zh-CN" altLang="en-US" sz="2800" u="sng" dirty="0">
              <a:latin typeface="宋体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358597" y="1758937"/>
            <a:ext cx="9000000" cy="5040000"/>
            <a:chOff x="1571591" y="1758937"/>
            <a:chExt cx="9616827" cy="5000660"/>
          </a:xfrm>
        </p:grpSpPr>
        <p:pic>
          <p:nvPicPr>
            <p:cNvPr id="9" name="图片 8" descr="001ec95b71aa1147745f4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6301" y="1758937"/>
              <a:ext cx="3454703" cy="2375250"/>
            </a:xfrm>
            <a:prstGeom prst="roundRect">
              <a:avLst/>
            </a:prstGeom>
          </p:spPr>
        </p:pic>
        <p:pic>
          <p:nvPicPr>
            <p:cNvPr id="10" name="图片 9" descr="53-1202241600414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6301" y="4187829"/>
              <a:ext cx="3466996" cy="2556522"/>
            </a:xfrm>
            <a:prstGeom prst="roundRect">
              <a:avLst/>
            </a:prstGeom>
          </p:spPr>
        </p:pic>
        <p:pic>
          <p:nvPicPr>
            <p:cNvPr id="11" name="图片 10" descr="73-110P3110P4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9639" y="1758937"/>
              <a:ext cx="2758779" cy="5000660"/>
            </a:xfrm>
            <a:prstGeom prst="flowChartAlternateProcess">
              <a:avLst/>
            </a:prstGeom>
          </p:spPr>
        </p:pic>
        <p:pic>
          <p:nvPicPr>
            <p:cNvPr id="12" name="图片 11" descr="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1591" y="1758937"/>
              <a:ext cx="2928958" cy="5000400"/>
            </a:xfrm>
            <a:prstGeom prst="flowChartAlternateProcess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572400" y="428400"/>
            <a:ext cx="4499653" cy="707886"/>
            <a:chOff x="572400" y="428400"/>
            <a:chExt cx="4499653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1071525" y="428400"/>
              <a:ext cx="40005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案例内容及实施</a:t>
              </a:r>
              <a:endParaRPr lang="zh-CN" altLang="en-US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MH_Number_3"/>
            <p:cNvSpPr/>
            <p:nvPr>
              <p:custDataLst>
                <p:tags r:id="rId1"/>
              </p:custDataLst>
            </p:nvPr>
          </p:nvSpPr>
          <p:spPr>
            <a:xfrm>
              <a:off x="572400" y="593452"/>
              <a:ext cx="379667" cy="379667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21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</a:t>
              </a:r>
              <a:endParaRPr lang="zh-CN" altLang="en-US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中新金桥">
  <a:themeElements>
    <a:clrScheme name="自定义 135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2FA3A5"/>
      </a:accent1>
      <a:accent2>
        <a:srgbClr val="041A3B"/>
      </a:accent2>
      <a:accent3>
        <a:srgbClr val="2FA3A5"/>
      </a:accent3>
      <a:accent4>
        <a:srgbClr val="041A3B"/>
      </a:accent4>
      <a:accent5>
        <a:srgbClr val="2FA3A5"/>
      </a:accent5>
      <a:accent6>
        <a:srgbClr val="041A3B"/>
      </a:accent6>
      <a:hlink>
        <a:srgbClr val="2FA3A5"/>
      </a:hlink>
      <a:folHlink>
        <a:srgbClr val="041A3B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PresentationFormat>自定义</PresentationFormat>
  <Paragraphs>82</Paragraphs>
  <Slides>15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中新金桥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源素通-模板库</dc:subject>
  <dc:creator/>
  <cp:lastModifiedBy/>
  <cp:revision>1</cp:revision>
  <dcterms:created xsi:type="dcterms:W3CDTF">2016-12-18T18:12:00Z</dcterms:created>
  <dcterms:modified xsi:type="dcterms:W3CDTF">2018-12-24T05:54:10Z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