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78" r:id="rId3"/>
  </p:sldMasterIdLst>
  <p:notesMasterIdLst>
    <p:notesMasterId r:id="rId70"/>
  </p:notesMasterIdLst>
  <p:sldIdLst>
    <p:sldId id="573" r:id="rId4"/>
    <p:sldId id="279" r:id="rId5"/>
    <p:sldId id="443" r:id="rId6"/>
    <p:sldId id="574" r:id="rId7"/>
    <p:sldId id="575" r:id="rId8"/>
    <p:sldId id="576" r:id="rId9"/>
    <p:sldId id="577" r:id="rId10"/>
    <p:sldId id="315" r:id="rId11"/>
    <p:sldId id="579" r:id="rId12"/>
    <p:sldId id="580" r:id="rId13"/>
    <p:sldId id="581" r:id="rId14"/>
    <p:sldId id="582" r:id="rId15"/>
    <p:sldId id="583" r:id="rId16"/>
    <p:sldId id="584" r:id="rId17"/>
    <p:sldId id="585" r:id="rId18"/>
    <p:sldId id="586" r:id="rId19"/>
    <p:sldId id="587" r:id="rId20"/>
    <p:sldId id="588" r:id="rId21"/>
    <p:sldId id="589" r:id="rId22"/>
    <p:sldId id="590" r:id="rId23"/>
    <p:sldId id="593" r:id="rId24"/>
    <p:sldId id="603" r:id="rId25"/>
    <p:sldId id="604" r:id="rId26"/>
    <p:sldId id="605" r:id="rId27"/>
    <p:sldId id="606" r:id="rId28"/>
    <p:sldId id="607" r:id="rId29"/>
    <p:sldId id="608" r:id="rId30"/>
    <p:sldId id="609" r:id="rId31"/>
    <p:sldId id="610" r:id="rId32"/>
    <p:sldId id="611" r:id="rId33"/>
    <p:sldId id="612" r:id="rId34"/>
    <p:sldId id="613" r:id="rId35"/>
    <p:sldId id="614" r:id="rId36"/>
    <p:sldId id="615" r:id="rId37"/>
    <p:sldId id="616" r:id="rId38"/>
    <p:sldId id="617" r:id="rId39"/>
    <p:sldId id="374" r:id="rId40"/>
    <p:sldId id="381" r:id="rId41"/>
    <p:sldId id="567" r:id="rId42"/>
    <p:sldId id="568" r:id="rId43"/>
    <p:sldId id="540" r:id="rId44"/>
    <p:sldId id="541" r:id="rId45"/>
    <p:sldId id="618" r:id="rId46"/>
    <p:sldId id="543" r:id="rId47"/>
    <p:sldId id="544" r:id="rId48"/>
    <p:sldId id="545" r:id="rId49"/>
    <p:sldId id="546" r:id="rId50"/>
    <p:sldId id="547" r:id="rId51"/>
    <p:sldId id="548" r:id="rId52"/>
    <p:sldId id="549" r:id="rId53"/>
    <p:sldId id="550" r:id="rId54"/>
    <p:sldId id="553" r:id="rId55"/>
    <p:sldId id="554" r:id="rId56"/>
    <p:sldId id="555" r:id="rId57"/>
    <p:sldId id="556" r:id="rId58"/>
    <p:sldId id="557" r:id="rId59"/>
    <p:sldId id="558" r:id="rId60"/>
    <p:sldId id="559" r:id="rId61"/>
    <p:sldId id="560" r:id="rId62"/>
    <p:sldId id="561" r:id="rId63"/>
    <p:sldId id="562" r:id="rId64"/>
    <p:sldId id="563" r:id="rId65"/>
    <p:sldId id="569" r:id="rId66"/>
    <p:sldId id="570" r:id="rId67"/>
    <p:sldId id="572" r:id="rId68"/>
    <p:sldId id="276" r:id="rId6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8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7" d="100"/>
          <a:sy n="67" d="100"/>
        </p:scale>
        <p:origin x="-780" y="-108"/>
      </p:cViewPr>
      <p:guideLst>
        <p:guide orient="horz" pos="2162"/>
        <p:guide orient="horz" pos="3642"/>
        <p:guide pos="38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3A53-2E32-49E0-8013-68ABF8AECF75}" type="datetimeFigureOut">
              <a:rPr lang="zh-CN" altLang="en-US" smtClean="0"/>
              <a:t>2017/11/17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7A7FB-52EE-4DE9-ACB0-381EA6E152A4}" type="slidenum">
              <a:rPr lang="zh-CN" altLang="en-US" smtClean="0"/>
              <a:t>‹#›</a:t>
            </a:fld>
            <a:endParaRPr lang="zh-CN" altLang="en-US"/>
          </a:p>
        </p:txBody>
      </p:sp>
    </p:spTree>
    <p:extLst>
      <p:ext uri="{BB962C8B-B14F-4D97-AF65-F5344CB8AC3E}">
        <p14:creationId xmlns:p14="http://schemas.microsoft.com/office/powerpoint/2010/main" val="395695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t>1</a:t>
            </a:fld>
            <a:endParaRPr lang="zh-CN" altLang="en-US">
              <a:solidFill>
                <a:prstClr val="black"/>
              </a:solidFill>
            </a:endParaRPr>
          </a:p>
        </p:txBody>
      </p:sp>
    </p:spTree>
    <p:extLst>
      <p:ext uri="{BB962C8B-B14F-4D97-AF65-F5344CB8AC3E}">
        <p14:creationId xmlns:p14="http://schemas.microsoft.com/office/powerpoint/2010/main" val="151720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idx="4294967295"/>
          </p:nvPr>
        </p:nvSpPr>
        <p:spPr>
          <a:xfrm>
            <a:off x="409575" y="754063"/>
            <a:ext cx="5854700" cy="3294062"/>
          </a:xfrm>
        </p:spPr>
      </p:sp>
      <p:sp>
        <p:nvSpPr>
          <p:cNvPr id="29699" name="文本占位符 2"/>
          <p:cNvSpPr>
            <a:spLocks noGrp="1" noChangeArrowheads="1"/>
          </p:cNvSpPr>
          <p:nvPr>
            <p:ph type="body" idx="4294967295"/>
          </p:nvPr>
        </p:nvSpPr>
        <p:spPr>
          <a:noFill/>
        </p:spPr>
        <p:txBody>
          <a:bodyPr/>
          <a:lstStyle/>
          <a:p>
            <a:endParaRPr lang="zh-CN" altLang="en-US" smtClean="0"/>
          </a:p>
        </p:txBody>
      </p:sp>
      <p:sp>
        <p:nvSpPr>
          <p:cNvPr id="29700" name="灯片编号占位符 3"/>
          <p:cNvSpPr>
            <a:spLocks noGrp="1" noChangeArrowheads="1"/>
          </p:cNvSpPr>
          <p:nvPr>
            <p:ph type="sldNum" sz="quarter" idx="39"/>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F5BD51E0-94BB-4751-8E7E-9E4DB4955162}" type="slidenum">
              <a:rPr lang="zh-CN" altLang="en-US" smtClean="0">
                <a:latin typeface="Calibri" panose="020F0502020204030204" pitchFamily="34" charset="0"/>
                <a:sym typeface="+mn-ea"/>
              </a:rPr>
              <a:t>4</a:t>
            </a:fld>
            <a:endParaRPr lang="zh-CN" altLang="en-US" smtClean="0">
              <a:latin typeface="Calibri" panose="020F0502020204030204" pitchFamily="34" charset="0"/>
              <a:sym typeface="+mn-ea"/>
            </a:endParaRPr>
          </a:p>
        </p:txBody>
      </p:sp>
    </p:spTree>
    <p:extLst>
      <p:ext uri="{BB962C8B-B14F-4D97-AF65-F5344CB8AC3E}">
        <p14:creationId xmlns:p14="http://schemas.microsoft.com/office/powerpoint/2010/main" val="228475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409575" y="754063"/>
            <a:ext cx="5854700" cy="3294062"/>
          </a:xfrm>
        </p:spPr>
      </p:sp>
      <p:sp>
        <p:nvSpPr>
          <p:cNvPr id="50179" name="备注占位符 2"/>
          <p:cNvSpPr>
            <a:spLocks noGrp="1"/>
          </p:cNvSpPr>
          <p:nvPr>
            <p:ph type="body" idx="1"/>
          </p:nvPr>
        </p:nvSpPr>
        <p:spPr>
          <a:noFill/>
        </p:spPr>
        <p:txBody>
          <a:bodyPr/>
          <a:lstStyle/>
          <a:p>
            <a:r>
              <a:rPr lang="en-US" altLang="zh-CN" smtClean="0"/>
              <a:t>Q4</a:t>
            </a:r>
            <a:r>
              <a:rPr lang="zh-CN" altLang="en-US" smtClean="0"/>
              <a:t>：大家有什么职业梦想？（上次去一个学校，一个同学这样回答我的，老师不要跟谈梦想，我的梦想就是不上班）</a:t>
            </a:r>
          </a:p>
        </p:txBody>
      </p:sp>
      <p:sp>
        <p:nvSpPr>
          <p:cNvPr id="50180" name="灯片编号占位符 3"/>
          <p:cNvSpPr>
            <a:spLocks noGrp="1"/>
          </p:cNvSpPr>
          <p:nvPr>
            <p:ph type="sldNum" sz="quarter" idx="39"/>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88F2F26F-AFEA-4E06-AC7D-F666FC4D25AA}" type="slidenum">
              <a:rPr lang="zh-CN" altLang="en-US" smtClean="0"/>
              <a:t>22</a:t>
            </a:fld>
            <a:endParaRPr lang="zh-CN" altLang="en-US" smtClean="0"/>
          </a:p>
        </p:txBody>
      </p:sp>
    </p:spTree>
    <p:extLst>
      <p:ext uri="{BB962C8B-B14F-4D97-AF65-F5344CB8AC3E}">
        <p14:creationId xmlns:p14="http://schemas.microsoft.com/office/powerpoint/2010/main" val="2654432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pPr marL="0" marR="0" indent="0" algn="l" defTabSz="914400" rtl="0" eaLnBrk="1" fontAlgn="base" latinLnBrk="0" hangingPunct="1">
              <a:lnSpc>
                <a:spcPct val="100000"/>
              </a:lnSpc>
              <a:spcBef>
                <a:spcPct val="30000"/>
              </a:spcBef>
              <a:spcAft>
                <a:spcPct val="0"/>
              </a:spcAft>
              <a:buClrTx/>
              <a:buSzTx/>
              <a:buFontTx/>
              <a:buNone/>
              <a:defRPr/>
            </a:pPr>
            <a:r>
              <a:rPr lang="zh-CN" altLang="en-US" sz="1200" dirty="0" smtClean="0">
                <a:solidFill>
                  <a:schemeClr val="bg1"/>
                </a:solidFill>
                <a:latin typeface="微软雅黑" panose="020B0503020204020204" charset="-122"/>
                <a:ea typeface="微软雅黑" panose="020B0503020204020204" charset="-122"/>
                <a:cs typeface="+mn-ea"/>
              </a:rPr>
              <a:t>提供导航以及各功能入口</a:t>
            </a:r>
            <a:endParaRPr lang="en-US" altLang="zh-CN" sz="1200" dirty="0" smtClean="0">
              <a:solidFill>
                <a:schemeClr val="bg1"/>
              </a:solidFill>
              <a:latin typeface="微软雅黑" panose="020B0503020204020204" charset="-122"/>
              <a:ea typeface="微软雅黑" panose="020B0503020204020204" charset="-122"/>
              <a:cs typeface="+mn-ea"/>
            </a:endParaRPr>
          </a:p>
          <a:p>
            <a:pPr marL="0" marR="0" indent="0" algn="l" defTabSz="914400" rtl="0" eaLnBrk="1" fontAlgn="base" latinLnBrk="0" hangingPunct="1">
              <a:lnSpc>
                <a:spcPct val="100000"/>
              </a:lnSpc>
              <a:spcBef>
                <a:spcPct val="30000"/>
              </a:spcBef>
              <a:spcAft>
                <a:spcPct val="0"/>
              </a:spcAft>
              <a:buClrTx/>
              <a:buSzTx/>
              <a:buFontTx/>
              <a:buNone/>
              <a:defRPr/>
            </a:pPr>
            <a:r>
              <a:rPr lang="zh-CN" altLang="en-US" sz="1200" dirty="0" smtClean="0">
                <a:solidFill>
                  <a:schemeClr val="bg1"/>
                </a:solidFill>
                <a:latin typeface="微软雅黑" panose="020B0503020204020204" charset="-122"/>
                <a:ea typeface="微软雅黑" panose="020B0503020204020204" charset="-122"/>
                <a:cs typeface="+mn-ea"/>
              </a:rPr>
              <a:t>搜索框</a:t>
            </a:r>
            <a:r>
              <a:rPr lang="zh-CN" altLang="en-US" sz="1200" baseline="0" dirty="0" smtClean="0">
                <a:solidFill>
                  <a:schemeClr val="bg1"/>
                </a:solidFill>
                <a:latin typeface="微软雅黑" panose="020B0503020204020204" charset="-122"/>
                <a:ea typeface="微软雅黑" panose="020B0503020204020204" charset="-122"/>
                <a:cs typeface="+mn-ea"/>
              </a:rPr>
              <a:t> 一框式搜索，方便，快捷</a:t>
            </a:r>
            <a:endParaRPr lang="en-US" altLang="zh-CN" sz="1200" dirty="0" smtClean="0">
              <a:solidFill>
                <a:schemeClr val="bg1"/>
              </a:solidFill>
              <a:latin typeface="微软雅黑" panose="020B0503020204020204" charset="-122"/>
              <a:ea typeface="微软雅黑" panose="020B0503020204020204" charset="-122"/>
              <a:cs typeface="+mn-ea"/>
            </a:endParaRPr>
          </a:p>
          <a:p>
            <a:pPr marL="0" marR="0" indent="0" algn="l" defTabSz="914400" rtl="0" eaLnBrk="1" fontAlgn="base" latinLnBrk="0" hangingPunct="1">
              <a:lnSpc>
                <a:spcPct val="100000"/>
              </a:lnSpc>
              <a:spcBef>
                <a:spcPct val="30000"/>
              </a:spcBef>
              <a:spcAft>
                <a:spcPct val="0"/>
              </a:spcAft>
              <a:buClrTx/>
              <a:buSzTx/>
              <a:buFontTx/>
              <a:buNone/>
              <a:defRPr/>
            </a:pPr>
            <a:r>
              <a:rPr lang="zh-CN" altLang="en-US" dirty="0" smtClean="0"/>
              <a:t>出版</a:t>
            </a:r>
            <a:r>
              <a:rPr lang="zh-CN" altLang="en-US" baseline="0" dirty="0" smtClean="0"/>
              <a:t>物专区， 通过这个入口，可以直接搜索想要查找的出版物</a:t>
            </a:r>
            <a:endParaRPr lang="en-US" altLang="zh-CN" baseline="0" dirty="0" smtClean="0"/>
          </a:p>
          <a:p>
            <a:pPr marL="0" marR="0" indent="0" algn="l" defTabSz="914400" rtl="0" eaLnBrk="1" fontAlgn="base" latinLnBrk="0" hangingPunct="1">
              <a:lnSpc>
                <a:spcPct val="100000"/>
              </a:lnSpc>
              <a:spcBef>
                <a:spcPct val="30000"/>
              </a:spcBef>
              <a:spcAft>
                <a:spcPct val="0"/>
              </a:spcAft>
              <a:buClrTx/>
              <a:buSzTx/>
              <a:buFontTx/>
              <a:buNone/>
              <a:defRPr/>
            </a:pPr>
            <a:r>
              <a:rPr lang="zh-CN" altLang="en-US" baseline="0" dirty="0" smtClean="0"/>
              <a:t>全球学术快报，对用户的个性化推荐内容，将会在这个版块进行实时的推送</a:t>
            </a:r>
            <a:endParaRPr lang="en-US" altLang="zh-CN" baseline="0" dirty="0" smtClean="0"/>
          </a:p>
          <a:p>
            <a:pPr marL="0" marR="0" indent="0" algn="l" defTabSz="914400" rtl="0" eaLnBrk="1" fontAlgn="base" latinLnBrk="0" hangingPunct="1">
              <a:lnSpc>
                <a:spcPct val="100000"/>
              </a:lnSpc>
              <a:spcBef>
                <a:spcPct val="30000"/>
              </a:spcBef>
              <a:spcAft>
                <a:spcPct val="0"/>
              </a:spcAft>
              <a:buClrTx/>
              <a:buSzTx/>
              <a:buFontTx/>
              <a:buNone/>
              <a:defRPr/>
            </a:pPr>
            <a:endParaRPr lang="en-US" altLang="zh-CN" baseline="0" dirty="0" smtClean="0"/>
          </a:p>
          <a:p>
            <a:pPr marL="0" marR="0" indent="0" algn="l" defTabSz="914400" rtl="0" eaLnBrk="1" fontAlgn="base" latinLnBrk="0" hangingPunct="1">
              <a:lnSpc>
                <a:spcPct val="100000"/>
              </a:lnSpc>
              <a:spcBef>
                <a:spcPct val="30000"/>
              </a:spcBef>
              <a:spcAft>
                <a:spcPct val="0"/>
              </a:spcAft>
              <a:buClrTx/>
              <a:buSzTx/>
              <a:buFontTx/>
              <a:buNone/>
              <a:defRPr/>
            </a:pPr>
            <a:r>
              <a:rPr lang="zh-CN" altLang="en-US" baseline="0" dirty="0" smtClean="0"/>
              <a:t>最下方的是个人图书馆，资料库和个人管理入口，可以对用户定制的各类资源、下载的文献等进行阅读和管理，以及对个人帐户信息进行管理。</a:t>
            </a:r>
            <a:endParaRPr lang="zh-CN" altLang="en-US" dirty="0" smtClean="0"/>
          </a:p>
        </p:txBody>
      </p:sp>
      <p:sp>
        <p:nvSpPr>
          <p:cNvPr id="4" name="灯片编号占位符 3"/>
          <p:cNvSpPr>
            <a:spLocks noGrp="1"/>
          </p:cNvSpPr>
          <p:nvPr>
            <p:ph type="sldNum" sz="quarter" idx="10"/>
          </p:nvPr>
        </p:nvSpPr>
        <p:spPr/>
        <p:txBody>
          <a:bodyPr/>
          <a:lstStyle/>
          <a:p>
            <a:pPr>
              <a:defRPr/>
            </a:pPr>
            <a:fld id="{A654ED7A-02D6-4F7F-BD57-B15729FCAD5B}" type="slidenum">
              <a:rPr lang="zh-CN" altLang="en-US" smtClean="0"/>
              <a:t>39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kern="0" dirty="0" smtClean="0">
                <a:solidFill>
                  <a:srgbClr val="1B539D"/>
                </a:solidFill>
                <a:latin typeface="微软雅黑" panose="020B0503020204020204" charset="-122"/>
                <a:ea typeface="微软雅黑" panose="020B0503020204020204" charset="-122"/>
              </a:rPr>
              <a:t>CNKI</a:t>
            </a:r>
            <a:r>
              <a:rPr lang="zh-CN" altLang="zh-CN" kern="0" dirty="0" smtClean="0">
                <a:solidFill>
                  <a:srgbClr val="1B539D"/>
                </a:solidFill>
                <a:latin typeface="微软雅黑" panose="020B0503020204020204" charset="-122"/>
                <a:ea typeface="微软雅黑" panose="020B0503020204020204" charset="-122"/>
              </a:rPr>
              <a:t>协同研学平台（</a:t>
            </a:r>
            <a:r>
              <a:rPr lang="en-US" altLang="zh-CN" kern="0" dirty="0" smtClean="0">
                <a:solidFill>
                  <a:srgbClr val="1B539D"/>
                </a:solidFill>
                <a:latin typeface="微软雅黑" panose="020B0503020204020204" charset="-122"/>
                <a:ea typeface="微软雅黑" panose="020B0503020204020204" charset="-122"/>
              </a:rPr>
              <a:t>CRSP</a:t>
            </a:r>
            <a:r>
              <a:rPr lang="zh-CN" altLang="zh-CN" kern="0" dirty="0" smtClean="0">
                <a:solidFill>
                  <a:srgbClr val="1B539D"/>
                </a:solidFill>
                <a:latin typeface="微软雅黑" panose="020B0503020204020204" charset="-122"/>
                <a:ea typeface="微软雅黑" panose="020B0503020204020204" charset="-122"/>
              </a:rPr>
              <a:t>）是以</a:t>
            </a:r>
            <a:r>
              <a:rPr lang="zh-CN" altLang="zh-CN" kern="0" dirty="0" smtClean="0">
                <a:solidFill>
                  <a:srgbClr val="FF0000"/>
                </a:solidFill>
                <a:latin typeface="微软雅黑" panose="020B0503020204020204" charset="-122"/>
                <a:ea typeface="微软雅黑" panose="020B0503020204020204" charset="-122"/>
              </a:rPr>
              <a:t>全新的文献学习和利用方式</a:t>
            </a:r>
            <a:r>
              <a:rPr lang="zh-CN" altLang="zh-CN" kern="0" dirty="0" smtClean="0">
                <a:solidFill>
                  <a:srgbClr val="1B539D"/>
                </a:solidFill>
                <a:latin typeface="微软雅黑" panose="020B0503020204020204" charset="-122"/>
                <a:ea typeface="微软雅黑" panose="020B0503020204020204" charset="-122"/>
              </a:rPr>
              <a:t>，在</a:t>
            </a:r>
            <a:r>
              <a:rPr lang="en-US" altLang="zh-CN" b="1" kern="0" dirty="0" smtClean="0">
                <a:solidFill>
                  <a:srgbClr val="FF0000"/>
                </a:solidFill>
                <a:latin typeface="微软雅黑" panose="020B0503020204020204" charset="-122"/>
                <a:ea typeface="微软雅黑" panose="020B0503020204020204" charset="-122"/>
              </a:rPr>
              <a:t>XML</a:t>
            </a:r>
            <a:r>
              <a:rPr lang="zh-CN" altLang="zh-CN" b="1" kern="0" dirty="0" smtClean="0">
                <a:solidFill>
                  <a:srgbClr val="FF0000"/>
                </a:solidFill>
                <a:latin typeface="微软雅黑" panose="020B0503020204020204" charset="-122"/>
                <a:ea typeface="微软雅黑" panose="020B0503020204020204" charset="-122"/>
              </a:rPr>
              <a:t>碎片化</a:t>
            </a:r>
            <a:r>
              <a:rPr lang="zh-CN" altLang="zh-CN" kern="0" dirty="0" smtClean="0">
                <a:solidFill>
                  <a:srgbClr val="1B539D"/>
                </a:solidFill>
                <a:latin typeface="微软雅黑" panose="020B0503020204020204" charset="-122"/>
                <a:ea typeface="微软雅黑" panose="020B0503020204020204" charset="-122"/>
              </a:rPr>
              <a:t>和</a:t>
            </a:r>
            <a:r>
              <a:rPr lang="zh-CN" altLang="zh-CN" b="1" kern="0" dirty="0" smtClean="0">
                <a:solidFill>
                  <a:srgbClr val="FF0000"/>
                </a:solidFill>
                <a:latin typeface="微软雅黑" panose="020B0503020204020204" charset="-122"/>
                <a:ea typeface="微软雅黑" panose="020B0503020204020204" charset="-122"/>
              </a:rPr>
              <a:t>增强出版</a:t>
            </a:r>
            <a:r>
              <a:rPr lang="zh-CN" altLang="zh-CN" kern="0" dirty="0" smtClean="0">
                <a:solidFill>
                  <a:srgbClr val="1B539D"/>
                </a:solidFill>
                <a:latin typeface="微软雅黑" panose="020B0503020204020204" charset="-122"/>
                <a:ea typeface="微软雅黑" panose="020B0503020204020204" charset="-122"/>
              </a:rPr>
              <a:t>的基础上将文献服务、知识服务深入到读者个人的研究和学习业务中，改变传统静态的版式化阅读方式，</a:t>
            </a:r>
            <a:r>
              <a:rPr lang="zh-CN" altLang="zh-CN" b="1" kern="0" dirty="0" smtClean="0">
                <a:solidFill>
                  <a:srgbClr val="FF0000"/>
                </a:solidFill>
                <a:latin typeface="微软雅黑" panose="020B0503020204020204" charset="-122"/>
                <a:ea typeface="微软雅黑" panose="020B0503020204020204" charset="-122"/>
              </a:rPr>
              <a:t>提供动态、交互、图谱化的增强阅读模式</a:t>
            </a:r>
            <a:r>
              <a:rPr lang="zh-CN" altLang="zh-CN" kern="0" dirty="0" smtClean="0">
                <a:solidFill>
                  <a:srgbClr val="1B539D"/>
                </a:solidFill>
                <a:latin typeface="微软雅黑" panose="020B0503020204020204" charset="-122"/>
                <a:ea typeface="微软雅黑" panose="020B0503020204020204" charset="-122"/>
              </a:rPr>
              <a:t>，服务个人探究式移动学习，构建</a:t>
            </a:r>
            <a:r>
              <a:rPr lang="zh-CN" altLang="zh-CN" b="1" kern="0" dirty="0" smtClean="0">
                <a:solidFill>
                  <a:srgbClr val="FF0000"/>
                </a:solidFill>
                <a:latin typeface="微软雅黑" panose="020B0503020204020204" charset="-122"/>
                <a:ea typeface="微软雅黑" panose="020B0503020204020204" charset="-122"/>
              </a:rPr>
              <a:t>新一代研学型数字图书馆</a:t>
            </a:r>
            <a:r>
              <a:rPr lang="zh-CN" altLang="zh-CN" kern="0" dirty="0" smtClean="0">
                <a:solidFill>
                  <a:srgbClr val="1B539D"/>
                </a:solidFill>
                <a:latin typeface="微软雅黑" panose="020B0503020204020204" charset="-122"/>
                <a:ea typeface="微软雅黑" panose="020B0503020204020204" charset="-122"/>
              </a:rPr>
              <a:t>。</a:t>
            </a:r>
            <a:endParaRPr lang="zh-CN" altLang="en-US" dirty="0"/>
          </a:p>
        </p:txBody>
      </p:sp>
      <p:sp>
        <p:nvSpPr>
          <p:cNvPr id="4" name="灯片编号占位符 3"/>
          <p:cNvSpPr>
            <a:spLocks noGrp="1"/>
          </p:cNvSpPr>
          <p:nvPr>
            <p:ph type="sldNum" sz="quarter" idx="10"/>
          </p:nvPr>
        </p:nvSpPr>
        <p:spPr/>
        <p:txBody>
          <a:bodyPr/>
          <a:lstStyle/>
          <a:p>
            <a:fld id="{AE6632C2-DB2B-46B3-8989-25D27DEF7DC5}" type="slidenum">
              <a:rPr lang="zh-CN" altLang="en-US" smtClean="0"/>
              <a:t>41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6632C2-DB2B-46B3-8989-25D27DEF7DC5}" type="slidenum">
              <a:rPr lang="zh-CN" altLang="en-US" smtClean="0"/>
              <a:t>42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t>46</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dirty="0" smtClean="0">
                <a:solidFill>
                  <a:srgbClr val="0070C0"/>
                </a:solidFill>
                <a:ea typeface="微软雅黑" panose="020B0503020204020204" charset="-122"/>
              </a:rPr>
              <a:t>为读者用户提供个人在线创作工具，在学习过程中随时利用在线创作工具完成学习成果的撰写，包括笔记汇编、调研报告、开题报告、文献综述、系统综述、学术报告等。创作过程中随时引用笔记、摘录、碎片化内容等。</a:t>
            </a:r>
          </a:p>
        </p:txBody>
      </p:sp>
      <p:sp>
        <p:nvSpPr>
          <p:cNvPr id="4" name="灯片编号占位符 3"/>
          <p:cNvSpPr>
            <a:spLocks noGrp="1"/>
          </p:cNvSpPr>
          <p:nvPr>
            <p:ph type="sldNum" sz="quarter" idx="10"/>
          </p:nvPr>
        </p:nvSpPr>
        <p:spPr/>
        <p:txBody>
          <a:bodyPr/>
          <a:lstStyle/>
          <a:p>
            <a:fld id="{AE6632C2-DB2B-46B3-8989-25D27DEF7DC5}" type="slidenum">
              <a:rPr lang="zh-CN" altLang="en-US" smtClean="0"/>
              <a:t>57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smtClean="0"/>
              <a:t>模板来自于 </a:t>
            </a:r>
            <a:r>
              <a:rPr lang="en-US" altLang="zh-CN" smtClean="0"/>
              <a:t>http://www.ypppt.com</a:t>
            </a:r>
            <a:endParaRPr lang="zh-CN" altLang="en-US" dirty="0" smtClean="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charset="0"/>
                <a:ea typeface="宋体" panose="02010600030101010101" pitchFamily="2" charset="-122"/>
              </a:rPr>
              <a:t>66</a:t>
            </a:fld>
            <a:endParaRPr lang="zh-CN" altLang="en-US" smtClean="0">
              <a:solidFill>
                <a:prstClr val="black"/>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914400" y="2130426"/>
            <a:ext cx="10363200" cy="1470025"/>
          </a:xfrm>
          <a:prstGeom prst="rect">
            <a:avLst/>
          </a:prstGeom>
        </p:spPr>
        <p:txBody>
          <a:bodyPr/>
          <a:lstStyle/>
          <a:p>
            <a:r>
              <a:rPr lang="pt-BR" smtClean="0"/>
              <a:t>Clique para editar o estilo do título mestre</a:t>
            </a:r>
            <a:endParaRPr lang="pt-BR"/>
          </a:p>
        </p:txBody>
      </p:sp>
      <p:sp>
        <p:nvSpPr>
          <p:cNvPr id="3" name="Subtítulo 2"/>
          <p:cNvSpPr>
            <a:spLocks noGrp="1"/>
          </p:cNvSpPr>
          <p:nvPr>
            <p:ph type="subTitle" idx="1" hasCustomPrompt="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09600" y="274638"/>
            <a:ext cx="10972800" cy="1143000"/>
          </a:xfrm>
          <a:prstGeom prst="rect">
            <a:avLst/>
          </a:prstGeom>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hasCustomPrompt="1"/>
          </p:nvPr>
        </p:nvSpPr>
        <p:spPr>
          <a:xfrm>
            <a:off x="609600" y="1600201"/>
            <a:ext cx="10972800" cy="4525963"/>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8839200" y="274639"/>
            <a:ext cx="2743200" cy="5851525"/>
          </a:xfrm>
          <a:prstGeom prst="rect">
            <a:avLst/>
          </a:prstGeo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hasCustomPrompt="1"/>
          </p:nvPr>
        </p:nvSpPr>
        <p:spPr>
          <a:xfrm>
            <a:off x="609600" y="274639"/>
            <a:ext cx="8026400" cy="5851525"/>
          </a:xfrm>
          <a:prstGeom prst="rect">
            <a:avLst/>
          </a:prstGeo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一般">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p:cNvSpPr>
            <a:spLocks noGrp="1"/>
          </p:cNvSpPr>
          <p:nvPr>
            <p:ph type="pic" sz="quarter" idx="10"/>
          </p:nvPr>
        </p:nvSpPr>
        <p:spPr>
          <a:xfrm>
            <a:off x="0" y="0"/>
            <a:ext cx="12192000" cy="6858000"/>
          </a:xfrm>
          <a:prstGeom prst="rect">
            <a:avLst/>
          </a:prstGeom>
        </p:spPr>
        <p:txBody>
          <a:bodyPr/>
          <a:lstStyle>
            <a:lvl1pPr>
              <a:defRPr sz="1800">
                <a:solidFill>
                  <a:schemeClr val="bg1"/>
                </a:solidFill>
              </a:defRPr>
            </a:lvl1pPr>
          </a:lstStyle>
          <a:p>
            <a:endParaRPr lang="id-ID"/>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9" name="TextBox 8"/>
          <p:cNvSpPr txBox="1"/>
          <p:nvPr userDrawn="1"/>
        </p:nvSpPr>
        <p:spPr bwMode="auto">
          <a:xfrm>
            <a:off x="4463819" y="6347069"/>
            <a:ext cx="7141633" cy="306705"/>
          </a:xfrm>
          <a:prstGeom prst="rect">
            <a:avLst/>
          </a:prstGeom>
          <a:noFill/>
        </p:spPr>
        <p:txBody>
          <a:bodyPr>
            <a:spAutoFit/>
          </a:bodyPr>
          <a:lstStyle/>
          <a:p>
            <a:pPr>
              <a:defRPr/>
            </a:pPr>
            <a:r>
              <a:rPr lang="zh-CN" altLang="en-US" sz="1400" spc="300" dirty="0" smtClean="0">
                <a:solidFill>
                  <a:schemeClr val="bg1"/>
                </a:solidFill>
                <a:latin typeface="微软雅黑" panose="020B0503020204020204" charset="-122"/>
                <a:ea typeface="微软雅黑" panose="020B0503020204020204" charset="-122"/>
              </a:rPr>
              <a:t>第一</a:t>
            </a:r>
            <a:r>
              <a:rPr lang="en-US" altLang="zh-CN" sz="1400" spc="300" dirty="0" smtClean="0">
                <a:solidFill>
                  <a:schemeClr val="bg1"/>
                </a:solidFill>
                <a:latin typeface="微软雅黑" panose="020B0503020204020204" charset="-122"/>
                <a:ea typeface="微软雅黑" panose="020B0503020204020204" charset="-122"/>
              </a:rPr>
              <a:t>PPT HTTP://WWW.1PPT.COM</a:t>
            </a:r>
            <a:endParaRPr lang="zh-CN" altLang="en-US" sz="1400" spc="300" dirty="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8" name="矩形 7"/>
          <p:cNvSpPr/>
          <p:nvPr userDrawn="1"/>
        </p:nvSpPr>
        <p:spPr>
          <a:xfrm>
            <a:off x="48000" y="36000"/>
            <a:ext cx="12096000" cy="6786000"/>
          </a:xfrm>
          <a:prstGeom prst="rect">
            <a:avLst/>
          </a:prstGeom>
          <a:noFill/>
          <a:ln w="107950">
            <a:solidFill>
              <a:srgbClr val="4EA4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86861" y="36000"/>
            <a:ext cx="241607" cy="512640"/>
          </a:xfrm>
          <a:prstGeom prst="rect">
            <a:avLst/>
          </a:prstGeom>
          <a:solidFill>
            <a:srgbClr val="4EA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0238823" y="36000"/>
            <a:ext cx="241607" cy="512640"/>
          </a:xfrm>
          <a:prstGeom prst="rect">
            <a:avLst/>
          </a:prstGeom>
          <a:solidFill>
            <a:srgbClr val="4EA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占位符 13"/>
          <p:cNvSpPr>
            <a:spLocks noGrp="1"/>
          </p:cNvSpPr>
          <p:nvPr>
            <p:ph type="body" sz="quarter" idx="12" hasCustomPrompt="1"/>
          </p:nvPr>
        </p:nvSpPr>
        <p:spPr>
          <a:xfrm>
            <a:off x="10122028" y="647116"/>
            <a:ext cx="2069971" cy="382696"/>
          </a:xfrm>
          <a:prstGeom prst="rect">
            <a:avLst/>
          </a:prstGeom>
        </p:spPr>
        <p:txBody>
          <a:bodyPr>
            <a:noAutofit/>
          </a:bodyPr>
          <a:lstStyle>
            <a:lvl1pPr marL="0" indent="0" algn="l">
              <a:buNone/>
              <a:defRPr sz="2800" baseline="0">
                <a:solidFill>
                  <a:srgbClr val="4EA4DD"/>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smtClean="0"/>
              <a:t>PART ONE</a:t>
            </a:r>
            <a:endParaRPr lang="zh-CN" altLang="en-US" dirty="0" smtClean="0"/>
          </a:p>
        </p:txBody>
      </p:sp>
      <p:sp>
        <p:nvSpPr>
          <p:cNvPr id="12" name="文本占位符 13"/>
          <p:cNvSpPr>
            <a:spLocks noGrp="1"/>
          </p:cNvSpPr>
          <p:nvPr>
            <p:ph type="body" sz="quarter" idx="11" hasCustomPrompt="1"/>
          </p:nvPr>
        </p:nvSpPr>
        <p:spPr>
          <a:xfrm>
            <a:off x="532116" y="562708"/>
            <a:ext cx="6368824" cy="512036"/>
          </a:xfrm>
          <a:prstGeom prst="rect">
            <a:avLst/>
          </a:prstGeom>
        </p:spPr>
        <p:txBody>
          <a:bodyPr>
            <a:noAutofit/>
          </a:bodyPr>
          <a:lstStyle>
            <a:lvl1pPr marL="0" indent="0" algn="l">
              <a:buNone/>
              <a:defRPr sz="3200">
                <a:solidFill>
                  <a:srgbClr val="4EA4DD"/>
                </a:solidFill>
                <a:latin typeface="+mj-ea"/>
                <a:ea typeface="+mj-ea"/>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smtClean="0"/>
              <a:t>点击此处添加标题</a:t>
            </a: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正文页1">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 name="直接连接符 2"/>
          <p:cNvCxnSpPr/>
          <p:nvPr userDrawn="1"/>
        </p:nvCxnSpPr>
        <p:spPr>
          <a:xfrm>
            <a:off x="1163638" y="1016000"/>
            <a:ext cx="98647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Freeform 3"/>
          <p:cNvSpPr>
            <a:spLocks noChangeArrowheads="1"/>
          </p:cNvSpPr>
          <p:nvPr userDrawn="1"/>
        </p:nvSpPr>
        <p:spPr bwMode="auto">
          <a:xfrm>
            <a:off x="0" y="246743"/>
            <a:ext cx="275771" cy="914400"/>
          </a:xfrm>
          <a:custGeom>
            <a:avLst/>
            <a:gdLst>
              <a:gd name="connsiteX0" fmla="*/ 0 w 670664"/>
              <a:gd name="connsiteY0" fmla="*/ 0 h 1551767"/>
              <a:gd name="connsiteX1" fmla="*/ 670664 w 670664"/>
              <a:gd name="connsiteY1" fmla="*/ 392696 h 1551767"/>
              <a:gd name="connsiteX2" fmla="*/ 670664 w 670664"/>
              <a:gd name="connsiteY2" fmla="*/ 1165008 h 1551767"/>
              <a:gd name="connsiteX3" fmla="*/ 0 w 670664"/>
              <a:gd name="connsiteY3" fmla="*/ 1551767 h 1551767"/>
            </a:gdLst>
            <a:ahLst/>
            <a:cxnLst>
              <a:cxn ang="0">
                <a:pos x="connsiteX0" y="connsiteY0"/>
              </a:cxn>
              <a:cxn ang="0">
                <a:pos x="connsiteX1" y="connsiteY1"/>
              </a:cxn>
              <a:cxn ang="0">
                <a:pos x="connsiteX2" y="connsiteY2"/>
              </a:cxn>
              <a:cxn ang="0">
                <a:pos x="connsiteX3" y="connsiteY3"/>
              </a:cxn>
            </a:cxnLst>
            <a:rect l="l" t="t" r="r" b="b"/>
            <a:pathLst>
              <a:path w="670664" h="1551767">
                <a:moveTo>
                  <a:pt x="0" y="0"/>
                </a:moveTo>
                <a:lnTo>
                  <a:pt x="670664" y="392696"/>
                </a:lnTo>
                <a:lnTo>
                  <a:pt x="670664" y="1165008"/>
                </a:lnTo>
                <a:lnTo>
                  <a:pt x="0" y="1551767"/>
                </a:lnTo>
                <a:close/>
              </a:path>
            </a:pathLst>
          </a:custGeom>
          <a:solidFill>
            <a:schemeClr val="accent1">
              <a:lumMod val="75000"/>
            </a:schemeClr>
          </a:solidFill>
          <a:ln>
            <a:noFill/>
          </a:ln>
          <a:effectLst/>
        </p:spPr>
        <p:txBody>
          <a:bodyPr wrap="square" anchor="ctr">
            <a:no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Freeform 3"/>
          <p:cNvSpPr>
            <a:spLocks noChangeArrowheads="1"/>
          </p:cNvSpPr>
          <p:nvPr userDrawn="1"/>
        </p:nvSpPr>
        <p:spPr bwMode="auto">
          <a:xfrm>
            <a:off x="0" y="246743"/>
            <a:ext cx="275771" cy="914400"/>
          </a:xfrm>
          <a:custGeom>
            <a:avLst/>
            <a:gdLst>
              <a:gd name="connsiteX0" fmla="*/ 0 w 670664"/>
              <a:gd name="connsiteY0" fmla="*/ 0 h 1551767"/>
              <a:gd name="connsiteX1" fmla="*/ 670664 w 670664"/>
              <a:gd name="connsiteY1" fmla="*/ 392696 h 1551767"/>
              <a:gd name="connsiteX2" fmla="*/ 670664 w 670664"/>
              <a:gd name="connsiteY2" fmla="*/ 1165008 h 1551767"/>
              <a:gd name="connsiteX3" fmla="*/ 0 w 670664"/>
              <a:gd name="connsiteY3" fmla="*/ 1551767 h 1551767"/>
            </a:gdLst>
            <a:ahLst/>
            <a:cxnLst>
              <a:cxn ang="0">
                <a:pos x="connsiteX0" y="connsiteY0"/>
              </a:cxn>
              <a:cxn ang="0">
                <a:pos x="connsiteX1" y="connsiteY1"/>
              </a:cxn>
              <a:cxn ang="0">
                <a:pos x="connsiteX2" y="connsiteY2"/>
              </a:cxn>
              <a:cxn ang="0">
                <a:pos x="connsiteX3" y="connsiteY3"/>
              </a:cxn>
            </a:cxnLst>
            <a:rect l="l" t="t" r="r" b="b"/>
            <a:pathLst>
              <a:path w="670664" h="1551767">
                <a:moveTo>
                  <a:pt x="0" y="0"/>
                </a:moveTo>
                <a:lnTo>
                  <a:pt x="670664" y="392696"/>
                </a:lnTo>
                <a:lnTo>
                  <a:pt x="670664" y="1165008"/>
                </a:lnTo>
                <a:lnTo>
                  <a:pt x="0" y="1551767"/>
                </a:lnTo>
                <a:close/>
              </a:path>
            </a:pathLst>
          </a:custGeom>
          <a:solidFill>
            <a:schemeClr val="accent1">
              <a:lumMod val="75000"/>
            </a:schemeClr>
          </a:solidFill>
          <a:ln>
            <a:noFill/>
          </a:ln>
          <a:effectLst/>
        </p:spPr>
        <p:txBody>
          <a:bodyPr wrap="square" anchor="ctr">
            <a:noAutofit/>
          </a:bodyPr>
          <a:lstStyle/>
          <a:p>
            <a:endParaRPr lang="en-US"/>
          </a:p>
        </p:txBody>
      </p:sp>
      <p:sp>
        <p:nvSpPr>
          <p:cNvPr id="4" name="矩形 3"/>
          <p:cNvSpPr/>
          <p:nvPr/>
        </p:nvSpPr>
        <p:spPr>
          <a:xfrm>
            <a:off x="6110514" y="0"/>
            <a:ext cx="6081486" cy="6858000"/>
          </a:xfrm>
          <a:prstGeom prst="rect">
            <a:avLst/>
          </a:prstGeom>
          <a:gradFill>
            <a:gsLst>
              <a:gs pos="0">
                <a:schemeClr val="accent1">
                  <a:lumMod val="5000"/>
                  <a:lumOff val="95000"/>
                </a:schemeClr>
              </a:gs>
              <a:gs pos="100000">
                <a:srgbClr val="D9DADB"/>
              </a:gs>
              <a:gs pos="100000">
                <a:schemeClr val="bg1">
                  <a:lumMod val="75000"/>
                </a:schemeClr>
              </a:gs>
            </a:gsLst>
            <a:lin ang="108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90465" y="0"/>
            <a:ext cx="5420049" cy="6858000"/>
          </a:xfrm>
          <a:prstGeom prst="rect">
            <a:avLst/>
          </a:prstGeom>
          <a:gradFill>
            <a:gsLst>
              <a:gs pos="100000">
                <a:schemeClr val="accent1">
                  <a:lumMod val="5000"/>
                  <a:lumOff val="95000"/>
                </a:schemeClr>
              </a:gs>
              <a:gs pos="3000">
                <a:srgbClr val="D9DADB"/>
              </a:gs>
              <a:gs pos="0">
                <a:schemeClr val="bg1">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1" y="169333"/>
            <a:ext cx="9290051" cy="795867"/>
          </a:xfrm>
          <a:prstGeom prst="rect">
            <a:avLst/>
          </a:prstGeo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3"/>
            <a:ext cx="10795000" cy="4794249"/>
          </a:xfrm>
          <a:prstGeom prst="rect">
            <a:avLst/>
          </a:prstGeom>
        </p:spPr>
        <p:txBody>
          <a:bodyPr/>
          <a:lstStyle/>
          <a:p>
            <a:pPr lvl="0"/>
            <a:endParaRPr lang="zh-CN" altLang="en-US" noProof="0" smtClean="0"/>
          </a:p>
        </p:txBody>
      </p:sp>
      <p:sp>
        <p:nvSpPr>
          <p:cNvPr id="4" name="KSO_FD"/>
          <p:cNvSpPr>
            <a:spLocks noGrp="1" noChangeArrowheads="1"/>
          </p:cNvSpPr>
          <p:nvPr>
            <p:ph type="dt" sz="half" idx="10"/>
          </p:nvPr>
        </p:nvSpPr>
        <p:spPr>
          <a:xfrm>
            <a:off x="609600" y="6356351"/>
            <a:ext cx="2844800" cy="365125"/>
          </a:xfrm>
          <a:prstGeom prst="rect">
            <a:avLst/>
          </a:prstGeom>
        </p:spPr>
        <p:txBody>
          <a:bodyPr/>
          <a:lstStyle>
            <a:lvl1pPr>
              <a:defRPr/>
            </a:lvl1pPr>
          </a:lstStyle>
          <a:p>
            <a:pPr>
              <a:defRPr/>
            </a:pPr>
            <a:endParaRPr lang="zh-CN" altLang="en-US"/>
          </a:p>
        </p:txBody>
      </p:sp>
      <p:sp>
        <p:nvSpPr>
          <p:cNvPr id="5" name="KSO_FT"/>
          <p:cNvSpPr>
            <a:spLocks noGrp="1" noChangeArrowheads="1"/>
          </p:cNvSpPr>
          <p:nvPr>
            <p:ph type="ftr" sz="quarter" idx="11"/>
          </p:nvPr>
        </p:nvSpPr>
        <p:spPr>
          <a:xfrm>
            <a:off x="4165600" y="6356351"/>
            <a:ext cx="3860800" cy="365125"/>
          </a:xfrm>
          <a:prstGeom prst="rect">
            <a:avLst/>
          </a:prstGeom>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xfrm>
            <a:off x="8737600" y="6356351"/>
            <a:ext cx="2844800" cy="365125"/>
          </a:xfrm>
          <a:prstGeom prst="rect">
            <a:avLst/>
          </a:prstGeom>
        </p:spPr>
        <p:txBody>
          <a:bodyPr/>
          <a:lstStyle>
            <a:lvl1pPr>
              <a:defRPr/>
            </a:lvl1pPr>
          </a:lstStyle>
          <a:p>
            <a:fld id="{551D721D-EC20-4C33-AAF9-F35A8D940479}" type="slidenum">
              <a:rPr lang="zh-CN" altLang="en-US"/>
              <a:t>‹#›</a:t>
            </a:fld>
            <a:endParaRPr lang="zh-CN" altLang="en-US"/>
          </a:p>
        </p:txBody>
      </p:sp>
    </p:spTree>
    <p:extLst>
      <p:ext uri="{BB962C8B-B14F-4D97-AF65-F5344CB8AC3E}">
        <p14:creationId xmlns:p14="http://schemas.microsoft.com/office/powerpoint/2010/main" val="55188850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09600" y="274638"/>
            <a:ext cx="109728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idx="1" hasCustomPrompt="1"/>
          </p:nvPr>
        </p:nvSpPr>
        <p:spPr>
          <a:xfrm>
            <a:off x="609600" y="1600201"/>
            <a:ext cx="10972800" cy="4525963"/>
          </a:xfrm>
          <a:prstGeom prst="rect">
            <a:avLst/>
          </a:prstGeo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7" name="Freeform 3"/>
          <p:cNvSpPr>
            <a:spLocks noChangeArrowheads="1"/>
          </p:cNvSpPr>
          <p:nvPr userDrawn="1"/>
        </p:nvSpPr>
        <p:spPr bwMode="auto">
          <a:xfrm>
            <a:off x="0" y="246743"/>
            <a:ext cx="275771" cy="914400"/>
          </a:xfrm>
          <a:custGeom>
            <a:avLst/>
            <a:gdLst>
              <a:gd name="connsiteX0" fmla="*/ 0 w 670664"/>
              <a:gd name="connsiteY0" fmla="*/ 0 h 1551767"/>
              <a:gd name="connsiteX1" fmla="*/ 670664 w 670664"/>
              <a:gd name="connsiteY1" fmla="*/ 392696 h 1551767"/>
              <a:gd name="connsiteX2" fmla="*/ 670664 w 670664"/>
              <a:gd name="connsiteY2" fmla="*/ 1165008 h 1551767"/>
              <a:gd name="connsiteX3" fmla="*/ 0 w 670664"/>
              <a:gd name="connsiteY3" fmla="*/ 1551767 h 1551767"/>
            </a:gdLst>
            <a:ahLst/>
            <a:cxnLst>
              <a:cxn ang="0">
                <a:pos x="connsiteX0" y="connsiteY0"/>
              </a:cxn>
              <a:cxn ang="0">
                <a:pos x="connsiteX1" y="connsiteY1"/>
              </a:cxn>
              <a:cxn ang="0">
                <a:pos x="connsiteX2" y="connsiteY2"/>
              </a:cxn>
              <a:cxn ang="0">
                <a:pos x="connsiteX3" y="connsiteY3"/>
              </a:cxn>
            </a:cxnLst>
            <a:rect l="l" t="t" r="r" b="b"/>
            <a:pathLst>
              <a:path w="670664" h="1551767">
                <a:moveTo>
                  <a:pt x="0" y="0"/>
                </a:moveTo>
                <a:lnTo>
                  <a:pt x="670664" y="392696"/>
                </a:lnTo>
                <a:lnTo>
                  <a:pt x="670664" y="1165008"/>
                </a:lnTo>
                <a:lnTo>
                  <a:pt x="0" y="1551767"/>
                </a:lnTo>
                <a:close/>
              </a:path>
            </a:pathLst>
          </a:custGeom>
          <a:solidFill>
            <a:schemeClr val="accent1">
              <a:lumMod val="75000"/>
            </a:schemeClr>
          </a:solidFill>
          <a:ln>
            <a:noFill/>
          </a:ln>
          <a:effectLst/>
        </p:spPr>
        <p:txBody>
          <a:bodyPr wrap="square" anchor="ctr">
            <a:noAutofit/>
          </a:bodyPr>
          <a:lstStyle/>
          <a:p>
            <a:endParaRPr lang="en-US"/>
          </a:p>
        </p:txBody>
      </p:sp>
    </p:spTree>
    <p:extLst>
      <p:ext uri="{BB962C8B-B14F-4D97-AF65-F5344CB8AC3E}">
        <p14:creationId xmlns:p14="http://schemas.microsoft.com/office/powerpoint/2010/main" val="217168981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2017/11/17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2017/11/17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2017/11/17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2017/11/17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2017/11/17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2017/11/17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2017/11/17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963084" y="4406901"/>
            <a:ext cx="10363200" cy="1362075"/>
          </a:xfrm>
          <a:prstGeom prst="rect">
            <a:avLst/>
          </a:prstGeo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hasCustomPrompt="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2017/11/17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54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54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4" name="内容占位符 3"/>
          <p:cNvSpPr>
            <a:spLocks noGrp="1"/>
          </p:cNvSpPr>
          <p:nvPr>
            <p:ph sz="half" idx="2"/>
          </p:nvPr>
        </p:nvSpPr>
        <p:spPr>
          <a:xfrm>
            <a:off x="839789" y="2505076"/>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zh-CN" altLang="en-US" smtClean="0"/>
              <a:t>单击此处编辑母版文本样式</a:t>
            </a:r>
          </a:p>
        </p:txBody>
      </p:sp>
      <p:sp>
        <p:nvSpPr>
          <p:cNvPr id="6" name="内容占位符 5"/>
          <p:cNvSpPr>
            <a:spLocks noGrp="1"/>
          </p:cNvSpPr>
          <p:nvPr>
            <p:ph sz="quarter" idx="4"/>
          </p:nvPr>
        </p:nvSpPr>
        <p:spPr>
          <a:xfrm>
            <a:off x="6172201" y="2505076"/>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88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09600" y="274638"/>
            <a:ext cx="109728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09600" y="274638"/>
            <a:ext cx="10972800" cy="1143000"/>
          </a:xfrm>
          <a:prstGeom prst="rect">
            <a:avLst/>
          </a:prstGeo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09600" y="274638"/>
            <a:ext cx="10972800" cy="1143000"/>
          </a:xfrm>
          <a:prstGeom prst="rect">
            <a:avLst/>
          </a:prstGeom>
        </p:spPr>
        <p:txBody>
          <a:bodyPr/>
          <a:lstStyle/>
          <a:p>
            <a:r>
              <a:rPr lang="pt-BR" smtClean="0"/>
              <a:t>Clique para editar o estilo do título mestre</a:t>
            </a:r>
            <a:endParaRPr lang="pt-B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9217" name="Picture 2" descr="E:\宣传资料\产品宣传\公司图标\知网LOGO-PNG-1.png"/>
          <p:cNvPicPr>
            <a:picLocks noChangeAspect="1"/>
          </p:cNvPicPr>
          <p:nvPr userDrawn="1"/>
        </p:nvPicPr>
        <p:blipFill>
          <a:blip r:embed="rId2"/>
          <a:stretch>
            <a:fillRect/>
          </a:stretch>
        </p:blipFill>
        <p:spPr>
          <a:xfrm>
            <a:off x="9114155" y="43815"/>
            <a:ext cx="3133090" cy="12223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09601" y="273050"/>
            <a:ext cx="4011084" cy="1162050"/>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389717" y="4800600"/>
            <a:ext cx="7315200" cy="566738"/>
          </a:xfrm>
          <a:prstGeom prst="rect">
            <a:avLst/>
          </a:prstGeo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9217" name="Picture 2" descr="E:\宣传资料\产品宣传\公司图标\知网LOGO-PNG-1.png"/>
          <p:cNvPicPr>
            <a:picLocks noChangeAspect="1"/>
          </p:cNvPicPr>
          <p:nvPr userDrawn="1"/>
        </p:nvPicPr>
        <p:blipFill>
          <a:blip r:embed="rId22"/>
          <a:stretch>
            <a:fillRect/>
          </a:stretch>
        </p:blipFill>
        <p:spPr>
          <a:xfrm>
            <a:off x="9114155" y="43815"/>
            <a:ext cx="3133090" cy="122237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90" r:id="rId19"/>
    <p:sldLayoutId id="2147483691" r:id="rId20"/>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2017/11/17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16602BEF-D029-4B59-852F-F491FA8C1ABB}" type="datetimeFigureOut">
              <a:rPr lang="zh-CN" altLang="en-US" smtClean="0">
                <a:solidFill>
                  <a:prstClr val="black">
                    <a:tint val="75000"/>
                  </a:prstClr>
                </a:solidFill>
              </a:rPr>
              <a:t>2017/11/17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B82EDA68-5A14-4DA3-9CAD-548AB499E18F}"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zh-CN"/>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0.pn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38.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hyperlink" Target="http://gongjushu.cnki.net/refbook/R200612011.html"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17.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xml"/><Relationship Id="rId5" Type="http://schemas.openxmlformats.org/officeDocument/2006/relationships/tags" Target="../tags/tag16.xml"/><Relationship Id="rId4" Type="http://schemas.openxmlformats.org/officeDocument/2006/relationships/tags" Target="../tags/tag15.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8.xml"/><Relationship Id="rId5" Type="http://schemas.openxmlformats.org/officeDocument/2006/relationships/slideLayout" Target="../slideLayouts/slideLayout17.xml"/><Relationship Id="rId4" Type="http://schemas.openxmlformats.org/officeDocument/2006/relationships/tags" Target="../tags/tag20.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23.xml"/><Relationship Id="rId7" Type="http://schemas.openxmlformats.org/officeDocument/2006/relationships/slideLayout" Target="../slideLayouts/slideLayout1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7.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bwMode="auto">
          <a:xfrm>
            <a:off x="0" y="2214325"/>
            <a:ext cx="12192000" cy="2270792"/>
          </a:xfrm>
          <a:prstGeom prst="rect">
            <a:avLst/>
          </a:prstGeom>
          <a:solidFill>
            <a:srgbClr val="0070C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lstStyle/>
          <a:p>
            <a:pPr fontAlgn="base">
              <a:spcBef>
                <a:spcPct val="0"/>
              </a:spcBef>
              <a:spcAft>
                <a:spcPct val="0"/>
              </a:spcAft>
              <a:buFont typeface="Arial" panose="020B0604020202020204" pitchFamily="34" charset="0"/>
              <a:buNone/>
            </a:pPr>
            <a:endParaRPr lang="zh-CN" altLang="en-US" sz="2400" dirty="0">
              <a:solidFill>
                <a:prstClr val="black"/>
              </a:solidFill>
              <a:latin typeface="Arial" panose="020B0604020202020204" pitchFamily="34" charset="0"/>
            </a:endParaRPr>
          </a:p>
        </p:txBody>
      </p:sp>
      <p:sp>
        <p:nvSpPr>
          <p:cNvPr id="4" name="文本占位符 6"/>
          <p:cNvSpPr txBox="1">
            <a:spLocks noChangeArrowheads="1"/>
          </p:cNvSpPr>
          <p:nvPr/>
        </p:nvSpPr>
        <p:spPr bwMode="auto">
          <a:xfrm>
            <a:off x="532140" y="2867451"/>
            <a:ext cx="11272032" cy="8640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8" rIns="121896" bIns="60948"/>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a:lstStyle>
          <a:p>
            <a:pPr algn="ctr" eaLnBrk="1" hangingPunct="1">
              <a:buNone/>
              <a:defRPr/>
            </a:pPr>
            <a:r>
              <a:rPr lang="zh-CN" altLang="en-US" sz="4800" b="1" kern="0" dirty="0">
                <a:solidFill>
                  <a:prstClr val="white"/>
                </a:solidFill>
                <a:latin typeface="微软雅黑" panose="020B0503020204020204" pitchFamily="34" charset="-122"/>
                <a:ea typeface="微软雅黑" panose="020B0503020204020204" pitchFamily="34" charset="-122"/>
              </a:rPr>
              <a:t>知网</a:t>
            </a:r>
            <a:r>
              <a:rPr lang="zh-CN" altLang="en-US" sz="4800" b="1" kern="0" dirty="0" smtClean="0">
                <a:solidFill>
                  <a:prstClr val="white"/>
                </a:solidFill>
                <a:latin typeface="微软雅黑" panose="020B0503020204020204" pitchFamily="34" charset="-122"/>
                <a:ea typeface="微软雅黑" panose="020B0503020204020204" pitchFamily="34" charset="-122"/>
              </a:rPr>
              <a:t>助力</a:t>
            </a:r>
            <a:r>
              <a:rPr lang="zh-CN" altLang="en-US" sz="4800" b="1" kern="0" dirty="0">
                <a:solidFill>
                  <a:prstClr val="white"/>
                </a:solidFill>
                <a:latin typeface="微软雅黑" panose="020B0503020204020204" pitchFamily="34" charset="-122"/>
                <a:ea typeface="微软雅黑" panose="020B0503020204020204" pitchFamily="34" charset="-122"/>
              </a:rPr>
              <a:t>学术科研之旅</a:t>
            </a:r>
            <a:endParaRPr lang="en-US" altLang="zh-CN" sz="4800" b="1" kern="0" dirty="0">
              <a:solidFill>
                <a:prstClr val="white"/>
              </a:solidFill>
              <a:latin typeface="微软雅黑" panose="020B0503020204020204" pitchFamily="34" charset="-122"/>
              <a:ea typeface="微软雅黑" panose="020B0503020204020204" pitchFamily="34" charset="-122"/>
            </a:endParaRPr>
          </a:p>
        </p:txBody>
      </p:sp>
      <p:sp>
        <p:nvSpPr>
          <p:cNvPr id="5" name="页脚占位符 8"/>
          <p:cNvSpPr txBox="1">
            <a:spLocks noGrp="1" noChangeArrowheads="1"/>
          </p:cNvSpPr>
          <p:nvPr/>
        </p:nvSpPr>
        <p:spPr bwMode="auto">
          <a:xfrm>
            <a:off x="2863326" y="4677139"/>
            <a:ext cx="6465348" cy="182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8" rIns="121896" bIns="6094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535" b="1" dirty="0">
                <a:solidFill>
                  <a:srgbClr val="3D4044"/>
                </a:solidFill>
                <a:latin typeface="微软雅黑" panose="020B0503020204020204" pitchFamily="34" charset="-122"/>
                <a:ea typeface="微软雅黑" panose="020B0503020204020204" pitchFamily="34" charset="-122"/>
              </a:rPr>
              <a:t>同方知网（北京）技术</a:t>
            </a:r>
            <a:r>
              <a:rPr lang="zh-CN" altLang="en-US" sz="2535" b="1" dirty="0" smtClean="0">
                <a:solidFill>
                  <a:srgbClr val="3D4044"/>
                </a:solidFill>
                <a:latin typeface="微软雅黑" panose="020B0503020204020204" pitchFamily="34" charset="-122"/>
                <a:ea typeface="微软雅黑" panose="020B0503020204020204" pitchFamily="34" charset="-122"/>
              </a:rPr>
              <a:t>有限公司</a:t>
            </a:r>
            <a:endParaRPr lang="en-US" altLang="zh-CN" sz="2535" b="1" dirty="0" smtClean="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535" b="1" dirty="0" smtClean="0">
                <a:solidFill>
                  <a:srgbClr val="3D4044"/>
                </a:solidFill>
                <a:latin typeface="微软雅黑" panose="020B0503020204020204" pitchFamily="34" charset="-122"/>
                <a:ea typeface="微软雅黑" panose="020B0503020204020204" pitchFamily="34" charset="-122"/>
              </a:rPr>
              <a:t>安徽分公司</a:t>
            </a:r>
            <a:endParaRPr lang="en-US" altLang="zh-CN" sz="2535" b="1" dirty="0" smtClean="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535" b="1" dirty="0" smtClean="0">
                <a:solidFill>
                  <a:srgbClr val="3D4044"/>
                </a:solidFill>
                <a:latin typeface="微软雅黑" panose="020B0503020204020204" pitchFamily="34" charset="-122"/>
                <a:ea typeface="微软雅黑" panose="020B0503020204020204" pitchFamily="34" charset="-122"/>
              </a:rPr>
              <a:t>产品经理</a:t>
            </a:r>
            <a:r>
              <a:rPr lang="zh-CN" altLang="en-US" sz="2535" b="1" dirty="0" smtClean="0">
                <a:solidFill>
                  <a:srgbClr val="3D4044"/>
                </a:solidFill>
                <a:latin typeface="微软雅黑" panose="020B0503020204020204" pitchFamily="34" charset="-122"/>
                <a:ea typeface="微软雅黑" panose="020B0503020204020204" pitchFamily="34" charset="-122"/>
              </a:rPr>
              <a:t>：黄欢</a:t>
            </a:r>
            <a:endParaRPr lang="en-US" altLang="zh-CN" sz="2535" b="1" dirty="0">
              <a:solidFill>
                <a:srgbClr val="3D4044"/>
              </a:solidFill>
              <a:latin typeface="微软雅黑" panose="020B0503020204020204" pitchFamily="34" charset="-122"/>
              <a:ea typeface="微软雅黑" panose="020B0503020204020204" pitchFamily="34" charset="-122"/>
            </a:endParaRPr>
          </a:p>
        </p:txBody>
      </p:sp>
      <p:pic>
        <p:nvPicPr>
          <p:cNvPr id="7" name="图片 10" descr="同方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260648"/>
            <a:ext cx="1344149" cy="12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6442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2605572" y="1072692"/>
            <a:ext cx="6891722" cy="61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dirty="0" smtClean="0"/>
              <a:t>根据</a:t>
            </a:r>
            <a:r>
              <a:rPr lang="zh-CN" altLang="en-US" sz="3200" dirty="0"/>
              <a:t>工作</a:t>
            </a:r>
            <a:r>
              <a:rPr lang="zh-CN" altLang="en-US" sz="3200" dirty="0" smtClean="0"/>
              <a:t>的研究方向：企业风险管理</a:t>
            </a:r>
            <a:endParaRPr lang="zh-CN" altLang="en-US" sz="3200" b="1" dirty="0"/>
          </a:p>
        </p:txBody>
      </p:sp>
      <p:pic>
        <p:nvPicPr>
          <p:cNvPr id="17411" name="Picture 2" descr="C:\Documents and Settings\huxiya\桌面\未标题-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684213" y="776288"/>
            <a:ext cx="9144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12"/>
          <p:cNvSpPr txBox="1">
            <a:spLocks noChangeArrowheads="1"/>
          </p:cNvSpPr>
          <p:nvPr/>
        </p:nvSpPr>
        <p:spPr bwMode="auto">
          <a:xfrm rot="-2460000">
            <a:off x="-293688" y="1422400"/>
            <a:ext cx="2917826"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1"/>
            <a:r>
              <a:rPr lang="en-US" altLang="zh-CN" sz="3700" b="1">
                <a:solidFill>
                  <a:schemeClr val="bg1"/>
                </a:solidFill>
              </a:rPr>
              <a:t>  </a:t>
            </a:r>
            <a:r>
              <a:rPr lang="zh-CN" altLang="en-US" sz="3700" b="1">
                <a:solidFill>
                  <a:schemeClr val="bg1"/>
                </a:solidFill>
              </a:rPr>
              <a:t>案例</a:t>
            </a:r>
          </a:p>
          <a:p>
            <a:pPr lvl="1"/>
            <a:r>
              <a:rPr lang="zh-CN" altLang="en-US" sz="3200" b="1">
                <a:solidFill>
                  <a:schemeClr val="bg1"/>
                </a:solidFill>
              </a:rPr>
              <a:t> </a:t>
            </a:r>
            <a:endParaRPr lang="zh-CN" altLang="en-US"/>
          </a:p>
        </p:txBody>
      </p:sp>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1.1 </a:t>
            </a:r>
            <a:r>
              <a:rPr lang="en-US" altLang="zh-CN" sz="2800" b="1" dirty="0" err="1">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如何进行科研选题</a:t>
            </a:r>
            <a:r>
              <a:rPr lang="en-US" altLang="zh-CN"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rPr>
              <a:t>泛调研</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045" y="1810353"/>
            <a:ext cx="7518400" cy="4978400"/>
          </a:xfrm>
          <a:prstGeom prst="rect">
            <a:avLst/>
          </a:prstGeom>
        </p:spPr>
      </p:pic>
    </p:spTree>
    <p:extLst>
      <p:ext uri="{BB962C8B-B14F-4D97-AF65-F5344CB8AC3E}">
        <p14:creationId xmlns:p14="http://schemas.microsoft.com/office/powerpoint/2010/main" val="10226725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303212" y="1080393"/>
            <a:ext cx="11363672" cy="5615284"/>
          </a:xfrm>
          <a:prstGeom prst="rect">
            <a:avLst/>
          </a:prstGeom>
        </p:spPr>
      </p:pic>
      <p:sp>
        <p:nvSpPr>
          <p:cNvPr id="7" name="标题 1"/>
          <p:cNvSpPr>
            <a:spLocks noChangeArrowheads="1"/>
          </p:cNvSpPr>
          <p:nvPr/>
        </p:nvSpPr>
        <p:spPr bwMode="auto">
          <a:xfrm>
            <a:off x="303212" y="41499"/>
            <a:ext cx="112791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800"/>
              </a:spcBef>
              <a:buClr>
                <a:schemeClr val="accent1"/>
              </a:buClr>
              <a:buSzPct val="60000"/>
            </a:pP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1.1.1 </a:t>
            </a:r>
            <a:r>
              <a:rPr lang="en-US" altLang="zh-CN" sz="2800" b="1" dirty="0" err="1"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cnki</a:t>
            </a: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 scholar</a:t>
            </a:r>
            <a:r>
              <a:rPr lang="zh-CN" altLang="en-US"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a:t>
            </a:r>
            <a:r>
              <a:rPr lang="zh-CN" altLang="en-US" sz="2800" b="1" dirty="0">
                <a:solidFill>
                  <a:srgbClr val="0070C0"/>
                </a:solidFill>
                <a:latin typeface="华文楷体" panose="02010600040101010101" pitchFamily="2" charset="-122"/>
                <a:ea typeface="华文楷体" panose="02010600040101010101" pitchFamily="2" charset="-122"/>
                <a:sym typeface="Arial" panose="020B0604020202020204" pitchFamily="34" charset="0"/>
              </a:rPr>
              <a:t>一览中外文文献</a:t>
            </a:r>
          </a:p>
        </p:txBody>
      </p:sp>
      <p:pic>
        <p:nvPicPr>
          <p:cNvPr id="4" name="图片 3"/>
          <p:cNvPicPr>
            <a:picLocks noChangeAspect="1"/>
          </p:cNvPicPr>
          <p:nvPr/>
        </p:nvPicPr>
        <p:blipFill>
          <a:blip r:embed="rId3"/>
          <a:stretch>
            <a:fillRect/>
          </a:stretch>
        </p:blipFill>
        <p:spPr>
          <a:xfrm>
            <a:off x="49797" y="823866"/>
            <a:ext cx="11786018" cy="5871811"/>
          </a:xfrm>
          <a:prstGeom prst="rect">
            <a:avLst/>
          </a:prstGeom>
        </p:spPr>
      </p:pic>
      <p:sp>
        <p:nvSpPr>
          <p:cNvPr id="5" name="矩形 4"/>
          <p:cNvSpPr/>
          <p:nvPr/>
        </p:nvSpPr>
        <p:spPr>
          <a:xfrm>
            <a:off x="6095999" y="169816"/>
            <a:ext cx="2589299"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http://scholar.cnki.net</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170132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38857" y="505190"/>
            <a:ext cx="11314286" cy="5847619"/>
          </a:xfrm>
          <a:prstGeom prst="rect">
            <a:avLst/>
          </a:prstGeom>
        </p:spPr>
      </p:pic>
    </p:spTree>
    <p:extLst>
      <p:ext uri="{BB962C8B-B14F-4D97-AF65-F5344CB8AC3E}">
        <p14:creationId xmlns:p14="http://schemas.microsoft.com/office/powerpoint/2010/main" val="39627279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72190" y="1099897"/>
            <a:ext cx="11590666" cy="5220944"/>
          </a:xfrm>
          <a:prstGeom prst="rect">
            <a:avLst/>
          </a:prstGeom>
        </p:spPr>
      </p:pic>
      <p:sp>
        <p:nvSpPr>
          <p:cNvPr id="21507" name="标题 1"/>
          <p:cNvSpPr>
            <a:spLocks noChangeArrowheads="1"/>
          </p:cNvSpPr>
          <p:nvPr/>
        </p:nvSpPr>
        <p:spPr bwMode="auto">
          <a:xfrm>
            <a:off x="479281" y="200389"/>
            <a:ext cx="112791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800"/>
              </a:spcBef>
              <a:buClr>
                <a:schemeClr val="accent1"/>
              </a:buClr>
              <a:buSzPct val="60000"/>
            </a:pPr>
            <a:r>
              <a:rPr lang="en-US" altLang="zh-CN"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1.1.2</a:t>
            </a:r>
            <a:r>
              <a:rPr lang="zh-CN" altLang="en-US" sz="2800" b="1" dirty="0" smtClean="0">
                <a:solidFill>
                  <a:srgbClr val="0070C0"/>
                </a:solidFill>
                <a:latin typeface="华文楷体" panose="02010600040101010101" pitchFamily="2" charset="-122"/>
                <a:ea typeface="华文楷体" panose="02010600040101010101" pitchFamily="2" charset="-122"/>
                <a:sym typeface="Arial" panose="020B0604020202020204" pitchFamily="34" charset="0"/>
              </a:rPr>
              <a:t>指数分析：把握</a:t>
            </a:r>
            <a:r>
              <a:rPr lang="zh-CN" altLang="en-US" sz="2800" b="1" dirty="0">
                <a:solidFill>
                  <a:srgbClr val="0070C0"/>
                </a:solidFill>
                <a:latin typeface="华文楷体" panose="02010600040101010101" pitchFamily="2" charset="-122"/>
                <a:ea typeface="华文楷体" panose="02010600040101010101" pitchFamily="2" charset="-122"/>
                <a:sym typeface="Arial" panose="020B0604020202020204" pitchFamily="34" charset="0"/>
              </a:rPr>
              <a:t>学科发展趋势</a:t>
            </a:r>
          </a:p>
        </p:txBody>
      </p:sp>
      <p:pic>
        <p:nvPicPr>
          <p:cNvPr id="9" name="图片 8"/>
          <p:cNvPicPr>
            <a:picLocks noChangeAspect="1"/>
          </p:cNvPicPr>
          <p:nvPr/>
        </p:nvPicPr>
        <p:blipFill>
          <a:blip r:embed="rId3"/>
          <a:stretch>
            <a:fillRect/>
          </a:stretch>
        </p:blipFill>
        <p:spPr>
          <a:xfrm>
            <a:off x="479281" y="1434825"/>
            <a:ext cx="10610781" cy="4551089"/>
          </a:xfrm>
          <a:prstGeom prst="rect">
            <a:avLst/>
          </a:prstGeom>
        </p:spPr>
      </p:pic>
      <p:pic>
        <p:nvPicPr>
          <p:cNvPr id="10" name="图片 9"/>
          <p:cNvPicPr>
            <a:picLocks noChangeAspect="1"/>
          </p:cNvPicPr>
          <p:nvPr/>
        </p:nvPicPr>
        <p:blipFill>
          <a:blip r:embed="rId4"/>
          <a:stretch>
            <a:fillRect/>
          </a:stretch>
        </p:blipFill>
        <p:spPr>
          <a:xfrm>
            <a:off x="223636" y="1289682"/>
            <a:ext cx="11790476" cy="4438095"/>
          </a:xfrm>
          <a:prstGeom prst="rect">
            <a:avLst/>
          </a:prstGeom>
        </p:spPr>
      </p:pic>
      <p:pic>
        <p:nvPicPr>
          <p:cNvPr id="11" name="图片 10"/>
          <p:cNvPicPr>
            <a:picLocks noChangeAspect="1"/>
          </p:cNvPicPr>
          <p:nvPr/>
        </p:nvPicPr>
        <p:blipFill>
          <a:blip r:embed="rId5"/>
          <a:stretch>
            <a:fillRect/>
          </a:stretch>
        </p:blipFill>
        <p:spPr>
          <a:xfrm>
            <a:off x="399826" y="1427122"/>
            <a:ext cx="11438095" cy="3380952"/>
          </a:xfrm>
          <a:prstGeom prst="rect">
            <a:avLst/>
          </a:prstGeom>
        </p:spPr>
      </p:pic>
      <p:pic>
        <p:nvPicPr>
          <p:cNvPr id="13" name="图片 12"/>
          <p:cNvPicPr>
            <a:picLocks noChangeAspect="1"/>
          </p:cNvPicPr>
          <p:nvPr/>
        </p:nvPicPr>
        <p:blipFill>
          <a:blip r:embed="rId6"/>
          <a:stretch>
            <a:fillRect/>
          </a:stretch>
        </p:blipFill>
        <p:spPr>
          <a:xfrm>
            <a:off x="343619" y="1467095"/>
            <a:ext cx="11504762" cy="3923809"/>
          </a:xfrm>
          <a:prstGeom prst="rect">
            <a:avLst/>
          </a:prstGeom>
        </p:spPr>
      </p:pic>
      <p:pic>
        <p:nvPicPr>
          <p:cNvPr id="15" name="图片 14"/>
          <p:cNvPicPr>
            <a:picLocks noChangeAspect="1"/>
          </p:cNvPicPr>
          <p:nvPr/>
        </p:nvPicPr>
        <p:blipFill>
          <a:blip r:embed="rId7"/>
          <a:stretch>
            <a:fillRect/>
          </a:stretch>
        </p:blipFill>
        <p:spPr>
          <a:xfrm>
            <a:off x="391238" y="1438524"/>
            <a:ext cx="11409524" cy="3980952"/>
          </a:xfrm>
          <a:prstGeom prst="rect">
            <a:avLst/>
          </a:prstGeom>
        </p:spPr>
      </p:pic>
      <p:pic>
        <p:nvPicPr>
          <p:cNvPr id="18" name="图片 17"/>
          <p:cNvPicPr>
            <a:picLocks noChangeAspect="1"/>
          </p:cNvPicPr>
          <p:nvPr/>
        </p:nvPicPr>
        <p:blipFill>
          <a:blip r:embed="rId8"/>
          <a:stretch>
            <a:fillRect/>
          </a:stretch>
        </p:blipFill>
        <p:spPr>
          <a:xfrm>
            <a:off x="353143" y="1386143"/>
            <a:ext cx="11485714" cy="4085714"/>
          </a:xfrm>
          <a:prstGeom prst="rect">
            <a:avLst/>
          </a:prstGeom>
        </p:spPr>
      </p:pic>
      <p:pic>
        <p:nvPicPr>
          <p:cNvPr id="19" name="图片 18"/>
          <p:cNvPicPr>
            <a:picLocks noChangeAspect="1"/>
          </p:cNvPicPr>
          <p:nvPr/>
        </p:nvPicPr>
        <p:blipFill>
          <a:blip r:embed="rId9"/>
          <a:stretch>
            <a:fillRect/>
          </a:stretch>
        </p:blipFill>
        <p:spPr>
          <a:xfrm>
            <a:off x="372190" y="1519476"/>
            <a:ext cx="11447619" cy="3819048"/>
          </a:xfrm>
          <a:prstGeom prst="rect">
            <a:avLst/>
          </a:prstGeom>
        </p:spPr>
      </p:pic>
    </p:spTree>
    <p:extLst>
      <p:ext uri="{BB962C8B-B14F-4D97-AF65-F5344CB8AC3E}">
        <p14:creationId xmlns:p14="http://schemas.microsoft.com/office/powerpoint/2010/main" val="927240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a:t>
            </a:r>
            <a:r>
              <a:rPr lang="en-US" altLang="zh-CN" sz="2800" b="1" dirty="0" err="1">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如何进行科研选题</a:t>
            </a:r>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精调研</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260533" y="1120032"/>
            <a:ext cx="11125981" cy="4828101"/>
          </a:xfrm>
          <a:prstGeom prst="rect">
            <a:avLst/>
          </a:prstGeom>
        </p:spPr>
      </p:pic>
      <p:pic>
        <p:nvPicPr>
          <p:cNvPr id="4" name="图片 3"/>
          <p:cNvPicPr>
            <a:picLocks noChangeAspect="1"/>
          </p:cNvPicPr>
          <p:nvPr/>
        </p:nvPicPr>
        <p:blipFill>
          <a:blip r:embed="rId3"/>
          <a:stretch>
            <a:fillRect/>
          </a:stretch>
        </p:blipFill>
        <p:spPr>
          <a:xfrm>
            <a:off x="362287" y="1303893"/>
            <a:ext cx="11478606" cy="5271849"/>
          </a:xfrm>
          <a:prstGeom prst="rect">
            <a:avLst/>
          </a:prstGeom>
        </p:spPr>
      </p:pic>
    </p:spTree>
    <p:extLst>
      <p:ext uri="{BB962C8B-B14F-4D97-AF65-F5344CB8AC3E}">
        <p14:creationId xmlns:p14="http://schemas.microsoft.com/office/powerpoint/2010/main" val="23115866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.1如何进行科研选题---</a:t>
            </a:r>
            <a:r>
              <a:rPr lang="zh-CN" altLang="en-US" sz="2800" b="1" dirty="0">
                <a:solidFill>
                  <a:srgbClr val="CC6600"/>
                </a:solidFill>
                <a:latin typeface="华文楷体" panose="02010600040101010101" pitchFamily="2" charset="-122"/>
                <a:ea typeface="华文楷体" panose="02010600040101010101" pitchFamily="2" charset="-122"/>
              </a:rPr>
              <a:t>关注高频被引文献</a:t>
            </a:r>
          </a:p>
        </p:txBody>
      </p:sp>
      <p:pic>
        <p:nvPicPr>
          <p:cNvPr id="7" name="图片 6"/>
          <p:cNvPicPr>
            <a:picLocks noChangeAspect="1"/>
          </p:cNvPicPr>
          <p:nvPr/>
        </p:nvPicPr>
        <p:blipFill>
          <a:blip r:embed="rId2"/>
          <a:stretch>
            <a:fillRect/>
          </a:stretch>
        </p:blipFill>
        <p:spPr>
          <a:xfrm>
            <a:off x="656257" y="974889"/>
            <a:ext cx="10832609" cy="5416305"/>
          </a:xfrm>
          <a:prstGeom prst="rect">
            <a:avLst/>
          </a:prstGeom>
        </p:spPr>
      </p:pic>
    </p:spTree>
    <p:extLst>
      <p:ext uri="{BB962C8B-B14F-4D97-AF65-F5344CB8AC3E}">
        <p14:creationId xmlns:p14="http://schemas.microsoft.com/office/powerpoint/2010/main" val="6564886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5333" y="974889"/>
            <a:ext cx="12066667" cy="5809524"/>
          </a:xfrm>
          <a:prstGeom prst="rect">
            <a:avLst/>
          </a:prstGeom>
        </p:spPr>
      </p:pic>
      <p:pic>
        <p:nvPicPr>
          <p:cNvPr id="4" name="图片 3"/>
          <p:cNvPicPr>
            <a:picLocks noChangeAspect="1"/>
          </p:cNvPicPr>
          <p:nvPr/>
        </p:nvPicPr>
        <p:blipFill>
          <a:blip r:embed="rId3"/>
          <a:stretch>
            <a:fillRect/>
          </a:stretch>
        </p:blipFill>
        <p:spPr>
          <a:xfrm>
            <a:off x="175706" y="974889"/>
            <a:ext cx="12016294" cy="5668940"/>
          </a:xfrm>
          <a:prstGeom prst="rect">
            <a:avLst/>
          </a:prstGeom>
        </p:spPr>
      </p:pic>
      <p:pic>
        <p:nvPicPr>
          <p:cNvPr id="5" name="图片 4"/>
          <p:cNvPicPr>
            <a:picLocks noChangeAspect="1"/>
          </p:cNvPicPr>
          <p:nvPr/>
        </p:nvPicPr>
        <p:blipFill>
          <a:blip r:embed="rId4"/>
          <a:stretch>
            <a:fillRect/>
          </a:stretch>
        </p:blipFill>
        <p:spPr>
          <a:xfrm>
            <a:off x="-300983" y="1167238"/>
            <a:ext cx="12581862" cy="4609524"/>
          </a:xfrm>
          <a:prstGeom prst="rect">
            <a:avLst/>
          </a:prstGeom>
        </p:spPr>
      </p:pic>
      <p:sp>
        <p:nvSpPr>
          <p:cNvPr id="1741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.2如何进行科研选题---</a:t>
            </a:r>
            <a:r>
              <a:rPr lang="zh-CN" altLang="en-US" sz="2800" b="1" dirty="0" smtClean="0">
                <a:solidFill>
                  <a:srgbClr val="CC6600"/>
                </a:solidFill>
                <a:latin typeface="华文楷体" panose="02010600040101010101" pitchFamily="2" charset="-122"/>
                <a:ea typeface="华文楷体" panose="02010600040101010101" pitchFamily="2" charset="-122"/>
              </a:rPr>
              <a:t>关注知网节</a:t>
            </a:r>
            <a:endParaRPr lang="zh-CN" altLang="en-US" sz="2800" b="1" dirty="0">
              <a:solidFill>
                <a:srgbClr val="CC6600"/>
              </a:solidFill>
              <a:latin typeface="华文楷体" panose="02010600040101010101" pitchFamily="2" charset="-122"/>
              <a:ea typeface="华文楷体" panose="02010600040101010101" pitchFamily="2" charset="-122"/>
            </a:endParaRPr>
          </a:p>
        </p:txBody>
      </p:sp>
      <p:grpSp>
        <p:nvGrpSpPr>
          <p:cNvPr id="12" name="组合 11"/>
          <p:cNvGrpSpPr/>
          <p:nvPr/>
        </p:nvGrpSpPr>
        <p:grpSpPr>
          <a:xfrm>
            <a:off x="5683684" y="1916866"/>
            <a:ext cx="2686050" cy="2235200"/>
            <a:chOff x="4220980" y="4431677"/>
            <a:chExt cx="2686050" cy="2235200"/>
          </a:xfrm>
        </p:grpSpPr>
        <p:grpSp>
          <p:nvGrpSpPr>
            <p:cNvPr id="13" name="Group 7"/>
            <p:cNvGrpSpPr/>
            <p:nvPr/>
          </p:nvGrpSpPr>
          <p:grpSpPr bwMode="auto">
            <a:xfrm>
              <a:off x="4220980" y="4431677"/>
              <a:ext cx="2686050" cy="2235200"/>
              <a:chOff x="0" y="0"/>
              <a:chExt cx="1399224" cy="1399224"/>
            </a:xfrm>
          </p:grpSpPr>
          <p:sp>
            <p:nvSpPr>
              <p:cNvPr id="15" name="椭圆 11"/>
              <p:cNvSpPr>
                <a:spLocks noChangeArrowheads="1"/>
              </p:cNvSpPr>
              <p:nvPr/>
            </p:nvSpPr>
            <p:spPr bwMode="auto">
              <a:xfrm>
                <a:off x="0" y="0"/>
                <a:ext cx="1399224" cy="1399224"/>
              </a:xfrm>
              <a:prstGeom prst="ellipse">
                <a:avLst/>
              </a:prstGeom>
              <a:solidFill>
                <a:srgbClr val="FF9679">
                  <a:alpha val="3803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6" name="椭圆 12"/>
              <p:cNvSpPr>
                <a:spLocks noChangeArrowheads="1"/>
              </p:cNvSpPr>
              <p:nvPr/>
            </p:nvSpPr>
            <p:spPr bwMode="auto">
              <a:xfrm>
                <a:off x="159540" y="159540"/>
                <a:ext cx="1080144" cy="1080144"/>
              </a:xfrm>
              <a:prstGeom prst="ellipse">
                <a:avLst/>
              </a:pr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14" name="TextBox 10">
              <a:hlinkClick r:id="rId6" action="ppaction://hlinksldjump"/>
            </p:cNvPr>
            <p:cNvSpPr>
              <a:spLocks noChangeArrowheads="1"/>
            </p:cNvSpPr>
            <p:nvPr/>
          </p:nvSpPr>
          <p:spPr bwMode="auto">
            <a:xfrm>
              <a:off x="4351223" y="5149827"/>
              <a:ext cx="229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sz="2800" dirty="0">
                  <a:solidFill>
                    <a:srgbClr val="000000"/>
                  </a:solidFill>
                  <a:latin typeface="微软雅黑" panose="020B0503020204020204" pitchFamily="34" charset="-122"/>
                  <a:ea typeface="华文行楷" panose="02010800040101010101" pitchFamily="2" charset="-122"/>
                  <a:sym typeface="华文行楷" panose="02010800040101010101" pitchFamily="2" charset="-122"/>
                </a:rPr>
                <a:t>一篇文献</a:t>
              </a:r>
              <a:endParaRPr lang="zh-CN" altLang="en-US" sz="2800" dirty="0">
                <a:solidFill>
                  <a:schemeClr val="tx1"/>
                </a:solidFill>
                <a:sym typeface="Calibri" panose="020F0502020204030204" pitchFamily="34" charset="0"/>
              </a:endParaRPr>
            </a:p>
          </p:txBody>
        </p:sp>
      </p:grpSp>
      <p:grpSp>
        <p:nvGrpSpPr>
          <p:cNvPr id="22" name="Group 16"/>
          <p:cNvGrpSpPr/>
          <p:nvPr/>
        </p:nvGrpSpPr>
        <p:grpSpPr bwMode="auto">
          <a:xfrm>
            <a:off x="9387656" y="1984141"/>
            <a:ext cx="2693988" cy="2222500"/>
            <a:chOff x="0" y="0"/>
            <a:chExt cx="1365910" cy="1365910"/>
          </a:xfrm>
        </p:grpSpPr>
        <p:grpSp>
          <p:nvGrpSpPr>
            <p:cNvPr id="23" name="Group 17"/>
            <p:cNvGrpSpPr/>
            <p:nvPr/>
          </p:nvGrpSpPr>
          <p:grpSpPr bwMode="auto">
            <a:xfrm>
              <a:off x="0" y="0"/>
              <a:ext cx="1365910" cy="1365910"/>
              <a:chOff x="0" y="0"/>
              <a:chExt cx="1365910" cy="1365910"/>
            </a:xfrm>
          </p:grpSpPr>
          <p:sp>
            <p:nvSpPr>
              <p:cNvPr id="25" name="椭圆 16"/>
              <p:cNvSpPr>
                <a:spLocks noChangeArrowheads="1"/>
              </p:cNvSpPr>
              <p:nvPr/>
            </p:nvSpPr>
            <p:spPr bwMode="auto">
              <a:xfrm>
                <a:off x="0" y="0"/>
                <a:ext cx="1365910" cy="1365910"/>
              </a:xfrm>
              <a:prstGeom prst="ellipse">
                <a:avLst/>
              </a:prstGeom>
              <a:solidFill>
                <a:srgbClr val="F347EB">
                  <a:alpha val="3803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6" name="椭圆 17"/>
              <p:cNvSpPr>
                <a:spLocks noChangeArrowheads="1"/>
              </p:cNvSpPr>
              <p:nvPr/>
            </p:nvSpPr>
            <p:spPr bwMode="auto">
              <a:xfrm>
                <a:off x="170806" y="170806"/>
                <a:ext cx="1024298" cy="1024298"/>
              </a:xfrm>
              <a:prstGeom prst="ellipse">
                <a:avLst/>
              </a:prstGeom>
              <a:blipFill dpi="0" rotWithShape="1">
                <a:blip r:embed="rId7"/>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24" name="TextBox 15">
              <a:hlinkClick r:id="rId6" action="ppaction://hlinksldjump"/>
            </p:cNvPr>
            <p:cNvSpPr>
              <a:spLocks noChangeArrowheads="1"/>
            </p:cNvSpPr>
            <p:nvPr/>
          </p:nvSpPr>
          <p:spPr bwMode="auto">
            <a:xfrm>
              <a:off x="254347" y="312208"/>
              <a:ext cx="990024" cy="95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dirty="0">
                  <a:solidFill>
                    <a:srgbClr val="000000"/>
                  </a:solidFill>
                  <a:latin typeface="微软雅黑" panose="020B0503020204020204" pitchFamily="34" charset="-122"/>
                  <a:ea typeface="华文行楷" panose="02010800040101010101" pitchFamily="2" charset="-122"/>
                  <a:sym typeface="仿宋_GB2312" charset="-122"/>
                </a:rPr>
                <a:t>引证文献：</a:t>
              </a:r>
              <a:endParaRPr lang="en-US" altLang="zh-CN" dirty="0">
                <a:solidFill>
                  <a:srgbClr val="000000"/>
                </a:solidFill>
                <a:latin typeface="微软雅黑" panose="020B0503020204020204" pitchFamily="34" charset="-122"/>
                <a:ea typeface="华文行楷" panose="02010800040101010101" pitchFamily="2" charset="-122"/>
                <a:sym typeface="仿宋_GB2312" charset="-122"/>
              </a:endParaRPr>
            </a:p>
            <a:p>
              <a:pPr algn="ctr" eaLnBrk="1" hangingPunct="1">
                <a:lnSpc>
                  <a:spcPct val="100000"/>
                </a:lnSpc>
                <a:spcBef>
                  <a:spcPct val="0"/>
                </a:spcBef>
                <a:buClrTx/>
                <a:buSzTx/>
                <a:buFont typeface="Arial" panose="020B0604020202020204" pitchFamily="34" charset="0"/>
                <a:buNone/>
              </a:pPr>
              <a:r>
                <a:rPr lang="zh-CN" altLang="en-US" dirty="0">
                  <a:solidFill>
                    <a:srgbClr val="000000"/>
                  </a:solidFill>
                  <a:latin typeface="微软雅黑" panose="020B0503020204020204" pitchFamily="34" charset="-122"/>
                  <a:ea typeface="华文行楷" panose="02010800040101010101" pitchFamily="2" charset="-122"/>
                  <a:sym typeface="仿宋_GB2312" charset="-122"/>
                </a:rPr>
                <a:t>哪些人认可？文献传播情况？</a:t>
              </a:r>
              <a:endParaRPr lang="en-US" altLang="zh-CN" dirty="0">
                <a:solidFill>
                  <a:srgbClr val="000000"/>
                </a:solidFill>
                <a:latin typeface="微软雅黑" panose="020B0503020204020204" pitchFamily="34" charset="-122"/>
                <a:ea typeface="华文行楷" panose="02010800040101010101" pitchFamily="2" charset="-122"/>
                <a:sym typeface="仿宋_GB2312" charset="-122"/>
              </a:endParaRPr>
            </a:p>
          </p:txBody>
        </p:sp>
      </p:grpSp>
      <p:grpSp>
        <p:nvGrpSpPr>
          <p:cNvPr id="17" name="Group 11"/>
          <p:cNvGrpSpPr/>
          <p:nvPr/>
        </p:nvGrpSpPr>
        <p:grpSpPr bwMode="auto">
          <a:xfrm>
            <a:off x="1670092" y="1889454"/>
            <a:ext cx="2719388" cy="2128837"/>
            <a:chOff x="0" y="1"/>
            <a:chExt cx="1530848" cy="1530848"/>
          </a:xfrm>
        </p:grpSpPr>
        <p:grpSp>
          <p:nvGrpSpPr>
            <p:cNvPr id="18" name="Group 12"/>
            <p:cNvGrpSpPr/>
            <p:nvPr/>
          </p:nvGrpSpPr>
          <p:grpSpPr bwMode="auto">
            <a:xfrm>
              <a:off x="0" y="1"/>
              <a:ext cx="1530848" cy="1530848"/>
              <a:chOff x="0" y="1"/>
              <a:chExt cx="1416256" cy="1416256"/>
            </a:xfrm>
          </p:grpSpPr>
          <p:sp>
            <p:nvSpPr>
              <p:cNvPr id="20" name="椭圆 6"/>
              <p:cNvSpPr>
                <a:spLocks noChangeArrowheads="1"/>
              </p:cNvSpPr>
              <p:nvPr/>
            </p:nvSpPr>
            <p:spPr bwMode="auto">
              <a:xfrm>
                <a:off x="0" y="1"/>
                <a:ext cx="1416256" cy="1416256"/>
              </a:xfrm>
              <a:prstGeom prst="ellipse">
                <a:avLst/>
              </a:prstGeom>
              <a:solidFill>
                <a:srgbClr val="32AEDA">
                  <a:alpha val="38039"/>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21" name="椭圆 7"/>
              <p:cNvSpPr>
                <a:spLocks noChangeArrowheads="1"/>
              </p:cNvSpPr>
              <p:nvPr/>
            </p:nvSpPr>
            <p:spPr bwMode="auto">
              <a:xfrm>
                <a:off x="185759" y="185760"/>
                <a:ext cx="1044737" cy="1044737"/>
              </a:xfrm>
              <a:prstGeom prst="ellipse">
                <a:avLst/>
              </a:prstGeom>
              <a:blipFill dpi="0" rotWithShape="1">
                <a:blip r:embed="rId8"/>
                <a:srcRect/>
                <a:tile tx="0" ty="0" sx="100000" sy="100000" flip="none" algn="tl"/>
              </a:blipFill>
              <a:ln>
                <a:noFill/>
              </a:ln>
              <a:extLs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grpSp>
        <p:sp>
          <p:nvSpPr>
            <p:cNvPr id="19" name="TextBox 5">
              <a:hlinkClick r:id="rId6" action="ppaction://hlinksldjump"/>
            </p:cNvPr>
            <p:cNvSpPr>
              <a:spLocks noChangeArrowheads="1"/>
            </p:cNvSpPr>
            <p:nvPr/>
          </p:nvSpPr>
          <p:spPr bwMode="auto">
            <a:xfrm>
              <a:off x="270850" y="380687"/>
              <a:ext cx="989148" cy="75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dirty="0">
                  <a:solidFill>
                    <a:srgbClr val="000000"/>
                  </a:solidFill>
                  <a:latin typeface="微软雅黑" panose="020B0503020204020204" pitchFamily="34" charset="-122"/>
                  <a:ea typeface="华文行楷" panose="02010800040101010101" pitchFamily="2" charset="-122"/>
                  <a:sym typeface="华文行楷" panose="02010800040101010101" pitchFamily="2" charset="-122"/>
                </a:rPr>
                <a:t>参考文献：前人的研究脉络</a:t>
              </a:r>
              <a:endParaRPr lang="zh-CN" altLang="en-US" sz="2800" dirty="0">
                <a:solidFill>
                  <a:schemeClr val="tx1"/>
                </a:solidFill>
                <a:sym typeface="Calibri" panose="020F0502020204030204" pitchFamily="34" charset="0"/>
              </a:endParaRPr>
            </a:p>
          </p:txBody>
        </p:sp>
      </p:grpSp>
      <p:sp>
        <p:nvSpPr>
          <p:cNvPr id="29" name="圆角矩形 5"/>
          <p:cNvSpPr>
            <a:spLocks noChangeArrowheads="1"/>
          </p:cNvSpPr>
          <p:nvPr/>
        </p:nvSpPr>
        <p:spPr bwMode="auto">
          <a:xfrm>
            <a:off x="2820160" y="4898808"/>
            <a:ext cx="3676650" cy="1390650"/>
          </a:xfrm>
          <a:prstGeom prst="roundRect">
            <a:avLst>
              <a:gd name="adj" fmla="val 16667"/>
            </a:avLst>
          </a:prstGeom>
          <a:solidFill>
            <a:schemeClr val="bg1"/>
          </a:solidFill>
          <a:ln w="25400">
            <a:solidFill>
              <a:srgbClr val="FF0000"/>
            </a:solidFill>
            <a:round/>
          </a:ln>
        </p:spPr>
        <p:txBody>
          <a:bodyPr wrap="none" lIns="0" tIns="0" rIns="0" bIns="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rPr>
              <a:t>可以获得高被引文献</a:t>
            </a:r>
          </a:p>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rPr>
              <a:t>可以了解文献研究脉络</a:t>
            </a:r>
          </a:p>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latin typeface="Verdana" panose="020B0604030504040204" pitchFamily="34" charset="0"/>
                <a:ea typeface="微软雅黑" panose="020B0503020204020204" pitchFamily="34" charset="-122"/>
                <a:sym typeface="Verdana" panose="020B0604030504040204" pitchFamily="34" charset="0"/>
              </a:rPr>
              <a:t>可以了解文献传播程度</a:t>
            </a:r>
          </a:p>
          <a:p>
            <a:pPr algn="ctr" eaLnBrk="1" hangingPunct="1">
              <a:lnSpc>
                <a:spcPct val="100000"/>
              </a:lnSpc>
              <a:spcBef>
                <a:spcPct val="0"/>
              </a:spcBef>
              <a:buClrTx/>
              <a:buSzTx/>
              <a:buFont typeface="Arial" panose="020B0604020202020204" pitchFamily="34" charset="0"/>
              <a:buNone/>
            </a:pPr>
            <a:r>
              <a:rPr lang="zh-CN" altLang="en-US" sz="2000" dirty="0">
                <a:solidFill>
                  <a:srgbClr val="FF0000"/>
                </a:solidFill>
                <a:ea typeface="微软雅黑" panose="020B0503020204020204" pitchFamily="34" charset="-122"/>
                <a:sym typeface="Calibri" panose="020F0502020204030204" pitchFamily="34" charset="0"/>
              </a:rPr>
              <a:t>可以获得更多相关文献</a:t>
            </a:r>
          </a:p>
        </p:txBody>
      </p:sp>
      <p:sp>
        <p:nvSpPr>
          <p:cNvPr id="28" name="右箭头 19"/>
          <p:cNvSpPr>
            <a:spLocks noChangeArrowheads="1"/>
          </p:cNvSpPr>
          <p:nvPr/>
        </p:nvSpPr>
        <p:spPr bwMode="auto">
          <a:xfrm>
            <a:off x="8570867" y="2780465"/>
            <a:ext cx="722313" cy="508000"/>
          </a:xfrm>
          <a:prstGeom prst="rightArrow">
            <a:avLst>
              <a:gd name="adj1" fmla="val 50000"/>
              <a:gd name="adj2" fmla="val 62622"/>
            </a:avLst>
          </a:prstGeom>
          <a:solidFill>
            <a:schemeClr val="accent1"/>
          </a:solidFill>
          <a:ln w="25400">
            <a:solidFill>
              <a:srgbClr val="89A4A7"/>
            </a:solidFill>
            <a:miter lim="800000"/>
          </a:ln>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sym typeface="宋体" panose="02010600030101010101" pitchFamily="2" charset="-122"/>
            </a:endParaRPr>
          </a:p>
        </p:txBody>
      </p:sp>
      <p:sp>
        <p:nvSpPr>
          <p:cNvPr id="27" name="右箭头 18"/>
          <p:cNvSpPr>
            <a:spLocks noChangeArrowheads="1"/>
          </p:cNvSpPr>
          <p:nvPr/>
        </p:nvSpPr>
        <p:spPr bwMode="auto">
          <a:xfrm>
            <a:off x="4729465" y="2760428"/>
            <a:ext cx="720725" cy="508000"/>
          </a:xfrm>
          <a:prstGeom prst="rightArrow">
            <a:avLst>
              <a:gd name="adj1" fmla="val 50000"/>
              <a:gd name="adj2" fmla="val 62543"/>
            </a:avLst>
          </a:prstGeom>
          <a:solidFill>
            <a:schemeClr val="accent1"/>
          </a:solidFill>
          <a:ln w="25400">
            <a:solidFill>
              <a:srgbClr val="89A4A7"/>
            </a:solidFill>
            <a:miter lim="800000"/>
          </a:ln>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zh-CN" sz="1800">
              <a:solidFill>
                <a:srgbClr val="FFFFFF"/>
              </a:solidFill>
              <a:sym typeface="宋体" panose="02010600030101010101" pitchFamily="2" charset="-122"/>
            </a:endParaRPr>
          </a:p>
        </p:txBody>
      </p:sp>
      <p:sp>
        <p:nvSpPr>
          <p:cNvPr id="30" name="矩形标注 2">
            <a:hlinkClick r:id="rId6" action="ppaction://hlinksldjump"/>
          </p:cNvPr>
          <p:cNvSpPr>
            <a:spLocks noChangeArrowheads="1"/>
          </p:cNvSpPr>
          <p:nvPr/>
        </p:nvSpPr>
        <p:spPr bwMode="auto">
          <a:xfrm>
            <a:off x="8730791" y="3141587"/>
            <a:ext cx="1890713" cy="403225"/>
          </a:xfrm>
          <a:prstGeom prst="wedgeRectCallout">
            <a:avLst>
              <a:gd name="adj1" fmla="val -40356"/>
              <a:gd name="adj2" fmla="val -135611"/>
            </a:avLst>
          </a:prstGeom>
          <a:solidFill>
            <a:schemeClr val="bg1"/>
          </a:solidFill>
          <a:ln w="25400">
            <a:solidFill>
              <a:srgbClr val="FF0000"/>
            </a:solidFill>
            <a:miter lim="800000"/>
          </a:ln>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 typeface="Arial" panose="020B0604020202020204" pitchFamily="34" charset="0"/>
              <a:buNone/>
            </a:pPr>
            <a:r>
              <a:rPr lang="zh-CN" altLang="en-US" sz="1800" b="1" dirty="0">
                <a:solidFill>
                  <a:srgbClr val="FF0000"/>
                </a:solidFill>
                <a:latin typeface="Calibri" panose="020F0502020204030204" pitchFamily="34" charset="0"/>
              </a:rPr>
              <a:t>点击引证文献</a:t>
            </a:r>
          </a:p>
        </p:txBody>
      </p:sp>
      <p:pic>
        <p:nvPicPr>
          <p:cNvPr id="8" name="图片 7"/>
          <p:cNvPicPr>
            <a:picLocks noChangeAspect="1"/>
          </p:cNvPicPr>
          <p:nvPr/>
        </p:nvPicPr>
        <p:blipFill>
          <a:blip r:embed="rId9"/>
          <a:stretch>
            <a:fillRect/>
          </a:stretch>
        </p:blipFill>
        <p:spPr>
          <a:xfrm>
            <a:off x="1383409" y="1110495"/>
            <a:ext cx="9238095" cy="5257143"/>
          </a:xfrm>
          <a:prstGeom prst="rect">
            <a:avLst/>
          </a:prstGeom>
        </p:spPr>
      </p:pic>
      <p:pic>
        <p:nvPicPr>
          <p:cNvPr id="11" name="图片 10"/>
          <p:cNvPicPr>
            <a:picLocks noChangeAspect="1"/>
          </p:cNvPicPr>
          <p:nvPr/>
        </p:nvPicPr>
        <p:blipFill>
          <a:blip r:embed="rId10"/>
          <a:stretch>
            <a:fillRect/>
          </a:stretch>
        </p:blipFill>
        <p:spPr>
          <a:xfrm>
            <a:off x="1541809" y="1110495"/>
            <a:ext cx="9323809" cy="4971429"/>
          </a:xfrm>
          <a:prstGeom prst="rect">
            <a:avLst/>
          </a:prstGeom>
        </p:spPr>
      </p:pic>
      <p:pic>
        <p:nvPicPr>
          <p:cNvPr id="35" name="图片 34"/>
          <p:cNvPicPr>
            <a:picLocks noChangeAspect="1"/>
          </p:cNvPicPr>
          <p:nvPr/>
        </p:nvPicPr>
        <p:blipFill>
          <a:blip r:embed="rId11"/>
          <a:stretch>
            <a:fillRect/>
          </a:stretch>
        </p:blipFill>
        <p:spPr>
          <a:xfrm>
            <a:off x="-31810" y="904597"/>
            <a:ext cx="12380952" cy="5809524"/>
          </a:xfrm>
          <a:prstGeom prst="rect">
            <a:avLst/>
          </a:prstGeom>
        </p:spPr>
      </p:pic>
      <p:pic>
        <p:nvPicPr>
          <p:cNvPr id="36" name="图片 35"/>
          <p:cNvPicPr>
            <a:picLocks noChangeAspect="1"/>
          </p:cNvPicPr>
          <p:nvPr/>
        </p:nvPicPr>
        <p:blipFill>
          <a:blip r:embed="rId12"/>
          <a:stretch>
            <a:fillRect/>
          </a:stretch>
        </p:blipFill>
        <p:spPr>
          <a:xfrm>
            <a:off x="231128" y="974889"/>
            <a:ext cx="12100124" cy="5448177"/>
          </a:xfrm>
          <a:prstGeom prst="rect">
            <a:avLst/>
          </a:prstGeom>
        </p:spPr>
      </p:pic>
      <p:pic>
        <p:nvPicPr>
          <p:cNvPr id="3" name="图片 2"/>
          <p:cNvPicPr>
            <a:picLocks noChangeAspect="1"/>
          </p:cNvPicPr>
          <p:nvPr/>
        </p:nvPicPr>
        <p:blipFill>
          <a:blip r:embed="rId13"/>
          <a:stretch>
            <a:fillRect/>
          </a:stretch>
        </p:blipFill>
        <p:spPr>
          <a:xfrm>
            <a:off x="231370" y="1047634"/>
            <a:ext cx="11854592" cy="5382863"/>
          </a:xfrm>
          <a:prstGeom prst="rect">
            <a:avLst/>
          </a:prstGeom>
        </p:spPr>
      </p:pic>
      <p:pic>
        <p:nvPicPr>
          <p:cNvPr id="6" name="图片 5"/>
          <p:cNvPicPr>
            <a:picLocks noChangeAspect="1"/>
          </p:cNvPicPr>
          <p:nvPr/>
        </p:nvPicPr>
        <p:blipFill>
          <a:blip r:embed="rId14"/>
          <a:stretch>
            <a:fillRect/>
          </a:stretch>
        </p:blipFill>
        <p:spPr>
          <a:xfrm>
            <a:off x="165099" y="974889"/>
            <a:ext cx="12123809" cy="5857143"/>
          </a:xfrm>
          <a:prstGeom prst="rect">
            <a:avLst/>
          </a:prstGeom>
        </p:spPr>
      </p:pic>
      <p:pic>
        <p:nvPicPr>
          <p:cNvPr id="7" name="图片 6"/>
          <p:cNvPicPr>
            <a:picLocks noChangeAspect="1"/>
          </p:cNvPicPr>
          <p:nvPr/>
        </p:nvPicPr>
        <p:blipFill>
          <a:blip r:embed="rId15"/>
          <a:stretch>
            <a:fillRect/>
          </a:stretch>
        </p:blipFill>
        <p:spPr>
          <a:xfrm>
            <a:off x="210991" y="1069330"/>
            <a:ext cx="12227031" cy="5762702"/>
          </a:xfrm>
          <a:prstGeom prst="rect">
            <a:avLst/>
          </a:prstGeom>
        </p:spPr>
      </p:pic>
      <p:pic>
        <p:nvPicPr>
          <p:cNvPr id="9" name="图片 8"/>
          <p:cNvPicPr>
            <a:picLocks noChangeAspect="1"/>
          </p:cNvPicPr>
          <p:nvPr/>
        </p:nvPicPr>
        <p:blipFill>
          <a:blip r:embed="rId16"/>
          <a:stretch>
            <a:fillRect/>
          </a:stretch>
        </p:blipFill>
        <p:spPr>
          <a:xfrm>
            <a:off x="330346" y="954350"/>
            <a:ext cx="11761905" cy="5885714"/>
          </a:xfrm>
          <a:prstGeom prst="rect">
            <a:avLst/>
          </a:prstGeom>
        </p:spPr>
      </p:pic>
    </p:spTree>
    <p:extLst>
      <p:ext uri="{BB962C8B-B14F-4D97-AF65-F5344CB8AC3E}">
        <p14:creationId xmlns:p14="http://schemas.microsoft.com/office/powerpoint/2010/main" val="19392600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ppt_x"/>
                                          </p:val>
                                        </p:tav>
                                        <p:tav tm="100000">
                                          <p:val>
                                            <p:strVal val="#ppt_x"/>
                                          </p:val>
                                        </p:tav>
                                      </p:tavLst>
                                    </p:anim>
                                    <p:anim calcmode="lin" valueType="num">
                                      <p:cBhvr additive="base">
                                        <p:cTn id="5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500" fill="hold"/>
                                        <p:tgtEl>
                                          <p:spTgt spid="11"/>
                                        </p:tgtEl>
                                        <p:attrNameLst>
                                          <p:attrName>ppt_x</p:attrName>
                                        </p:attrNameLst>
                                      </p:cBhvr>
                                      <p:tavLst>
                                        <p:tav tm="0">
                                          <p:val>
                                            <p:strVal val="#ppt_x"/>
                                          </p:val>
                                        </p:tav>
                                        <p:tav tm="100000">
                                          <p:val>
                                            <p:strVal val="#ppt_x"/>
                                          </p:val>
                                        </p:tav>
                                      </p:tavLst>
                                    </p:anim>
                                    <p:anim calcmode="lin" valueType="num">
                                      <p:cBhvr additive="base">
                                        <p:cTn id="6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additive="base">
                                        <p:cTn id="74" dur="500" fill="hold"/>
                                        <p:tgtEl>
                                          <p:spTgt spid="35"/>
                                        </p:tgtEl>
                                        <p:attrNameLst>
                                          <p:attrName>ppt_x</p:attrName>
                                        </p:attrNameLst>
                                      </p:cBhvr>
                                      <p:tavLst>
                                        <p:tav tm="0">
                                          <p:val>
                                            <p:strVal val="#ppt_x"/>
                                          </p:val>
                                        </p:tav>
                                        <p:tav tm="100000">
                                          <p:val>
                                            <p:strVal val="#ppt_x"/>
                                          </p:val>
                                        </p:tav>
                                      </p:tavLst>
                                    </p:anim>
                                    <p:anim calcmode="lin" valueType="num">
                                      <p:cBhvr additive="base">
                                        <p:cTn id="7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additive="base">
                                        <p:cTn id="80" dur="500" fill="hold"/>
                                        <p:tgtEl>
                                          <p:spTgt spid="36"/>
                                        </p:tgtEl>
                                        <p:attrNameLst>
                                          <p:attrName>ppt_x</p:attrName>
                                        </p:attrNameLst>
                                      </p:cBhvr>
                                      <p:tavLst>
                                        <p:tav tm="0">
                                          <p:val>
                                            <p:strVal val="#ppt_x"/>
                                          </p:val>
                                        </p:tav>
                                        <p:tav tm="100000">
                                          <p:val>
                                            <p:strVal val="#ppt_x"/>
                                          </p:val>
                                        </p:tav>
                                      </p:tavLst>
                                    </p:anim>
                                    <p:anim calcmode="lin" valueType="num">
                                      <p:cBhvr additive="base">
                                        <p:cTn id="8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3"/>
                                        </p:tgtEl>
                                        <p:attrNameLst>
                                          <p:attrName>style.visibility</p:attrName>
                                        </p:attrNameLst>
                                      </p:cBhvr>
                                      <p:to>
                                        <p:strVal val="visible"/>
                                      </p:to>
                                    </p:set>
                                    <p:anim calcmode="lin" valueType="num">
                                      <p:cBhvr additive="base">
                                        <p:cTn id="86" dur="500" fill="hold"/>
                                        <p:tgtEl>
                                          <p:spTgt spid="3"/>
                                        </p:tgtEl>
                                        <p:attrNameLst>
                                          <p:attrName>ppt_x</p:attrName>
                                        </p:attrNameLst>
                                      </p:cBhvr>
                                      <p:tavLst>
                                        <p:tav tm="0">
                                          <p:val>
                                            <p:strVal val="#ppt_x"/>
                                          </p:val>
                                        </p:tav>
                                        <p:tav tm="100000">
                                          <p:val>
                                            <p:strVal val="#ppt_x"/>
                                          </p:val>
                                        </p:tav>
                                      </p:tavLst>
                                    </p:anim>
                                    <p:anim calcmode="lin" valueType="num">
                                      <p:cBhvr additive="base">
                                        <p:cTn id="8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 calcmode="lin" valueType="num">
                                      <p:cBhvr additive="base">
                                        <p:cTn id="92" dur="500" fill="hold"/>
                                        <p:tgtEl>
                                          <p:spTgt spid="6"/>
                                        </p:tgtEl>
                                        <p:attrNameLst>
                                          <p:attrName>ppt_x</p:attrName>
                                        </p:attrNameLst>
                                      </p:cBhvr>
                                      <p:tavLst>
                                        <p:tav tm="0">
                                          <p:val>
                                            <p:strVal val="#ppt_x"/>
                                          </p:val>
                                        </p:tav>
                                        <p:tav tm="100000">
                                          <p:val>
                                            <p:strVal val="#ppt_x"/>
                                          </p:val>
                                        </p:tav>
                                      </p:tavLst>
                                    </p:anim>
                                    <p:anim calcmode="lin" valueType="num">
                                      <p:cBhvr additive="base">
                                        <p:cTn id="9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7"/>
                                        </p:tgtEl>
                                        <p:attrNameLst>
                                          <p:attrName>style.visibility</p:attrName>
                                        </p:attrNameLst>
                                      </p:cBhvr>
                                      <p:to>
                                        <p:strVal val="visible"/>
                                      </p:to>
                                    </p:set>
                                    <p:anim calcmode="lin" valueType="num">
                                      <p:cBhvr additive="base">
                                        <p:cTn id="98" dur="500" fill="hold"/>
                                        <p:tgtEl>
                                          <p:spTgt spid="7"/>
                                        </p:tgtEl>
                                        <p:attrNameLst>
                                          <p:attrName>ppt_x</p:attrName>
                                        </p:attrNameLst>
                                      </p:cBhvr>
                                      <p:tavLst>
                                        <p:tav tm="0">
                                          <p:val>
                                            <p:strVal val="#ppt_x"/>
                                          </p:val>
                                        </p:tav>
                                        <p:tav tm="100000">
                                          <p:val>
                                            <p:strVal val="#ppt_x"/>
                                          </p:val>
                                        </p:tav>
                                      </p:tavLst>
                                    </p:anim>
                                    <p:anim calcmode="lin" valueType="num">
                                      <p:cBhvr additive="base">
                                        <p:cTn id="9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 calcmode="lin" valueType="num">
                                      <p:cBhvr additive="base">
                                        <p:cTn id="104" dur="500" fill="hold"/>
                                        <p:tgtEl>
                                          <p:spTgt spid="9"/>
                                        </p:tgtEl>
                                        <p:attrNameLst>
                                          <p:attrName>ppt_x</p:attrName>
                                        </p:attrNameLst>
                                      </p:cBhvr>
                                      <p:tavLst>
                                        <p:tav tm="0">
                                          <p:val>
                                            <p:strVal val="#ppt_x"/>
                                          </p:val>
                                        </p:tav>
                                        <p:tav tm="100000">
                                          <p:val>
                                            <p:strVal val="#ppt_x"/>
                                          </p:val>
                                        </p:tav>
                                      </p:tavLst>
                                    </p:anim>
                                    <p:anim calcmode="lin" valueType="num">
                                      <p:cBhvr additive="base">
                                        <p:cTn id="10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7"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86362" y="55955"/>
            <a:ext cx="11786324"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en-US" altLang="zh-CN"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1.2 .3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主题分组</a:t>
            </a:r>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smtClean="0">
                <a:solidFill>
                  <a:srgbClr val="CC6600"/>
                </a:solidFill>
                <a:latin typeface="华文楷体" panose="02010600040101010101" pitchFamily="2" charset="-122"/>
                <a:ea typeface="华文楷体" panose="02010600040101010101" pitchFamily="2" charset="-122"/>
              </a:rPr>
              <a:t>有效</a:t>
            </a:r>
            <a:r>
              <a:rPr lang="zh-CN" altLang="en-US" sz="2800" b="1" dirty="0">
                <a:solidFill>
                  <a:srgbClr val="CC6600"/>
                </a:solidFill>
                <a:latin typeface="华文楷体" panose="02010600040101010101" pitchFamily="2" charset="-122"/>
                <a:ea typeface="华文楷体" panose="02010600040101010101" pitchFamily="2" charset="-122"/>
              </a:rPr>
              <a:t>地将主题内容揭示出来</a:t>
            </a:r>
            <a:r>
              <a:rPr lang="zh-CN" altLang="en-US" sz="2800" b="1" dirty="0" smtClean="0">
                <a:solidFill>
                  <a:srgbClr val="CC6600"/>
                </a:solidFill>
                <a:latin typeface="华文楷体" panose="02010600040101010101" pitchFamily="2" charset="-122"/>
                <a:ea typeface="华文楷体" panose="02010600040101010101" pitchFamily="2" charset="-122"/>
              </a:rPr>
              <a:t>，切中读者的</a:t>
            </a:r>
            <a:r>
              <a:rPr lang="zh-CN" altLang="en-US" sz="2800" b="1" dirty="0">
                <a:solidFill>
                  <a:srgbClr val="CC6600"/>
                </a:solidFill>
                <a:latin typeface="华文楷体" panose="02010600040101010101" pitchFamily="2" charset="-122"/>
                <a:ea typeface="华文楷体" panose="02010600040101010101" pitchFamily="2" charset="-122"/>
              </a:rPr>
              <a:t>检索意图</a:t>
            </a:r>
          </a:p>
          <a:p>
            <a:endParaRPr lang="zh-CN" altLang="en-US" sz="2800" b="1" dirty="0">
              <a:solidFill>
                <a:srgbClr val="CC6600"/>
              </a:solidFill>
              <a:latin typeface="华文楷体" panose="02010600040101010101" pitchFamily="2" charset="-122"/>
              <a:ea typeface="华文楷体" panose="02010600040101010101" pitchFamily="2" charset="-122"/>
            </a:endParaRPr>
          </a:p>
        </p:txBody>
      </p:sp>
      <p:pic>
        <p:nvPicPr>
          <p:cNvPr id="2" name="图片 1"/>
          <p:cNvPicPr>
            <a:picLocks noChangeAspect="1"/>
          </p:cNvPicPr>
          <p:nvPr/>
        </p:nvPicPr>
        <p:blipFill>
          <a:blip r:embed="rId2"/>
          <a:stretch>
            <a:fillRect/>
          </a:stretch>
        </p:blipFill>
        <p:spPr>
          <a:xfrm>
            <a:off x="192373" y="1032948"/>
            <a:ext cx="11574301" cy="5277536"/>
          </a:xfrm>
          <a:prstGeom prst="rect">
            <a:avLst/>
          </a:prstGeom>
        </p:spPr>
      </p:pic>
      <p:pic>
        <p:nvPicPr>
          <p:cNvPr id="4" name="图片 3"/>
          <p:cNvPicPr>
            <a:picLocks noChangeAspect="1"/>
          </p:cNvPicPr>
          <p:nvPr/>
        </p:nvPicPr>
        <p:blipFill>
          <a:blip r:embed="rId3"/>
          <a:stretch>
            <a:fillRect/>
          </a:stretch>
        </p:blipFill>
        <p:spPr>
          <a:xfrm>
            <a:off x="730477" y="928859"/>
            <a:ext cx="10876190" cy="5485714"/>
          </a:xfrm>
          <a:prstGeom prst="rect">
            <a:avLst/>
          </a:prstGeom>
        </p:spPr>
      </p:pic>
    </p:spTree>
    <p:extLst>
      <p:ext uri="{BB962C8B-B14F-4D97-AF65-F5344CB8AC3E}">
        <p14:creationId xmlns:p14="http://schemas.microsoft.com/office/powerpoint/2010/main" val="3583576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1.2 .4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学科</a:t>
            </a:r>
            <a:r>
              <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带头人选题</a:t>
            </a:r>
            <a:r>
              <a:rPr lang="en-US" altLang="zh-CN"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a:solidFill>
                  <a:srgbClr val="CC6600"/>
                </a:solidFill>
                <a:latin typeface="华文楷体" panose="02010600040101010101" pitchFamily="2" charset="-122"/>
                <a:ea typeface="华文楷体" panose="02010600040101010101" pitchFamily="2" charset="-122"/>
                <a:sym typeface="微软雅黑" panose="020B0503020204020204" pitchFamily="34" charset="-122"/>
              </a:rPr>
              <a:t>一步找到牛人</a:t>
            </a:r>
          </a:p>
        </p:txBody>
      </p:sp>
      <p:pic>
        <p:nvPicPr>
          <p:cNvPr id="2" name="图片 1"/>
          <p:cNvPicPr>
            <a:picLocks noChangeAspect="1"/>
          </p:cNvPicPr>
          <p:nvPr/>
        </p:nvPicPr>
        <p:blipFill>
          <a:blip r:embed="rId2"/>
          <a:stretch>
            <a:fillRect/>
          </a:stretch>
        </p:blipFill>
        <p:spPr>
          <a:xfrm>
            <a:off x="0" y="1118569"/>
            <a:ext cx="11829143" cy="5545196"/>
          </a:xfrm>
          <a:prstGeom prst="rect">
            <a:avLst/>
          </a:prstGeom>
        </p:spPr>
      </p:pic>
      <p:pic>
        <p:nvPicPr>
          <p:cNvPr id="6" name="图片 5"/>
          <p:cNvPicPr>
            <a:picLocks noChangeAspect="1"/>
          </p:cNvPicPr>
          <p:nvPr/>
        </p:nvPicPr>
        <p:blipFill>
          <a:blip r:embed="rId3"/>
          <a:stretch>
            <a:fillRect/>
          </a:stretch>
        </p:blipFill>
        <p:spPr>
          <a:xfrm>
            <a:off x="585790" y="1143714"/>
            <a:ext cx="10933333" cy="5714286"/>
          </a:xfrm>
          <a:prstGeom prst="rect">
            <a:avLst/>
          </a:prstGeom>
        </p:spPr>
      </p:pic>
    </p:spTree>
    <p:extLst>
      <p:ext uri="{BB962C8B-B14F-4D97-AF65-F5344CB8AC3E}">
        <p14:creationId xmlns:p14="http://schemas.microsoft.com/office/powerpoint/2010/main" val="21576789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4"/>
          <p:cNvSpPr>
            <a:spLocks noGrp="1" noChangeArrowheads="1"/>
          </p:cNvSpPr>
          <p:nvPr/>
        </p:nvSpPr>
        <p:spPr bwMode="auto">
          <a:xfrm>
            <a:off x="404879" y="164684"/>
            <a:ext cx="8768150" cy="772583"/>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buNone/>
            </a:pPr>
            <a:r>
              <a:rPr lang="zh-CN" altLang="en-US" sz="32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作者发文检索：详细了解作者研究方向</a:t>
            </a:r>
          </a:p>
        </p:txBody>
      </p:sp>
      <p:pic>
        <p:nvPicPr>
          <p:cNvPr id="2" name="图片 1"/>
          <p:cNvPicPr>
            <a:picLocks noChangeAspect="1"/>
          </p:cNvPicPr>
          <p:nvPr/>
        </p:nvPicPr>
        <p:blipFill>
          <a:blip r:embed="rId2"/>
          <a:stretch>
            <a:fillRect/>
          </a:stretch>
        </p:blipFill>
        <p:spPr>
          <a:xfrm>
            <a:off x="187164" y="937267"/>
            <a:ext cx="11781367" cy="5508171"/>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447675"/>
            <a:ext cx="9475787"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8031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5000"/>
          </a:schemeClr>
        </a:solidFill>
        <a:effectLst/>
      </p:bgPr>
    </p:bg>
    <p:spTree>
      <p:nvGrpSpPr>
        <p:cNvPr id="1" name=""/>
        <p:cNvGrpSpPr/>
        <p:nvPr/>
      </p:nvGrpSpPr>
      <p:grpSpPr>
        <a:xfrm>
          <a:off x="0" y="0"/>
          <a:ext cx="0" cy="0"/>
          <a:chOff x="0" y="0"/>
          <a:chExt cx="0" cy="0"/>
        </a:xfrm>
      </p:grpSpPr>
      <p:pic>
        <p:nvPicPr>
          <p:cNvPr id="25" name="图片 24" descr="1"/>
          <p:cNvPicPr>
            <a:picLocks noChangeAspect="1"/>
          </p:cNvPicPr>
          <p:nvPr/>
        </p:nvPicPr>
        <p:blipFill>
          <a:blip r:embed="rId2"/>
          <a:stretch>
            <a:fillRect/>
          </a:stretch>
        </p:blipFill>
        <p:spPr>
          <a:xfrm>
            <a:off x="440690" y="665480"/>
            <a:ext cx="10542905" cy="5939155"/>
          </a:xfrm>
          <a:prstGeom prst="rect">
            <a:avLst/>
          </a:prstGeom>
        </p:spPr>
      </p:pic>
      <p:cxnSp>
        <p:nvCxnSpPr>
          <p:cNvPr id="5" name="直接连接符 4"/>
          <p:cNvCxnSpPr/>
          <p:nvPr/>
        </p:nvCxnSpPr>
        <p:spPr>
          <a:xfrm rot="5400000">
            <a:off x="1727200" y="3429000"/>
            <a:ext cx="55270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5837555" y="1430655"/>
            <a:ext cx="1249680" cy="912999"/>
            <a:chOff x="8138345" y="2129419"/>
            <a:chExt cx="1387883" cy="1209073"/>
          </a:xfrm>
        </p:grpSpPr>
        <p:sp>
          <p:nvSpPr>
            <p:cNvPr id="6" name="文本框 5"/>
            <p:cNvSpPr txBox="1"/>
            <p:nvPr/>
          </p:nvSpPr>
          <p:spPr>
            <a:xfrm>
              <a:off x="8378148" y="2239407"/>
              <a:ext cx="1148080" cy="109908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4800" dirty="0">
                  <a:solidFill>
                    <a:schemeClr val="tx1"/>
                  </a:solidFill>
                  <a:latin typeface="+mn-ea"/>
                </a:rPr>
                <a:t>01</a:t>
              </a:r>
            </a:p>
          </p:txBody>
        </p:sp>
        <p:sp>
          <p:nvSpPr>
            <p:cNvPr id="7" name="矩形 6"/>
            <p:cNvSpPr/>
            <p:nvPr/>
          </p:nvSpPr>
          <p:spPr>
            <a:xfrm>
              <a:off x="8138345" y="2129419"/>
              <a:ext cx="1209040" cy="120904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9" name="组合 8"/>
          <p:cNvGrpSpPr/>
          <p:nvPr/>
        </p:nvGrpSpPr>
        <p:grpSpPr>
          <a:xfrm>
            <a:off x="6073775" y="4548505"/>
            <a:ext cx="1014095" cy="829945"/>
            <a:chOff x="7145096" y="1027940"/>
            <a:chExt cx="1556645" cy="2462715"/>
          </a:xfrm>
        </p:grpSpPr>
        <p:sp>
          <p:nvSpPr>
            <p:cNvPr id="10" name="文本框 9"/>
            <p:cNvSpPr txBox="1"/>
            <p:nvPr/>
          </p:nvSpPr>
          <p:spPr>
            <a:xfrm>
              <a:off x="7145096" y="1027940"/>
              <a:ext cx="1556645" cy="2462715"/>
            </a:xfrm>
            <a:prstGeom prst="rect">
              <a:avLst/>
            </a:prstGeom>
            <a:noFill/>
            <a:ln>
              <a:noFill/>
            </a:ln>
          </p:spPr>
          <p:txBody>
            <a:bodyPr wrap="square" rtlCol="0">
              <a:spAutoFit/>
            </a:bodyPr>
            <a:lstStyle/>
            <a:p>
              <a:pPr algn="ctr"/>
              <a:r>
                <a:rPr lang="en-US" altLang="zh-CN" sz="4800" dirty="0">
                  <a:solidFill>
                    <a:schemeClr val="tx1"/>
                  </a:solidFill>
                  <a:latin typeface="+mn-ea"/>
                </a:rPr>
                <a:t>03</a:t>
              </a:r>
            </a:p>
          </p:txBody>
        </p:sp>
        <p:sp>
          <p:nvSpPr>
            <p:cNvPr id="11" name="矩形 10"/>
            <p:cNvSpPr/>
            <p:nvPr/>
          </p:nvSpPr>
          <p:spPr>
            <a:xfrm>
              <a:off x="7197731" y="1470739"/>
              <a:ext cx="1255453" cy="201803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2" name="组合 11"/>
          <p:cNvGrpSpPr/>
          <p:nvPr/>
        </p:nvGrpSpPr>
        <p:grpSpPr>
          <a:xfrm>
            <a:off x="5849620" y="3018155"/>
            <a:ext cx="1238250" cy="829945"/>
            <a:chOff x="6918959" y="1445795"/>
            <a:chExt cx="1447962" cy="1480800"/>
          </a:xfrm>
        </p:grpSpPr>
        <p:sp>
          <p:nvSpPr>
            <p:cNvPr id="13" name="文本框 12"/>
            <p:cNvSpPr txBox="1"/>
            <p:nvPr/>
          </p:nvSpPr>
          <p:spPr>
            <a:xfrm>
              <a:off x="7218841" y="1445795"/>
              <a:ext cx="1148080" cy="1480800"/>
            </a:xfrm>
            <a:prstGeom prst="rect">
              <a:avLst/>
            </a:prstGeom>
            <a:noFill/>
            <a:ln>
              <a:noFill/>
            </a:ln>
          </p:spPr>
          <p:txBody>
            <a:bodyPr wrap="square" rtlCol="0">
              <a:spAutoFit/>
            </a:bodyPr>
            <a:lstStyle/>
            <a:p>
              <a:pPr algn="ctr"/>
              <a:r>
                <a:rPr lang="en-US" altLang="zh-CN" sz="4800" dirty="0">
                  <a:solidFill>
                    <a:schemeClr val="tx1"/>
                  </a:solidFill>
                  <a:latin typeface="+mn-ea"/>
                </a:rPr>
                <a:t>02</a:t>
              </a:r>
            </a:p>
          </p:txBody>
        </p:sp>
        <p:sp>
          <p:nvSpPr>
            <p:cNvPr id="14" name="矩形 13"/>
            <p:cNvSpPr/>
            <p:nvPr/>
          </p:nvSpPr>
          <p:spPr>
            <a:xfrm>
              <a:off x="6918959" y="1574954"/>
              <a:ext cx="1364797" cy="120888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文本框 14"/>
          <p:cNvSpPr txBox="1"/>
          <p:nvPr/>
        </p:nvSpPr>
        <p:spPr>
          <a:xfrm>
            <a:off x="7272020" y="1637030"/>
            <a:ext cx="3820160" cy="521970"/>
          </a:xfrm>
          <a:prstGeom prst="rect">
            <a:avLst/>
          </a:prstGeom>
          <a:noFill/>
        </p:spPr>
        <p:txBody>
          <a:bodyPr wrap="square" rtlCol="0">
            <a:spAutoFit/>
          </a:bodyPr>
          <a:lstStyle/>
          <a:p>
            <a:r>
              <a:rPr lang="zh-CN" altLang="en-US" sz="2800" b="1" dirty="0" smtClean="0">
                <a:solidFill>
                  <a:schemeClr val="tx1"/>
                </a:solidFill>
                <a:latin typeface="黑体" panose="02010609060101010101" charset="-122"/>
                <a:ea typeface="黑体" panose="02010609060101010101" charset="-122"/>
              </a:rPr>
              <a:t>认识中国知网</a:t>
            </a:r>
          </a:p>
        </p:txBody>
      </p:sp>
      <p:grpSp>
        <p:nvGrpSpPr>
          <p:cNvPr id="18" name="组合 17"/>
          <p:cNvGrpSpPr/>
          <p:nvPr/>
        </p:nvGrpSpPr>
        <p:grpSpPr>
          <a:xfrm>
            <a:off x="7272020" y="3090424"/>
            <a:ext cx="3820160" cy="1370965"/>
            <a:chOff x="6431280" y="561520"/>
            <a:chExt cx="3820160" cy="1370965"/>
          </a:xfrm>
        </p:grpSpPr>
        <p:sp>
          <p:nvSpPr>
            <p:cNvPr id="19" name="文本框 18"/>
            <p:cNvSpPr txBox="1"/>
            <p:nvPr/>
          </p:nvSpPr>
          <p:spPr>
            <a:xfrm>
              <a:off x="6431280" y="561520"/>
              <a:ext cx="3820160" cy="521970"/>
            </a:xfrm>
            <a:prstGeom prst="rect">
              <a:avLst/>
            </a:prstGeom>
            <a:noFill/>
          </p:spPr>
          <p:txBody>
            <a:bodyPr wrap="square" rtlCol="0">
              <a:spAutoFit/>
            </a:bodyPr>
            <a:lstStyle/>
            <a:p>
              <a:r>
                <a:rPr lang="en-US" altLang="zh-CN" sz="2800" b="1" dirty="0" smtClean="0">
                  <a:solidFill>
                    <a:schemeClr val="tx1"/>
                  </a:solidFill>
                  <a:latin typeface="+mn-ea"/>
                </a:rPr>
                <a:t>CNKI</a:t>
              </a:r>
              <a:r>
                <a:rPr lang="zh-CN" altLang="en-US" sz="2800" b="1" dirty="0" smtClean="0">
                  <a:solidFill>
                    <a:schemeClr val="tx1"/>
                  </a:solidFill>
                  <a:latin typeface="+mn-ea"/>
                </a:rPr>
                <a:t>助力论文写作</a:t>
              </a:r>
            </a:p>
          </p:txBody>
        </p:sp>
        <p:sp>
          <p:nvSpPr>
            <p:cNvPr id="20" name="文本框 19"/>
            <p:cNvSpPr txBox="1"/>
            <p:nvPr/>
          </p:nvSpPr>
          <p:spPr>
            <a:xfrm>
              <a:off x="6431280" y="1102540"/>
              <a:ext cx="2976880" cy="829945"/>
            </a:xfrm>
            <a:prstGeom prst="rect">
              <a:avLst/>
            </a:prstGeom>
            <a:noFill/>
          </p:spPr>
          <p:txBody>
            <a:bodyPr wrap="square" rtlCol="0">
              <a:spAutoFit/>
            </a:bodyPr>
            <a:lstStyle/>
            <a:p>
              <a:pPr algn="just"/>
              <a:r>
                <a:rPr lang="en-US" altLang="zh-CN" sz="1600" dirty="0">
                  <a:solidFill>
                    <a:schemeClr val="tx1"/>
                  </a:solidFill>
                  <a:latin typeface="黑体" panose="02010609060101010101" charset="-122"/>
                  <a:ea typeface="黑体" panose="02010609060101010101" charset="-122"/>
                </a:rPr>
                <a:t>·</a:t>
              </a:r>
              <a:r>
                <a:rPr lang="zh-CN" altLang="en-US" sz="1600" dirty="0">
                  <a:solidFill>
                    <a:schemeClr val="tx1"/>
                  </a:solidFill>
                  <a:latin typeface="黑体" panose="02010609060101010101" charset="-122"/>
                  <a:ea typeface="黑体" panose="02010609060101010101" charset="-122"/>
                </a:rPr>
                <a:t> 选题分析</a:t>
              </a:r>
            </a:p>
            <a:p>
              <a:pPr algn="just"/>
              <a:r>
                <a:rPr lang="en-US" altLang="zh-CN" sz="1600" dirty="0">
                  <a:solidFill>
                    <a:schemeClr val="tx1"/>
                  </a:solidFill>
                  <a:latin typeface="黑体" panose="02010609060101010101" charset="-122"/>
                  <a:ea typeface="黑体" panose="02010609060101010101" charset="-122"/>
                </a:rPr>
                <a:t>· </a:t>
              </a:r>
              <a:r>
                <a:rPr lang="zh-CN" altLang="en-US" sz="1600" dirty="0">
                  <a:solidFill>
                    <a:schemeClr val="tx1"/>
                  </a:solidFill>
                  <a:latin typeface="黑体" panose="02010609060101010101" charset="-122"/>
                  <a:ea typeface="黑体" panose="02010609060101010101" charset="-122"/>
                </a:rPr>
                <a:t>论文写作</a:t>
              </a:r>
              <a:endParaRPr lang="zh-CN" altLang="en-US" sz="1600" dirty="0" smtClean="0">
                <a:solidFill>
                  <a:schemeClr val="tx1"/>
                </a:solidFill>
                <a:latin typeface="黑体" panose="02010609060101010101" charset="-122"/>
                <a:ea typeface="黑体" panose="02010609060101010101" charset="-122"/>
              </a:endParaRPr>
            </a:p>
            <a:p>
              <a:pPr algn="just"/>
              <a:r>
                <a:rPr lang="en-US" altLang="zh-CN" sz="1600" dirty="0" smtClean="0">
                  <a:solidFill>
                    <a:schemeClr val="tx1"/>
                  </a:solidFill>
                  <a:latin typeface="黑体" panose="02010609060101010101" charset="-122"/>
                  <a:ea typeface="黑体" panose="02010609060101010101" charset="-122"/>
                </a:rPr>
                <a:t>· </a:t>
              </a:r>
              <a:r>
                <a:rPr lang="zh-CN" altLang="en-US" sz="1600" dirty="0" smtClean="0">
                  <a:solidFill>
                    <a:schemeClr val="tx1"/>
                  </a:solidFill>
                  <a:latin typeface="黑体" panose="02010609060101010101" charset="-122"/>
                  <a:ea typeface="黑体" panose="02010609060101010101" charset="-122"/>
                </a:rPr>
                <a:t>论文投稿</a:t>
              </a:r>
            </a:p>
          </p:txBody>
        </p:sp>
      </p:grpSp>
      <p:grpSp>
        <p:nvGrpSpPr>
          <p:cNvPr id="21" name="组合 20"/>
          <p:cNvGrpSpPr/>
          <p:nvPr/>
        </p:nvGrpSpPr>
        <p:grpSpPr>
          <a:xfrm>
            <a:off x="7272020" y="4697955"/>
            <a:ext cx="3820160" cy="1125618"/>
            <a:chOff x="6431280" y="561520"/>
            <a:chExt cx="3820160" cy="1125618"/>
          </a:xfrm>
        </p:grpSpPr>
        <p:sp>
          <p:nvSpPr>
            <p:cNvPr id="22" name="文本框 21"/>
            <p:cNvSpPr txBox="1"/>
            <p:nvPr/>
          </p:nvSpPr>
          <p:spPr>
            <a:xfrm>
              <a:off x="6431280" y="561520"/>
              <a:ext cx="3820160" cy="521970"/>
            </a:xfrm>
            <a:prstGeom prst="rect">
              <a:avLst/>
            </a:prstGeom>
            <a:noFill/>
          </p:spPr>
          <p:txBody>
            <a:bodyPr wrap="square" rtlCol="0">
              <a:spAutoFit/>
            </a:bodyPr>
            <a:lstStyle/>
            <a:p>
              <a:r>
                <a:rPr lang="en-US" altLang="zh-CN" sz="2800" b="1" dirty="0" smtClean="0">
                  <a:solidFill>
                    <a:schemeClr val="tx1"/>
                  </a:solidFill>
                  <a:latin typeface="+mn-ea"/>
                </a:rPr>
                <a:t>CNKI</a:t>
              </a:r>
              <a:r>
                <a:rPr lang="zh-CN" altLang="en-US" sz="2800" b="1" dirty="0" smtClean="0">
                  <a:solidFill>
                    <a:schemeClr val="tx1"/>
                  </a:solidFill>
                  <a:latin typeface="+mn-ea"/>
                </a:rPr>
                <a:t>软件产品</a:t>
              </a:r>
            </a:p>
          </p:txBody>
        </p:sp>
        <p:sp>
          <p:nvSpPr>
            <p:cNvPr id="23" name="文本框 22"/>
            <p:cNvSpPr txBox="1"/>
            <p:nvPr/>
          </p:nvSpPr>
          <p:spPr>
            <a:xfrm>
              <a:off x="6431280" y="1102363"/>
              <a:ext cx="3711848" cy="584775"/>
            </a:xfrm>
            <a:prstGeom prst="rect">
              <a:avLst/>
            </a:prstGeom>
            <a:noFill/>
          </p:spPr>
          <p:txBody>
            <a:bodyPr wrap="square" rtlCol="0">
              <a:spAutoFit/>
            </a:bodyPr>
            <a:lstStyle/>
            <a:p>
              <a:pPr algn="just"/>
              <a:r>
                <a:rPr lang="en-US" altLang="zh-CN" sz="1600" dirty="0" smtClean="0">
                  <a:solidFill>
                    <a:schemeClr val="tx1"/>
                  </a:solidFill>
                  <a:latin typeface="黑体" panose="02010609060101010101" charset="-122"/>
                  <a:ea typeface="黑体" panose="02010609060101010101" charset="-122"/>
                </a:rPr>
                <a:t>· </a:t>
              </a:r>
              <a:r>
                <a:rPr lang="zh-CN" altLang="en-US" sz="1600" dirty="0">
                  <a:solidFill>
                    <a:schemeClr val="tx1"/>
                  </a:solidFill>
                  <a:latin typeface="黑体" panose="02010609060101010101" charset="-122"/>
                  <a:ea typeface="黑体" panose="02010609060101010101" charset="-122"/>
                  <a:sym typeface="+mn-ea"/>
                </a:rPr>
                <a:t>全球学术快报</a:t>
              </a:r>
            </a:p>
            <a:p>
              <a:pPr algn="just"/>
              <a:r>
                <a:rPr lang="en-US" altLang="zh-CN" sz="1600" dirty="0">
                  <a:solidFill>
                    <a:schemeClr val="tx1"/>
                  </a:solidFill>
                  <a:latin typeface="黑体" panose="02010609060101010101" charset="-122"/>
                  <a:ea typeface="黑体" panose="02010609060101010101" charset="-122"/>
                  <a:sym typeface="+mn-ea"/>
                </a:rPr>
                <a:t>·</a:t>
              </a:r>
              <a:r>
                <a:rPr lang="zh-CN" altLang="en-US" sz="1600" dirty="0">
                  <a:solidFill>
                    <a:schemeClr val="tx1"/>
                  </a:solidFill>
                  <a:latin typeface="黑体" panose="02010609060101010101" charset="-122"/>
                  <a:ea typeface="黑体" panose="02010609060101010101" charset="-122"/>
                </a:rPr>
                <a:t> 研学平台</a:t>
              </a:r>
            </a:p>
          </p:txBody>
        </p:sp>
      </p:grpSp>
      <p:sp>
        <p:nvSpPr>
          <p:cNvPr id="3" name="文本框 2"/>
          <p:cNvSpPr txBox="1"/>
          <p:nvPr/>
        </p:nvSpPr>
        <p:spPr>
          <a:xfrm>
            <a:off x="1913255" y="2343785"/>
            <a:ext cx="2458720" cy="16300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threePt" dir="t"/>
            </a:scene3d>
          </a:bodyPr>
          <a:lstStyle/>
          <a:p>
            <a:pPr algn="ctr"/>
            <a:r>
              <a:rPr lang="zh-CN" altLang="en-US" sz="3200" b="1" dirty="0">
                <a:solidFill>
                  <a:schemeClr val="tx1"/>
                </a:solidFill>
                <a:effectLst>
                  <a:outerShdw blurRad="38100" dist="19050" dir="2700000" algn="tl" rotWithShape="0">
                    <a:schemeClr val="dk1">
                      <a:alpha val="40000"/>
                    </a:schemeClr>
                  </a:outerShdw>
                </a:effectLst>
                <a:latin typeface="+mn-ea"/>
              </a:rPr>
              <a:t>目录</a:t>
            </a:r>
          </a:p>
          <a:p>
            <a:pPr algn="ctr"/>
            <a:endParaRPr lang="zh-CN" altLang="en-US" sz="3200" b="1" dirty="0">
              <a:solidFill>
                <a:schemeClr val="tx1"/>
              </a:solidFill>
              <a:effectLst>
                <a:outerShdw blurRad="38100" dist="19050" dir="2700000" algn="tl" rotWithShape="0">
                  <a:schemeClr val="dk1">
                    <a:alpha val="40000"/>
                  </a:schemeClr>
                </a:outerShdw>
              </a:effectLst>
              <a:latin typeface="+mn-ea"/>
            </a:endParaRPr>
          </a:p>
          <a:p>
            <a:pPr algn="ctr"/>
            <a:r>
              <a:rPr lang="en-US" altLang="zh-CN" sz="3600" dirty="0">
                <a:solidFill>
                  <a:schemeClr val="tx1"/>
                </a:solidFill>
                <a:effectLst>
                  <a:outerShdw blurRad="38100" dist="19050" dir="2700000" algn="tl" rotWithShape="0">
                    <a:schemeClr val="dk1">
                      <a:alpha val="40000"/>
                    </a:schemeClr>
                  </a:outerShdw>
                </a:effectLst>
                <a:latin typeface="+mj-ea"/>
                <a:ea typeface="+mj-ea"/>
              </a:rPr>
              <a:t>CONTENT</a:t>
            </a: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1.2 .5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权威机构选题</a:t>
            </a:r>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了解不同机构研究方向</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364571" y="974889"/>
            <a:ext cx="11505911" cy="5201418"/>
          </a:xfrm>
          <a:prstGeom prst="rect">
            <a:avLst/>
          </a:prstGeom>
        </p:spPr>
      </p:pic>
      <p:pic>
        <p:nvPicPr>
          <p:cNvPr id="3" name="图片 2"/>
          <p:cNvPicPr>
            <a:picLocks noChangeAspect="1"/>
          </p:cNvPicPr>
          <p:nvPr/>
        </p:nvPicPr>
        <p:blipFill>
          <a:blip r:embed="rId3"/>
          <a:stretch>
            <a:fillRect/>
          </a:stretch>
        </p:blipFill>
        <p:spPr>
          <a:xfrm>
            <a:off x="689211" y="974889"/>
            <a:ext cx="10876190" cy="5723809"/>
          </a:xfrm>
          <a:prstGeom prst="rect">
            <a:avLst/>
          </a:prstGeom>
        </p:spPr>
      </p:pic>
    </p:spTree>
    <p:extLst>
      <p:ext uri="{BB962C8B-B14F-4D97-AF65-F5344CB8AC3E}">
        <p14:creationId xmlns:p14="http://schemas.microsoft.com/office/powerpoint/2010/main" val="35933133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2663" y="1773238"/>
            <a:ext cx="7129462" cy="2092325"/>
          </a:xfrm>
          <a:prstGeom prst="rect">
            <a:avLst/>
          </a:prstGeom>
          <a:noFill/>
        </p:spPr>
        <p:txBody>
          <a:bodyPr>
            <a:spAutoFit/>
          </a:bodyPr>
          <a:lstStyle/>
          <a:p>
            <a:pPr>
              <a:defRPr/>
            </a:pPr>
            <a:r>
              <a:rPr lang="zh-CN" altLang="en-US" sz="2800" dirty="0" smtClean="0">
                <a:solidFill>
                  <a:schemeClr val="accent1">
                    <a:lumMod val="75000"/>
                  </a:schemeClr>
                </a:solidFill>
                <a:latin typeface="楷体" pitchFamily="49" charset="-122"/>
                <a:ea typeface="楷体" pitchFamily="49" charset="-122"/>
              </a:rPr>
              <a:t>从文献检索空白点选题</a:t>
            </a:r>
            <a:endParaRPr lang="en-US" altLang="zh-CN" sz="2800" dirty="0" smtClean="0">
              <a:solidFill>
                <a:schemeClr val="accent1">
                  <a:lumMod val="75000"/>
                </a:schemeClr>
              </a:solidFill>
              <a:latin typeface="楷体" pitchFamily="49" charset="-122"/>
              <a:ea typeface="楷体" pitchFamily="49" charset="-122"/>
            </a:endParaRPr>
          </a:p>
          <a:p>
            <a:pPr>
              <a:defRPr/>
            </a:pPr>
            <a:r>
              <a:rPr lang="zh-CN" altLang="en-US" sz="2800" dirty="0" smtClean="0">
                <a:solidFill>
                  <a:schemeClr val="accent1">
                    <a:lumMod val="75000"/>
                  </a:schemeClr>
                </a:solidFill>
                <a:latin typeface="楷体" pitchFamily="49" charset="-122"/>
                <a:ea typeface="楷体" pitchFamily="49" charset="-122"/>
              </a:rPr>
              <a:t>从学术争论中选题</a:t>
            </a:r>
            <a:endParaRPr lang="en-US" altLang="zh-CN" sz="2800" dirty="0" smtClean="0">
              <a:solidFill>
                <a:schemeClr val="accent1">
                  <a:lumMod val="75000"/>
                </a:schemeClr>
              </a:solidFill>
              <a:latin typeface="楷体" pitchFamily="49" charset="-122"/>
              <a:ea typeface="楷体" pitchFamily="49" charset="-122"/>
            </a:endParaRPr>
          </a:p>
          <a:p>
            <a:pPr>
              <a:defRPr/>
            </a:pPr>
            <a:r>
              <a:rPr lang="zh-CN" altLang="en-US" sz="2800" dirty="0" smtClean="0">
                <a:solidFill>
                  <a:schemeClr val="accent1">
                    <a:lumMod val="75000"/>
                  </a:schemeClr>
                </a:solidFill>
                <a:latin typeface="楷体" pitchFamily="49" charset="-122"/>
                <a:ea typeface="楷体" pitchFamily="49" charset="-122"/>
              </a:rPr>
              <a:t>从书本上记载的难题中选题</a:t>
            </a:r>
            <a:endParaRPr lang="en-US" altLang="zh-CN" sz="2800" dirty="0" smtClean="0">
              <a:solidFill>
                <a:schemeClr val="accent1">
                  <a:lumMod val="75000"/>
                </a:schemeClr>
              </a:solidFill>
              <a:latin typeface="楷体" pitchFamily="49" charset="-122"/>
              <a:ea typeface="楷体" pitchFamily="49" charset="-122"/>
            </a:endParaRPr>
          </a:p>
          <a:p>
            <a:pPr>
              <a:defRPr/>
            </a:pPr>
            <a:r>
              <a:rPr lang="zh-CN" altLang="en-US" sz="2800" dirty="0" smtClean="0">
                <a:solidFill>
                  <a:schemeClr val="accent1">
                    <a:lumMod val="75000"/>
                  </a:schemeClr>
                </a:solidFill>
                <a:latin typeface="楷体" pitchFamily="49" charset="-122"/>
                <a:ea typeface="楷体" pitchFamily="49" charset="-122"/>
              </a:rPr>
              <a:t>用借鉴移植的办法帮助选题</a:t>
            </a:r>
            <a:endParaRPr lang="en-US" altLang="zh-CN" sz="2800" dirty="0" smtClean="0">
              <a:solidFill>
                <a:schemeClr val="accent1">
                  <a:lumMod val="75000"/>
                </a:schemeClr>
              </a:solidFill>
              <a:latin typeface="楷体" pitchFamily="49" charset="-122"/>
              <a:ea typeface="楷体" pitchFamily="49" charset="-122"/>
            </a:endParaRPr>
          </a:p>
          <a:p>
            <a:pPr>
              <a:defRPr/>
            </a:pPr>
            <a:endParaRPr lang="zh-CN" altLang="en-US" dirty="0"/>
          </a:p>
        </p:txBody>
      </p:sp>
    </p:spTree>
    <p:extLst>
      <p:ext uri="{BB962C8B-B14F-4D97-AF65-F5344CB8AC3E}">
        <p14:creationId xmlns:p14="http://schemas.microsoft.com/office/powerpoint/2010/main" val="32352229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MH_PageTitle"/>
          <p:cNvSpPr>
            <a:spLocks noGrp="1" noChangeArrowheads="1"/>
          </p:cNvSpPr>
          <p:nvPr>
            <p:ph type="title" idx="4294967295"/>
          </p:nvPr>
        </p:nvSpPr>
        <p:spPr>
          <a:xfrm>
            <a:off x="550333" y="143934"/>
            <a:ext cx="10515600" cy="1767417"/>
          </a:xfrm>
          <a:prstGeom prst="rect">
            <a:avLst/>
          </a:prstGeom>
        </p:spPr>
        <p:txBody>
          <a:bodyPr anchor="ctr"/>
          <a:lstStyle/>
          <a:p>
            <a:pPr eaLnBrk="1" hangingPunct="1"/>
            <a:r>
              <a:rPr lang="zh-CN" altLang="en-US" sz="5335"/>
              <a:t>小结：</a:t>
            </a:r>
            <a:r>
              <a:rPr lang="en-US" altLang="zh-CN" smtClean="0"/>
              <a:t> </a:t>
            </a:r>
            <a:endParaRPr lang="zh-CN" altLang="en-US" smtClean="0"/>
          </a:p>
        </p:txBody>
      </p:sp>
      <p:sp>
        <p:nvSpPr>
          <p:cNvPr id="49155" name="MH_Other_1"/>
          <p:cNvSpPr>
            <a:spLocks noChangeArrowheads="1"/>
          </p:cNvSpPr>
          <p:nvPr/>
        </p:nvSpPr>
        <p:spPr bwMode="auto">
          <a:xfrm>
            <a:off x="2334684" y="1388534"/>
            <a:ext cx="946149" cy="814917"/>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6" name="MH_Other_2"/>
          <p:cNvSpPr>
            <a:spLocks noChangeArrowheads="1"/>
          </p:cNvSpPr>
          <p:nvPr/>
        </p:nvSpPr>
        <p:spPr bwMode="auto">
          <a:xfrm>
            <a:off x="2806701" y="1388534"/>
            <a:ext cx="946151" cy="814917"/>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7" name="MH_Other_3"/>
          <p:cNvSpPr>
            <a:spLocks noChangeArrowheads="1"/>
          </p:cNvSpPr>
          <p:nvPr/>
        </p:nvSpPr>
        <p:spPr bwMode="auto">
          <a:xfrm flipV="1">
            <a:off x="8341784" y="6076951"/>
            <a:ext cx="946149" cy="814916"/>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8" name="MH_Other_4"/>
          <p:cNvSpPr>
            <a:spLocks noChangeArrowheads="1"/>
          </p:cNvSpPr>
          <p:nvPr/>
        </p:nvSpPr>
        <p:spPr bwMode="auto">
          <a:xfrm flipV="1">
            <a:off x="8813801" y="6076951"/>
            <a:ext cx="946151" cy="814916"/>
          </a:xfrm>
          <a:prstGeom prst="triangle">
            <a:avLst>
              <a:gd name="adj" fmla="val 50000"/>
            </a:avLst>
          </a:prstGeom>
          <a:solidFill>
            <a:srgbClr val="4CD4D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5F5F5F"/>
              </a:solidFill>
              <a:ea typeface="幼圆" panose="02010509060101010101" pitchFamily="49" charset="-122"/>
            </a:endParaRPr>
          </a:p>
        </p:txBody>
      </p:sp>
      <p:sp>
        <p:nvSpPr>
          <p:cNvPr id="49159" name="MH_Other_5"/>
          <p:cNvSpPr>
            <a:spLocks noChangeArrowheads="1"/>
          </p:cNvSpPr>
          <p:nvPr/>
        </p:nvSpPr>
        <p:spPr bwMode="auto">
          <a:xfrm>
            <a:off x="2334684" y="2203451"/>
            <a:ext cx="7399867" cy="61383"/>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FFFFFF"/>
              </a:solidFill>
            </a:endParaRPr>
          </a:p>
        </p:txBody>
      </p:sp>
      <p:sp>
        <p:nvSpPr>
          <p:cNvPr id="49160" name="MH_Other_6"/>
          <p:cNvSpPr>
            <a:spLocks noChangeArrowheads="1"/>
          </p:cNvSpPr>
          <p:nvPr/>
        </p:nvSpPr>
        <p:spPr bwMode="auto">
          <a:xfrm>
            <a:off x="2334684" y="6076951"/>
            <a:ext cx="7399867" cy="61383"/>
          </a:xfrm>
          <a:prstGeom prst="rect">
            <a:avLst/>
          </a:prstGeom>
          <a:solidFill>
            <a:srgbClr val="4CD4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endParaRPr lang="zh-CN" altLang="en-US">
              <a:solidFill>
                <a:srgbClr val="FFFFFF"/>
              </a:solidFill>
            </a:endParaRPr>
          </a:p>
        </p:txBody>
      </p:sp>
      <p:sp>
        <p:nvSpPr>
          <p:cNvPr id="49161" name="MH_Desc_1"/>
          <p:cNvSpPr>
            <a:spLocks noChangeArrowheads="1"/>
          </p:cNvSpPr>
          <p:nvPr/>
        </p:nvSpPr>
        <p:spPr bwMode="auto">
          <a:xfrm>
            <a:off x="2334685" y="2264834"/>
            <a:ext cx="7522633" cy="3812117"/>
          </a:xfrm>
          <a:prstGeom prst="roundRect">
            <a:avLst>
              <a:gd name="adj" fmla="val 638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ClrTx/>
              <a:buSzTx/>
              <a:buFont typeface="Arial" panose="020B0604020202020204" pitchFamily="34" charset="0"/>
              <a:buNone/>
            </a:pPr>
            <a:r>
              <a:rPr lang="zh-CN" altLang="en-US" sz="1865" dirty="0">
                <a:solidFill>
                  <a:schemeClr val="tx1"/>
                </a:solidFill>
              </a:rPr>
              <a:t> </a:t>
            </a:r>
            <a:r>
              <a:rPr lang="zh-CN" altLang="en-US" dirty="0">
                <a:solidFill>
                  <a:schemeClr val="tx1"/>
                </a:solidFill>
              </a:rPr>
              <a:t>     选题调研，皆可通过总库平台一站式检索资源，选择合适的</a:t>
            </a:r>
            <a:r>
              <a:rPr lang="zh-CN" altLang="en-US" dirty="0">
                <a:solidFill>
                  <a:srgbClr val="FF0000"/>
                </a:solidFill>
              </a:rPr>
              <a:t>检索方式</a:t>
            </a:r>
            <a:r>
              <a:rPr lang="zh-CN" altLang="en-US" dirty="0">
                <a:solidFill>
                  <a:schemeClr val="tx1"/>
                </a:solidFill>
              </a:rPr>
              <a:t>，通过</a:t>
            </a:r>
            <a:r>
              <a:rPr lang="zh-CN" altLang="en-US" dirty="0">
                <a:solidFill>
                  <a:srgbClr val="FF0000"/>
                </a:solidFill>
              </a:rPr>
              <a:t>分组、排序</a:t>
            </a:r>
            <a:r>
              <a:rPr lang="zh-CN" altLang="en-US" dirty="0">
                <a:solidFill>
                  <a:schemeClr val="tx1"/>
                </a:solidFill>
              </a:rPr>
              <a:t>功能进一步细分需求，分析挖掘热点趋势、学科交叉点，准确定位高质量文献、最新文献。</a:t>
            </a:r>
            <a:endParaRPr lang="en-US" altLang="zh-CN" dirty="0">
              <a:solidFill>
                <a:schemeClr val="tx1"/>
              </a:solidFill>
            </a:endParaRPr>
          </a:p>
          <a:p>
            <a:pPr eaLnBrk="1" hangingPunct="1">
              <a:lnSpc>
                <a:spcPct val="150000"/>
              </a:lnSpc>
              <a:spcBef>
                <a:spcPct val="0"/>
              </a:spcBef>
              <a:buClrTx/>
              <a:buSzTx/>
              <a:buFont typeface="Arial" panose="020B0604020202020204" pitchFamily="34" charset="0"/>
              <a:buNone/>
            </a:pPr>
            <a:r>
              <a:rPr lang="zh-CN" altLang="en-US" dirty="0">
                <a:solidFill>
                  <a:schemeClr val="tx1"/>
                </a:solidFill>
              </a:rPr>
              <a:t>    通过不同的分组、排序组合找到选题立项的突破口！</a:t>
            </a:r>
          </a:p>
          <a:p>
            <a:pPr eaLnBrk="1" hangingPunct="1">
              <a:lnSpc>
                <a:spcPct val="150000"/>
              </a:lnSpc>
              <a:spcBef>
                <a:spcPct val="0"/>
              </a:spcBef>
              <a:buClrTx/>
              <a:buSzTx/>
              <a:buFont typeface="Arial" panose="020B0604020202020204" pitchFamily="34" charset="0"/>
              <a:buNone/>
            </a:pPr>
            <a:endParaRPr lang="zh-CN" altLang="en-US" sz="1865" dirty="0">
              <a:solidFill>
                <a:schemeClr val="tx1"/>
              </a:solidFill>
            </a:endParaRPr>
          </a:p>
        </p:txBody>
      </p:sp>
    </p:spTree>
    <p:extLst>
      <p:ext uri="{BB962C8B-B14F-4D97-AF65-F5344CB8AC3E}">
        <p14:creationId xmlns:p14="http://schemas.microsoft.com/office/powerpoint/2010/main" val="3631112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1"/>
          <p:cNvSpPr>
            <a:spLocks noChangeArrowheads="1"/>
          </p:cNvSpPr>
          <p:nvPr/>
        </p:nvSpPr>
        <p:spPr bwMode="auto">
          <a:xfrm>
            <a:off x="21352" y="461433"/>
            <a:ext cx="10379765" cy="108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en-US" altLang="zh-CN" sz="5865" b="1">
                <a:latin typeface="楷体" panose="02010609060101010101" pitchFamily="49" charset="-122"/>
                <a:ea typeface="楷体" panose="02010609060101010101" pitchFamily="49" charset="-122"/>
              </a:rPr>
              <a:t>2</a:t>
            </a:r>
            <a:r>
              <a:rPr lang="zh-CN" altLang="en-US" sz="5865" b="1">
                <a:latin typeface="楷体" panose="02010609060101010101" pitchFamily="49" charset="-122"/>
                <a:ea typeface="楷体" panose="02010609060101010101" pitchFamily="49" charset="-122"/>
              </a:rPr>
              <a:t>、如何撰写文献并管理文献？</a:t>
            </a:r>
          </a:p>
        </p:txBody>
      </p:sp>
      <p:sp>
        <p:nvSpPr>
          <p:cNvPr id="45058" name="内容占位符 6"/>
          <p:cNvSpPr txBox="1"/>
          <p:nvPr/>
        </p:nvSpPr>
        <p:spPr>
          <a:xfrm>
            <a:off x="351367" y="1989667"/>
            <a:ext cx="10945284" cy="2878667"/>
          </a:xfrm>
          <a:prstGeom prst="rect">
            <a:avLst/>
          </a:prstGeom>
          <a:noFill/>
          <a:ln w="9525">
            <a:noFill/>
            <a:miter/>
          </a:ln>
        </p:spPr>
        <p:txBody>
          <a:bodyPr/>
          <a:lstStyle/>
          <a:p>
            <a:pPr algn="just">
              <a:lnSpc>
                <a:spcPct val="90000"/>
              </a:lnSpc>
              <a:spcBef>
                <a:spcPts val="800"/>
              </a:spcBef>
              <a:buClr>
                <a:schemeClr val="accent1"/>
              </a:buClr>
              <a:buSzPct val="60000"/>
              <a:defRPr/>
            </a:pPr>
            <a:r>
              <a:rPr lang="zh-CN" altLang="en-US" sz="4000" b="1" noProof="1">
                <a:solidFill>
                  <a:srgbClr val="F97C27"/>
                </a:solidFill>
                <a:latin typeface="Arial" panose="020B0604020202020204" pitchFamily="34" charset="0"/>
                <a:ea typeface="宋体" panose="02010600030101010101" pitchFamily="2" charset="-122"/>
                <a:cs typeface="+mn-ea"/>
              </a:rPr>
              <a:t>写论文的过程中需要用到哪些资源呢？</a:t>
            </a:r>
            <a:endParaRPr lang="en-US" altLang="x-none" sz="4000" b="1" noProof="1">
              <a:solidFill>
                <a:srgbClr val="F97C27"/>
              </a:solidFill>
              <a:latin typeface="Arial" panose="020B0604020202020204" pitchFamily="34" charset="0"/>
              <a:ea typeface="宋体" panose="02010600030101010101" pitchFamily="2" charset="-122"/>
            </a:endParaRPr>
          </a:p>
          <a:p>
            <a:pPr marL="457200" indent="-457200" algn="just">
              <a:lnSpc>
                <a:spcPct val="90000"/>
              </a:lnSpc>
              <a:spcBef>
                <a:spcPts val="800"/>
              </a:spcBef>
              <a:buClr>
                <a:schemeClr val="accent1"/>
              </a:buClr>
              <a:buSzPct val="60000"/>
              <a:defRPr/>
            </a:pPr>
            <a:r>
              <a:rPr lang="en-US" altLang="x-none" sz="4000" noProof="1">
                <a:solidFill>
                  <a:srgbClr val="09886D"/>
                </a:solidFill>
                <a:latin typeface="Arial" panose="020B0604020202020204" pitchFamily="34" charset="0"/>
                <a:ea typeface="宋体" panose="02010600030101010101" pitchFamily="2" charset="-122"/>
                <a:cs typeface="+mn-ea"/>
              </a:rPr>
              <a:t> </a:t>
            </a:r>
            <a:r>
              <a:rPr lang="zh-CN" altLang="en-US" sz="2935" noProof="1">
                <a:solidFill>
                  <a:srgbClr val="09886D"/>
                </a:solidFill>
                <a:latin typeface="Arial" panose="020B0604020202020204" pitchFamily="34" charset="0"/>
                <a:ea typeface="宋体" panose="02010600030101010101" pitchFamily="2" charset="-122"/>
                <a:cs typeface="+mn-ea"/>
              </a:rPr>
              <a:t>一篇完整的论文不仅需要期刊、博硕、会议的支撑，也需要事实数据、图片库、统计数据、标准、专利等素材。</a:t>
            </a:r>
          </a:p>
          <a:p>
            <a:pPr marL="457200" indent="-457200" algn="just">
              <a:lnSpc>
                <a:spcPct val="90000"/>
              </a:lnSpc>
              <a:spcBef>
                <a:spcPts val="800"/>
              </a:spcBef>
              <a:buClr>
                <a:schemeClr val="accent1"/>
              </a:buClr>
              <a:buSzPct val="60000"/>
              <a:defRPr/>
            </a:pPr>
            <a:endParaRPr lang="en-US" altLang="x-none" sz="4000" b="1" noProof="1">
              <a:solidFill>
                <a:srgbClr val="E98517"/>
              </a:solidFill>
              <a:latin typeface="Arial" panose="020B0604020202020204" pitchFamily="34" charset="0"/>
              <a:ea typeface="宋体" panose="02010600030101010101" pitchFamily="2" charset="-122"/>
            </a:endParaRPr>
          </a:p>
          <a:p>
            <a:pPr algn="just">
              <a:lnSpc>
                <a:spcPct val="90000"/>
              </a:lnSpc>
              <a:spcBef>
                <a:spcPts val="800"/>
              </a:spcBef>
              <a:buClr>
                <a:schemeClr val="accent1"/>
              </a:buClr>
              <a:buSzPct val="60000"/>
              <a:defRPr/>
            </a:pPr>
            <a:endParaRPr lang="zh-CN" altLang="en-US" sz="4000" noProof="1">
              <a:solidFill>
                <a:srgbClr val="09886D"/>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228478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Group 2"/>
          <p:cNvGraphicFramePr>
            <a:graphicFrameLocks noGrp="1"/>
          </p:cNvGraphicFramePr>
          <p:nvPr/>
        </p:nvGraphicFramePr>
        <p:xfrm>
          <a:off x="831851" y="381000"/>
          <a:ext cx="10033000" cy="6409267"/>
        </p:xfrm>
        <a:graphic>
          <a:graphicData uri="http://schemas.openxmlformats.org/drawingml/2006/table">
            <a:tbl>
              <a:tblPr/>
              <a:tblGrid>
                <a:gridCol w="5958416"/>
                <a:gridCol w="4074584"/>
              </a:tblGrid>
              <a:tr h="1181100">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r>
              <a:tr h="5228167">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69645" name="TextBox 5"/>
          <p:cNvSpPr txBox="1">
            <a:spLocks noChangeArrowheads="1"/>
          </p:cNvSpPr>
          <p:nvPr/>
        </p:nvSpPr>
        <p:spPr bwMode="auto">
          <a:xfrm>
            <a:off x="1192655" y="381001"/>
            <a:ext cx="5456943" cy="7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zh-CN" altLang="en-US" sz="3735"/>
              <a:t>科研过程中需要查什么？</a:t>
            </a:r>
          </a:p>
        </p:txBody>
      </p:sp>
      <p:sp>
        <p:nvSpPr>
          <p:cNvPr id="56334" name="TextBox 6"/>
          <p:cNvSpPr txBox="1">
            <a:spLocks noChangeArrowheads="1"/>
          </p:cNvSpPr>
          <p:nvPr/>
        </p:nvSpPr>
        <p:spPr bwMode="auto">
          <a:xfrm>
            <a:off x="6987528" y="381001"/>
            <a:ext cx="4204997" cy="7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sz="3735"/>
              <a:t>CNKI</a:t>
            </a:r>
            <a:r>
              <a:rPr lang="zh-CN" altLang="en-US" sz="3735"/>
              <a:t>可以告诉你！</a:t>
            </a:r>
          </a:p>
        </p:txBody>
      </p:sp>
      <p:sp>
        <p:nvSpPr>
          <p:cNvPr id="69647" name="内容占位符 2"/>
          <p:cNvSpPr txBox="1">
            <a:spLocks noChangeArrowheads="1"/>
          </p:cNvSpPr>
          <p:nvPr/>
        </p:nvSpPr>
        <p:spPr bwMode="auto">
          <a:xfrm>
            <a:off x="1073152" y="1477433"/>
            <a:ext cx="5327649" cy="381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r>
              <a:rPr lang="zh-CN" altLang="en-US" sz="3200"/>
              <a:t>研究成果最新进展</a:t>
            </a:r>
            <a:endParaRPr lang="en-US" sz="3200"/>
          </a:p>
          <a:p>
            <a:pPr eaLnBrk="1" hangingPunct="1"/>
            <a:r>
              <a:rPr lang="zh-CN" altLang="en-US" sz="3200"/>
              <a:t>学科领域内经典文献</a:t>
            </a:r>
            <a:endParaRPr lang="en-US" sz="3200"/>
          </a:p>
          <a:p>
            <a:pPr eaLnBrk="1" hangingPunct="1"/>
            <a:r>
              <a:rPr lang="zh-CN" altLang="en-US" sz="3200"/>
              <a:t>某项先进技术的成果转化</a:t>
            </a:r>
            <a:endParaRPr lang="en-US" sz="3200"/>
          </a:p>
          <a:p>
            <a:pPr eaLnBrk="1" hangingPunct="1"/>
            <a:r>
              <a:rPr lang="zh-CN" altLang="en-US" sz="3200"/>
              <a:t>申请专利时防止重复申请</a:t>
            </a:r>
            <a:endParaRPr lang="en-US" sz="3200"/>
          </a:p>
          <a:p>
            <a:pPr eaLnBrk="1" hangingPunct="1"/>
            <a:r>
              <a:rPr lang="zh-CN" altLang="en-US" sz="3200"/>
              <a:t>实证研究需要大量数据</a:t>
            </a:r>
            <a:endParaRPr lang="en-US" sz="3200"/>
          </a:p>
          <a:p>
            <a:pPr eaLnBrk="1" hangingPunct="1"/>
            <a:r>
              <a:rPr lang="zh-CN" altLang="en-US" sz="3200"/>
              <a:t>偶然遇到的生僻概念</a:t>
            </a:r>
            <a:endParaRPr lang="en-US" sz="3200"/>
          </a:p>
          <a:p>
            <a:pPr eaLnBrk="1" hangingPunct="1"/>
            <a:r>
              <a:rPr lang="zh-CN" altLang="en-US" sz="3200"/>
              <a:t>绘制学术图片时寻找参照</a:t>
            </a:r>
            <a:endParaRPr lang="en-US" sz="3200"/>
          </a:p>
          <a:p>
            <a:pPr eaLnBrk="1" hangingPunct="1"/>
            <a:r>
              <a:rPr lang="zh-CN" altLang="en-US" sz="3200"/>
              <a:t>大量的外文资料扩充视野</a:t>
            </a:r>
          </a:p>
        </p:txBody>
      </p:sp>
      <p:sp>
        <p:nvSpPr>
          <p:cNvPr id="56336" name="内容占位符 2"/>
          <p:cNvSpPr txBox="1">
            <a:spLocks noChangeArrowheads="1"/>
          </p:cNvSpPr>
          <p:nvPr/>
        </p:nvSpPr>
        <p:spPr bwMode="auto">
          <a:xfrm>
            <a:off x="6959601" y="1477433"/>
            <a:ext cx="4129617" cy="381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r>
              <a:rPr lang="zh-CN" altLang="en-US" sz="3200"/>
              <a:t>期刊、博硕、会议</a:t>
            </a:r>
            <a:endParaRPr lang="en-US" sz="3200"/>
          </a:p>
          <a:p>
            <a:pPr eaLnBrk="1" hangingPunct="1"/>
            <a:r>
              <a:rPr lang="zh-CN" altLang="en-US" sz="3200"/>
              <a:t>高被引文献</a:t>
            </a:r>
            <a:endParaRPr lang="en-US" sz="3200"/>
          </a:p>
          <a:p>
            <a:pPr eaLnBrk="1" hangingPunct="1"/>
            <a:r>
              <a:rPr lang="zh-CN" altLang="en-US" sz="3200"/>
              <a:t>科技成果</a:t>
            </a:r>
            <a:endParaRPr lang="en-US" sz="3200"/>
          </a:p>
          <a:p>
            <a:pPr eaLnBrk="1" hangingPunct="1"/>
            <a:r>
              <a:rPr lang="zh-CN" altLang="en-US" sz="3200"/>
              <a:t>专利</a:t>
            </a:r>
            <a:endParaRPr lang="en-US" sz="3200"/>
          </a:p>
          <a:p>
            <a:pPr eaLnBrk="1" hangingPunct="1"/>
            <a:r>
              <a:rPr lang="zh-CN" altLang="en-US" sz="3200"/>
              <a:t>统计数据</a:t>
            </a:r>
            <a:endParaRPr lang="en-US" sz="3200"/>
          </a:p>
          <a:p>
            <a:pPr eaLnBrk="1" hangingPunct="1"/>
            <a:r>
              <a:rPr lang="zh-CN" altLang="en-US" sz="3200"/>
              <a:t>工具书概念</a:t>
            </a:r>
            <a:endParaRPr lang="en-US" sz="3200"/>
          </a:p>
          <a:p>
            <a:pPr eaLnBrk="1" hangingPunct="1"/>
            <a:r>
              <a:rPr lang="zh-CN" altLang="en-US" sz="3200"/>
              <a:t>学术图片</a:t>
            </a:r>
            <a:endParaRPr lang="en-US" sz="3200"/>
          </a:p>
          <a:p>
            <a:pPr eaLnBrk="1" hangingPunct="1"/>
            <a:r>
              <a:rPr lang="zh-CN" altLang="en-US" sz="3200"/>
              <a:t>外文资源</a:t>
            </a:r>
          </a:p>
        </p:txBody>
      </p:sp>
    </p:spTree>
    <p:extLst>
      <p:ext uri="{BB962C8B-B14F-4D97-AF65-F5344CB8AC3E}">
        <p14:creationId xmlns:p14="http://schemas.microsoft.com/office/powerpoint/2010/main" val="33737230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334"/>
                                        </p:tgtEl>
                                        <p:attrNameLst>
                                          <p:attrName>style.visibility</p:attrName>
                                        </p:attrNameLst>
                                      </p:cBhvr>
                                      <p:to>
                                        <p:strVal val="visible"/>
                                      </p:to>
                                    </p:set>
                                    <p:anim calcmode="lin" valueType="num">
                                      <p:cBhvr>
                                        <p:cTn id="7" dur="500" fill="hold"/>
                                        <p:tgtEl>
                                          <p:spTgt spid="56334"/>
                                        </p:tgtEl>
                                        <p:attrNameLst>
                                          <p:attrName>ppt_x</p:attrName>
                                        </p:attrNameLst>
                                      </p:cBhvr>
                                      <p:tavLst>
                                        <p:tav tm="0">
                                          <p:val>
                                            <p:strVal val="1+#ppt_w/2"/>
                                          </p:val>
                                        </p:tav>
                                        <p:tav tm="100000">
                                          <p:val>
                                            <p:strVal val="#ppt_x"/>
                                          </p:val>
                                        </p:tav>
                                      </p:tavLst>
                                    </p:anim>
                                    <p:anim calcmode="lin" valueType="num">
                                      <p:cBhvr>
                                        <p:cTn id="8" dur="500" fill="hold"/>
                                        <p:tgtEl>
                                          <p:spTgt spid="563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6336"/>
                                        </p:tgtEl>
                                        <p:attrNameLst>
                                          <p:attrName>style.visibility</p:attrName>
                                        </p:attrNameLst>
                                      </p:cBhvr>
                                      <p:to>
                                        <p:strVal val="visible"/>
                                      </p:to>
                                    </p:set>
                                    <p:anim calcmode="lin" valueType="num">
                                      <p:cBhvr>
                                        <p:cTn id="13" dur="500" fill="hold"/>
                                        <p:tgtEl>
                                          <p:spTgt spid="56336"/>
                                        </p:tgtEl>
                                        <p:attrNameLst>
                                          <p:attrName>ppt_x</p:attrName>
                                        </p:attrNameLst>
                                      </p:cBhvr>
                                      <p:tavLst>
                                        <p:tav tm="0">
                                          <p:val>
                                            <p:strVal val="1+#ppt_w/2"/>
                                          </p:val>
                                        </p:tav>
                                        <p:tav tm="100000">
                                          <p:val>
                                            <p:strVal val="#ppt_x"/>
                                          </p:val>
                                        </p:tav>
                                      </p:tavLst>
                                    </p:anim>
                                    <p:anim calcmode="lin" valueType="num">
                                      <p:cBhvr>
                                        <p:cTn id="14" dur="500" fill="hold"/>
                                        <p:tgtEl>
                                          <p:spTgt spid="563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4" grpId="0"/>
      <p:bldP spid="563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6"/>
          <p:cNvSpPr txBox="1">
            <a:spLocks noChangeArrowheads="1"/>
          </p:cNvSpPr>
          <p:nvPr/>
        </p:nvSpPr>
        <p:spPr bwMode="auto">
          <a:xfrm>
            <a:off x="-319617" y="133351"/>
            <a:ext cx="1152101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1</a:t>
            </a:r>
            <a:r>
              <a:rPr lang="zh-CN" altLang="en-US" sz="3200" b="1"/>
              <a:t>）写引文时，需要介绍各种</a:t>
            </a:r>
            <a:r>
              <a:rPr lang="zh-CN" altLang="en-US" sz="3200" b="1">
                <a:solidFill>
                  <a:srgbClr val="FF0000"/>
                </a:solidFill>
              </a:rPr>
              <a:t>概念</a:t>
            </a:r>
          </a:p>
          <a:p>
            <a:pPr algn="ctr" eaLnBrk="1" hangingPunct="1">
              <a:spcBef>
                <a:spcPct val="0"/>
              </a:spcBef>
              <a:buFont typeface="Wingdings 3" panose="05040102010807070707" pitchFamily="18" charset="2"/>
              <a:buNone/>
            </a:pPr>
            <a:r>
              <a:rPr lang="zh-CN" altLang="en-US" sz="3200" b="1">
                <a:solidFill>
                  <a:srgbClr val="F97C27"/>
                </a:solidFill>
              </a:rPr>
              <a:t>怎么办？</a:t>
            </a:r>
            <a:r>
              <a:rPr lang="zh-CN" altLang="zh-CN" sz="3200" b="1">
                <a:solidFill>
                  <a:srgbClr val="F97C27"/>
                </a:solidFill>
              </a:rPr>
              <a:t>——</a:t>
            </a:r>
            <a:r>
              <a:rPr lang="zh-CN" altLang="en-US" sz="3200" b="1">
                <a:solidFill>
                  <a:srgbClr val="F97C27"/>
                </a:solidFill>
              </a:rPr>
              <a:t>利用百科、词典等工具书资源</a:t>
            </a:r>
          </a:p>
        </p:txBody>
      </p:sp>
      <p:pic>
        <p:nvPicPr>
          <p:cNvPr id="3" name="图片 2"/>
          <p:cNvPicPr>
            <a:picLocks noChangeAspect="1"/>
          </p:cNvPicPr>
          <p:nvPr/>
        </p:nvPicPr>
        <p:blipFill>
          <a:blip r:embed="rId2"/>
          <a:stretch>
            <a:fillRect/>
          </a:stretch>
        </p:blipFill>
        <p:spPr>
          <a:xfrm>
            <a:off x="713819" y="1411453"/>
            <a:ext cx="10487581" cy="4739580"/>
          </a:xfrm>
          <a:prstGeom prst="rect">
            <a:avLst/>
          </a:prstGeom>
        </p:spPr>
      </p:pic>
      <p:pic>
        <p:nvPicPr>
          <p:cNvPr id="5" name="图片 4"/>
          <p:cNvPicPr>
            <a:picLocks noChangeAspect="1"/>
          </p:cNvPicPr>
          <p:nvPr/>
        </p:nvPicPr>
        <p:blipFill>
          <a:blip r:embed="rId3"/>
          <a:stretch>
            <a:fillRect/>
          </a:stretch>
        </p:blipFill>
        <p:spPr>
          <a:xfrm>
            <a:off x="227644" y="1411453"/>
            <a:ext cx="11911441" cy="5312698"/>
          </a:xfrm>
          <a:prstGeom prst="rect">
            <a:avLst/>
          </a:prstGeom>
        </p:spPr>
      </p:pic>
      <p:sp>
        <p:nvSpPr>
          <p:cNvPr id="58373" name="圆角矩形 6"/>
          <p:cNvSpPr>
            <a:spLocks noChangeArrowheads="1"/>
          </p:cNvSpPr>
          <p:nvPr/>
        </p:nvSpPr>
        <p:spPr bwMode="auto">
          <a:xfrm>
            <a:off x="3558118" y="6151033"/>
            <a:ext cx="8580967" cy="721784"/>
          </a:xfrm>
          <a:prstGeom prst="roundRect">
            <a:avLst>
              <a:gd name="adj" fmla="val 16667"/>
            </a:avLst>
          </a:prstGeom>
          <a:solidFill>
            <a:srgbClr val="FF0000"/>
          </a:solidFill>
          <a:ln w="25400">
            <a:solidFill>
              <a:srgbClr val="006699"/>
            </a:solidFill>
            <a:round/>
          </a:ln>
        </p:spPr>
        <p:txBody>
          <a:bodyPr wrap="none"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solidFill>
                  <a:srgbClr val="FFFFFF"/>
                </a:solidFill>
                <a:latin typeface="Verdana" panose="020B0604030504040204" pitchFamily="34" charset="0"/>
              </a:rPr>
              <a:t>百科、词典搜索：查找专业学术概念</a:t>
            </a:r>
          </a:p>
        </p:txBody>
      </p:sp>
    </p:spTree>
    <p:extLst>
      <p:ext uri="{BB962C8B-B14F-4D97-AF65-F5344CB8AC3E}">
        <p14:creationId xmlns:p14="http://schemas.microsoft.com/office/powerpoint/2010/main" val="35412685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p:cTn id="7" dur="500" fill="hold"/>
                                        <p:tgtEl>
                                          <p:spTgt spid="58373"/>
                                        </p:tgtEl>
                                        <p:attrNameLst>
                                          <p:attrName>ppt_x</p:attrName>
                                        </p:attrNameLst>
                                      </p:cBhvr>
                                      <p:tavLst>
                                        <p:tav tm="0">
                                          <p:val>
                                            <p:strVal val="#ppt_x"/>
                                          </p:val>
                                        </p:tav>
                                        <p:tav tm="100000">
                                          <p:val>
                                            <p:strVal val="#ppt_x"/>
                                          </p:val>
                                        </p:tav>
                                      </p:tavLst>
                                    </p:anim>
                                    <p:anim calcmode="lin" valueType="num">
                                      <p:cBhvr>
                                        <p:cTn id="8" dur="500" fill="hold"/>
                                        <p:tgtEl>
                                          <p:spTgt spid="583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00424" y="1175706"/>
            <a:ext cx="11657143" cy="5847619"/>
          </a:xfrm>
          <a:prstGeom prst="rect">
            <a:avLst/>
          </a:prstGeom>
        </p:spPr>
      </p:pic>
      <p:sp>
        <p:nvSpPr>
          <p:cNvPr id="71683" name="Text Box 3"/>
          <p:cNvSpPr txBox="1">
            <a:spLocks noChangeArrowheads="1"/>
          </p:cNvSpPr>
          <p:nvPr/>
        </p:nvSpPr>
        <p:spPr bwMode="auto">
          <a:xfrm>
            <a:off x="143934" y="0"/>
            <a:ext cx="11713633"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2</a:t>
            </a:r>
            <a:r>
              <a:rPr lang="zh-CN" altLang="en-US" sz="3200" b="1"/>
              <a:t>）写综述时，想知道</a:t>
            </a:r>
            <a:r>
              <a:rPr lang="zh-CN" altLang="en-US" sz="3200" b="1">
                <a:solidFill>
                  <a:srgbClr val="FF0000"/>
                </a:solidFill>
              </a:rPr>
              <a:t>国外进展</a:t>
            </a:r>
          </a:p>
          <a:p>
            <a:pPr algn="ctr" eaLnBrk="1" hangingPunct="1">
              <a:spcBef>
                <a:spcPct val="0"/>
              </a:spcBef>
              <a:buFont typeface="Wingdings 3" panose="05040102010807070707" pitchFamily="18" charset="2"/>
              <a:buNone/>
            </a:pPr>
            <a:r>
              <a:rPr lang="zh-CN" altLang="en-US" sz="3200" b="1">
                <a:solidFill>
                  <a:srgbClr val="F97C27"/>
                </a:solidFill>
              </a:rPr>
              <a:t>怎么办？</a:t>
            </a:r>
            <a:r>
              <a:rPr lang="zh-CN" altLang="zh-CN" sz="3200" b="1">
                <a:solidFill>
                  <a:srgbClr val="F97C27"/>
                </a:solidFill>
              </a:rPr>
              <a:t>——</a:t>
            </a:r>
            <a:r>
              <a:rPr lang="zh-CN" altLang="en-US" sz="3200" b="1">
                <a:solidFill>
                  <a:srgbClr val="F97C27"/>
                </a:solidFill>
              </a:rPr>
              <a:t>外文文献</a:t>
            </a:r>
          </a:p>
        </p:txBody>
      </p:sp>
      <p:sp>
        <p:nvSpPr>
          <p:cNvPr id="70660" name="AutoShape 3"/>
          <p:cNvSpPr>
            <a:spLocks noChangeArrowheads="1"/>
          </p:cNvSpPr>
          <p:nvPr/>
        </p:nvSpPr>
        <p:spPr bwMode="auto">
          <a:xfrm>
            <a:off x="5793318" y="2950633"/>
            <a:ext cx="5776383" cy="939800"/>
          </a:xfrm>
          <a:prstGeom prst="wedgeRoundRectCallout">
            <a:avLst>
              <a:gd name="adj1" fmla="val -68315"/>
              <a:gd name="adj2" fmla="val 165144"/>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sz="2665" b="1">
                <a:solidFill>
                  <a:schemeClr val="bg1"/>
                </a:solidFill>
              </a:rPr>
              <a:t>快速获取外文文献，了解国外</a:t>
            </a:r>
          </a:p>
          <a:p>
            <a:pPr algn="ctr" eaLnBrk="1" hangingPunct="1">
              <a:lnSpc>
                <a:spcPct val="120000"/>
              </a:lnSpc>
              <a:spcBef>
                <a:spcPct val="0"/>
              </a:spcBef>
              <a:buFont typeface="Wingdings 3" panose="05040102010807070707" pitchFamily="18" charset="2"/>
              <a:buNone/>
            </a:pPr>
            <a:r>
              <a:rPr lang="zh-CN" altLang="en-US" sz="2665" b="1">
                <a:solidFill>
                  <a:schemeClr val="bg1"/>
                </a:solidFill>
              </a:rPr>
              <a:t>同行研究热点</a:t>
            </a:r>
          </a:p>
        </p:txBody>
      </p:sp>
      <p:pic>
        <p:nvPicPr>
          <p:cNvPr id="7066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543" y="1865842"/>
            <a:ext cx="8642351" cy="412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AutoShape 3"/>
          <p:cNvSpPr>
            <a:spLocks noChangeArrowheads="1"/>
          </p:cNvSpPr>
          <p:nvPr/>
        </p:nvSpPr>
        <p:spPr bwMode="auto">
          <a:xfrm>
            <a:off x="5791200" y="5374218"/>
            <a:ext cx="5776384" cy="1229783"/>
          </a:xfrm>
          <a:prstGeom prst="wedgeRoundRectCallout">
            <a:avLst>
              <a:gd name="adj1" fmla="val -62000"/>
              <a:gd name="adj2" fmla="val 4431"/>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sz="2665" b="1">
                <a:solidFill>
                  <a:schemeClr val="bg1"/>
                </a:solidFill>
              </a:rPr>
              <a:t>外文合作数据库</a:t>
            </a:r>
          </a:p>
          <a:p>
            <a:pPr algn="ctr" eaLnBrk="1" hangingPunct="1">
              <a:lnSpc>
                <a:spcPct val="120000"/>
              </a:lnSpc>
              <a:spcBef>
                <a:spcPct val="0"/>
              </a:spcBef>
              <a:buFont typeface="Wingdings 3" panose="05040102010807070707" pitchFamily="18" charset="2"/>
              <a:buNone/>
            </a:pPr>
            <a:r>
              <a:rPr lang="zh-CN" altLang="en-US" sz="2665" b="1">
                <a:solidFill>
                  <a:schemeClr val="bg1"/>
                </a:solidFill>
              </a:rPr>
              <a:t>  </a:t>
            </a:r>
            <a:r>
              <a:rPr lang="en-US" altLang="zh-CN" b="1">
                <a:solidFill>
                  <a:schemeClr val="bg1"/>
                </a:solidFill>
              </a:rPr>
              <a:t>--</a:t>
            </a:r>
            <a:r>
              <a:rPr lang="zh-CN" altLang="en-US" b="1">
                <a:solidFill>
                  <a:schemeClr val="bg1"/>
                </a:solidFill>
              </a:rPr>
              <a:t>跨国界遴选同步信息资源</a:t>
            </a:r>
            <a:endParaRPr lang="en-US" altLang="zh-CN" b="1">
              <a:solidFill>
                <a:schemeClr val="bg1"/>
              </a:solidFill>
            </a:endParaRPr>
          </a:p>
          <a:p>
            <a:pPr algn="ctr" eaLnBrk="1" hangingPunct="1">
              <a:lnSpc>
                <a:spcPct val="120000"/>
              </a:lnSpc>
              <a:spcBef>
                <a:spcPct val="0"/>
              </a:spcBef>
              <a:buFont typeface="Wingdings 3" panose="05040102010807070707" pitchFamily="18" charset="2"/>
              <a:buNone/>
            </a:pPr>
            <a:r>
              <a:rPr lang="zh-CN" altLang="en-US" b="1">
                <a:solidFill>
                  <a:schemeClr val="bg1"/>
                </a:solidFill>
              </a:rPr>
              <a:t>免费正版题录信息，跳转原库提供下载！</a:t>
            </a:r>
          </a:p>
        </p:txBody>
      </p:sp>
    </p:spTree>
    <p:extLst>
      <p:ext uri="{BB962C8B-B14F-4D97-AF65-F5344CB8AC3E}">
        <p14:creationId xmlns:p14="http://schemas.microsoft.com/office/powerpoint/2010/main" val="8679627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0"/>
                                        </p:tgtEl>
                                        <p:attrNameLst>
                                          <p:attrName>style.visibility</p:attrName>
                                        </p:attrNameLst>
                                      </p:cBhvr>
                                      <p:to>
                                        <p:strVal val="visible"/>
                                      </p:to>
                                    </p:set>
                                    <p:anim calcmode="lin" valueType="num">
                                      <p:cBhvr>
                                        <p:cTn id="7" dur="500" fill="hold"/>
                                        <p:tgtEl>
                                          <p:spTgt spid="70660"/>
                                        </p:tgtEl>
                                        <p:attrNameLst>
                                          <p:attrName>ppt_x</p:attrName>
                                        </p:attrNameLst>
                                      </p:cBhvr>
                                      <p:tavLst>
                                        <p:tav tm="0">
                                          <p:val>
                                            <p:strVal val="#ppt_x"/>
                                          </p:val>
                                        </p:tav>
                                        <p:tav tm="100000">
                                          <p:val>
                                            <p:strVal val="#ppt_x"/>
                                          </p:val>
                                        </p:tav>
                                      </p:tavLst>
                                    </p:anim>
                                    <p:anim calcmode="lin" valueType="num">
                                      <p:cBhvr>
                                        <p:cTn id="8" dur="500" fill="hold"/>
                                        <p:tgtEl>
                                          <p:spTgt spid="706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661"/>
                                        </p:tgtEl>
                                        <p:attrNameLst>
                                          <p:attrName>style.visibility</p:attrName>
                                        </p:attrNameLst>
                                      </p:cBhvr>
                                      <p:to>
                                        <p:strVal val="visible"/>
                                      </p:to>
                                    </p:set>
                                    <p:anim calcmode="lin" valueType="num">
                                      <p:cBhvr>
                                        <p:cTn id="13" dur="500" fill="hold"/>
                                        <p:tgtEl>
                                          <p:spTgt spid="70661"/>
                                        </p:tgtEl>
                                        <p:attrNameLst>
                                          <p:attrName>ppt_x</p:attrName>
                                        </p:attrNameLst>
                                      </p:cBhvr>
                                      <p:tavLst>
                                        <p:tav tm="0">
                                          <p:val>
                                            <p:strVal val="#ppt_x"/>
                                          </p:val>
                                        </p:tav>
                                        <p:tav tm="100000">
                                          <p:val>
                                            <p:strVal val="#ppt_x"/>
                                          </p:val>
                                        </p:tav>
                                      </p:tavLst>
                                    </p:anim>
                                    <p:anim calcmode="lin" valueType="num">
                                      <p:cBhvr>
                                        <p:cTn id="14" dur="500" fill="hold"/>
                                        <p:tgtEl>
                                          <p:spTgt spid="706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662"/>
                                        </p:tgtEl>
                                        <p:attrNameLst>
                                          <p:attrName>style.visibility</p:attrName>
                                        </p:attrNameLst>
                                      </p:cBhvr>
                                      <p:to>
                                        <p:strVal val="visible"/>
                                      </p:to>
                                    </p:set>
                                    <p:anim calcmode="lin" valueType="num">
                                      <p:cBhvr>
                                        <p:cTn id="19" dur="500" fill="hold"/>
                                        <p:tgtEl>
                                          <p:spTgt spid="70662"/>
                                        </p:tgtEl>
                                        <p:attrNameLst>
                                          <p:attrName>ppt_x</p:attrName>
                                        </p:attrNameLst>
                                      </p:cBhvr>
                                      <p:tavLst>
                                        <p:tav tm="0">
                                          <p:val>
                                            <p:strVal val="#ppt_x"/>
                                          </p:val>
                                        </p:tav>
                                        <p:tav tm="100000">
                                          <p:val>
                                            <p:strVal val="#ppt_x"/>
                                          </p:val>
                                        </p:tav>
                                      </p:tavLst>
                                    </p:anim>
                                    <p:anim calcmode="lin" valueType="num">
                                      <p:cBhvr>
                                        <p:cTn id="20" dur="500" fill="hold"/>
                                        <p:tgtEl>
                                          <p:spTgt spid="706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bldLvl="0" animBg="1"/>
      <p:bldP spid="7066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Text Box 5"/>
          <p:cNvSpPr txBox="1">
            <a:spLocks noChangeArrowheads="1"/>
          </p:cNvSpPr>
          <p:nvPr/>
        </p:nvSpPr>
        <p:spPr bwMode="auto">
          <a:xfrm>
            <a:off x="-33867" y="0"/>
            <a:ext cx="11025717"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（3）论文写作中，想知道</a:t>
            </a:r>
            <a:r>
              <a:rPr lang="zh-CN" altLang="en-US" sz="3200" b="1">
                <a:solidFill>
                  <a:srgbClr val="FF0000"/>
                </a:solidFill>
              </a:rPr>
              <a:t>事实</a:t>
            </a:r>
            <a:r>
              <a:rPr lang="zh-CN" altLang="en-US" sz="3200" b="1"/>
              <a:t>类资源</a:t>
            </a:r>
          </a:p>
          <a:p>
            <a:pPr algn="ctr" eaLnBrk="1" hangingPunct="1">
              <a:spcBef>
                <a:spcPct val="0"/>
              </a:spcBef>
              <a:buFont typeface="Wingdings 3" panose="05040102010807070707" pitchFamily="18" charset="2"/>
              <a:buNone/>
            </a:pPr>
            <a:r>
              <a:rPr lang="zh-CN" altLang="en-US" sz="3200" b="1">
                <a:solidFill>
                  <a:srgbClr val="F97C27"/>
                </a:solidFill>
              </a:rPr>
              <a:t>怎么办？——年鉴</a:t>
            </a:r>
            <a:endParaRPr lang="zh-CN" altLang="en-US"/>
          </a:p>
        </p:txBody>
      </p:sp>
      <p:pic>
        <p:nvPicPr>
          <p:cNvPr id="2" name="图片 1"/>
          <p:cNvPicPr>
            <a:picLocks noChangeAspect="1"/>
          </p:cNvPicPr>
          <p:nvPr/>
        </p:nvPicPr>
        <p:blipFill>
          <a:blip r:embed="rId2"/>
          <a:stretch>
            <a:fillRect/>
          </a:stretch>
        </p:blipFill>
        <p:spPr>
          <a:xfrm>
            <a:off x="494742" y="1175706"/>
            <a:ext cx="10666743" cy="4835590"/>
          </a:xfrm>
          <a:prstGeom prst="rect">
            <a:avLst/>
          </a:prstGeom>
        </p:spPr>
      </p:pic>
      <p:pic>
        <p:nvPicPr>
          <p:cNvPr id="4" name="图片 3"/>
          <p:cNvPicPr>
            <a:picLocks noChangeAspect="1"/>
          </p:cNvPicPr>
          <p:nvPr/>
        </p:nvPicPr>
        <p:blipFill>
          <a:blip r:embed="rId3"/>
          <a:stretch>
            <a:fillRect/>
          </a:stretch>
        </p:blipFill>
        <p:spPr>
          <a:xfrm>
            <a:off x="353905" y="1175706"/>
            <a:ext cx="11838095" cy="5421019"/>
          </a:xfrm>
          <a:prstGeom prst="rect">
            <a:avLst/>
          </a:prstGeom>
        </p:spPr>
      </p:pic>
      <p:pic>
        <p:nvPicPr>
          <p:cNvPr id="5" name="图片 4"/>
          <p:cNvPicPr>
            <a:picLocks noChangeAspect="1"/>
          </p:cNvPicPr>
          <p:nvPr/>
        </p:nvPicPr>
        <p:blipFill>
          <a:blip r:embed="rId4"/>
          <a:stretch>
            <a:fillRect/>
          </a:stretch>
        </p:blipFill>
        <p:spPr>
          <a:xfrm>
            <a:off x="-33867" y="1062406"/>
            <a:ext cx="12447619" cy="5647619"/>
          </a:xfrm>
          <a:prstGeom prst="rect">
            <a:avLst/>
          </a:prstGeom>
        </p:spPr>
      </p:pic>
    </p:spTree>
    <p:extLst>
      <p:ext uri="{BB962C8B-B14F-4D97-AF65-F5344CB8AC3E}">
        <p14:creationId xmlns:p14="http://schemas.microsoft.com/office/powerpoint/2010/main" val="1297049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Text Box 5"/>
          <p:cNvSpPr txBox="1">
            <a:spLocks noChangeArrowheads="1"/>
          </p:cNvSpPr>
          <p:nvPr/>
        </p:nvSpPr>
        <p:spPr bwMode="auto">
          <a:xfrm>
            <a:off x="46567" y="186267"/>
            <a:ext cx="11715751"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4</a:t>
            </a:r>
            <a:r>
              <a:rPr lang="zh-CN" altLang="en-US" sz="3200" b="1"/>
              <a:t>）论文撰写中，想知道</a:t>
            </a:r>
            <a:r>
              <a:rPr lang="zh-CN" altLang="en-US" sz="3200" b="1">
                <a:solidFill>
                  <a:srgbClr val="FF0000"/>
                </a:solidFill>
              </a:rPr>
              <a:t>数据</a:t>
            </a:r>
            <a:r>
              <a:rPr lang="zh-CN" altLang="en-US" sz="3200" b="1"/>
              <a:t>类资源</a:t>
            </a:r>
          </a:p>
          <a:p>
            <a:pPr algn="ctr" eaLnBrk="1" hangingPunct="1">
              <a:spcBef>
                <a:spcPct val="0"/>
              </a:spcBef>
              <a:buFont typeface="Wingdings 3" panose="05040102010807070707" pitchFamily="18" charset="2"/>
              <a:buNone/>
            </a:pPr>
            <a:r>
              <a:rPr lang="zh-CN" altLang="en-US" sz="3200" b="1">
                <a:solidFill>
                  <a:srgbClr val="F97C27"/>
                </a:solidFill>
              </a:rPr>
              <a:t>怎么办？</a:t>
            </a:r>
            <a:r>
              <a:rPr lang="zh-CN" altLang="zh-CN" sz="3200" b="1">
                <a:solidFill>
                  <a:srgbClr val="F97C27"/>
                </a:solidFill>
              </a:rPr>
              <a:t>——</a:t>
            </a:r>
            <a:r>
              <a:rPr lang="zh-CN" altLang="en-US" sz="3200" b="1">
                <a:solidFill>
                  <a:srgbClr val="F97C27"/>
                </a:solidFill>
              </a:rPr>
              <a:t>统计数据</a:t>
            </a:r>
            <a:endParaRPr lang="zh-CN" altLang="en-US"/>
          </a:p>
        </p:txBody>
      </p:sp>
      <p:pic>
        <p:nvPicPr>
          <p:cNvPr id="2" name="图片 1"/>
          <p:cNvPicPr>
            <a:picLocks noChangeAspect="1"/>
          </p:cNvPicPr>
          <p:nvPr/>
        </p:nvPicPr>
        <p:blipFill>
          <a:blip r:embed="rId2"/>
          <a:stretch>
            <a:fillRect/>
          </a:stretch>
        </p:blipFill>
        <p:spPr>
          <a:xfrm>
            <a:off x="159109" y="1361973"/>
            <a:ext cx="11490666" cy="5283462"/>
          </a:xfrm>
          <a:prstGeom prst="rect">
            <a:avLst/>
          </a:prstGeom>
        </p:spPr>
      </p:pic>
      <p:pic>
        <p:nvPicPr>
          <p:cNvPr id="3" name="图片 2"/>
          <p:cNvPicPr>
            <a:picLocks noChangeAspect="1"/>
          </p:cNvPicPr>
          <p:nvPr/>
        </p:nvPicPr>
        <p:blipFill>
          <a:blip r:embed="rId3"/>
          <a:stretch>
            <a:fillRect/>
          </a:stretch>
        </p:blipFill>
        <p:spPr>
          <a:xfrm>
            <a:off x="159109" y="1361973"/>
            <a:ext cx="11989510" cy="5448161"/>
          </a:xfrm>
          <a:prstGeom prst="rect">
            <a:avLst/>
          </a:prstGeom>
        </p:spPr>
      </p:pic>
    </p:spTree>
    <p:extLst>
      <p:ext uri="{BB962C8B-B14F-4D97-AF65-F5344CB8AC3E}">
        <p14:creationId xmlns:p14="http://schemas.microsoft.com/office/powerpoint/2010/main" val="2916684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6381" y="538524"/>
            <a:ext cx="12304762" cy="5780952"/>
          </a:xfrm>
          <a:prstGeom prst="rect">
            <a:avLst/>
          </a:prstGeom>
        </p:spPr>
      </p:pic>
      <p:pic>
        <p:nvPicPr>
          <p:cNvPr id="5" name="图片 4"/>
          <p:cNvPicPr>
            <a:picLocks noChangeAspect="1"/>
          </p:cNvPicPr>
          <p:nvPr/>
        </p:nvPicPr>
        <p:blipFill>
          <a:blip r:embed="rId3"/>
          <a:stretch>
            <a:fillRect/>
          </a:stretch>
        </p:blipFill>
        <p:spPr>
          <a:xfrm>
            <a:off x="53143" y="331019"/>
            <a:ext cx="12085714" cy="5847619"/>
          </a:xfrm>
          <a:prstGeom prst="rect">
            <a:avLst/>
          </a:prstGeom>
        </p:spPr>
      </p:pic>
    </p:spTree>
    <p:extLst>
      <p:ext uri="{BB962C8B-B14F-4D97-AF65-F5344CB8AC3E}">
        <p14:creationId xmlns:p14="http://schemas.microsoft.com/office/powerpoint/2010/main" val="12951685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978376" y="1275825"/>
            <a:ext cx="9973049" cy="2631490"/>
          </a:xfrm>
          <a:prstGeom prst="rect">
            <a:avLst/>
          </a:prstGeom>
          <a:noFill/>
        </p:spPr>
        <p:txBody>
          <a:bodyPr wrap="square" lIns="91440" tIns="45720" rIns="91440" bIns="45720" rtlCol="0">
            <a:spAutoFit/>
          </a:bodyPr>
          <a:lstStyle/>
          <a:p>
            <a:pPr>
              <a:lnSpc>
                <a:spcPct val="150000"/>
              </a:lnSpc>
            </a:pPr>
            <a:r>
              <a:rPr lang="zh-CN" altLang="en-US" sz="2000" dirty="0">
                <a:solidFill>
                  <a:prstClr val="black"/>
                </a:solidFill>
                <a:latin typeface="微软雅黑" panose="020B0503020204020204" charset="-122"/>
                <a:ea typeface="微软雅黑" panose="020B0503020204020204" charset="-122"/>
              </a:rPr>
              <a:t>    </a:t>
            </a:r>
            <a:r>
              <a:rPr lang="zh-CN" altLang="en-US" sz="2000" dirty="0" smtClean="0">
                <a:solidFill>
                  <a:prstClr val="black"/>
                </a:solidFill>
                <a:latin typeface="微软雅黑" panose="020B0503020204020204" charset="-122"/>
                <a:ea typeface="微软雅黑" panose="020B0503020204020204" charset="-122"/>
              </a:rPr>
              <a:t>  </a:t>
            </a:r>
            <a:r>
              <a:rPr lang="zh-CN" altLang="en-US" dirty="0" smtClean="0">
                <a:latin typeface="微软雅黑" panose="020B0503020204020204" charset="-122"/>
                <a:ea typeface="微软雅黑" panose="020B0503020204020204" charset="-122"/>
              </a:rPr>
              <a:t>同</a:t>
            </a:r>
            <a:r>
              <a:rPr lang="zh-CN" altLang="en-US" dirty="0">
                <a:latin typeface="微软雅黑" panose="020B0503020204020204" charset="-122"/>
                <a:ea typeface="微软雅黑" panose="020B0503020204020204" charset="-122"/>
              </a:rPr>
              <a:t>方知网数字出版集团倾力打造的数字出版品牌</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中国知网，是集知识资源大规模整合出版、原创性学术文献出版、多媒体出版和专业化、个性化图书馆为一体的数字出版平台，全面整合了我国</a:t>
            </a:r>
            <a:r>
              <a:rPr lang="en-US" altLang="zh-CN" dirty="0">
                <a:latin typeface="微软雅黑" panose="020B0503020204020204" charset="-122"/>
                <a:ea typeface="微软雅黑" panose="020B0503020204020204" charset="-122"/>
              </a:rPr>
              <a:t>90%</a:t>
            </a:r>
            <a:r>
              <a:rPr lang="zh-CN" altLang="en-US" dirty="0">
                <a:latin typeface="微软雅黑" panose="020B0503020204020204" charset="-122"/>
                <a:ea typeface="微软雅黑" panose="020B0503020204020204" charset="-122"/>
              </a:rPr>
              <a:t>以上的学术文献和海外重要学术文献资源数据库资源，系统功能覆盖知识内容生产、传播、应用以及资源保存和增值利用全</a:t>
            </a:r>
            <a:r>
              <a:rPr lang="zh-CN" altLang="en-US" dirty="0" smtClean="0">
                <a:latin typeface="微软雅黑" panose="020B0503020204020204" charset="-122"/>
                <a:ea typeface="微软雅黑" panose="020B0503020204020204" charset="-122"/>
              </a:rPr>
              <a:t>过程</a:t>
            </a:r>
            <a:r>
              <a:rPr lang="zh-CN" altLang="en-US" dirty="0">
                <a:latin typeface="微软雅黑" panose="020B0503020204020204" charset="-122"/>
                <a:ea typeface="微软雅黑" panose="020B0503020204020204" charset="-122"/>
              </a:rPr>
              <a:t>；</a:t>
            </a:r>
            <a:endParaRPr lang="en-US" altLang="zh-CN" dirty="0" smtClean="0">
              <a:latin typeface="微软雅黑" panose="020B0503020204020204" charset="-122"/>
              <a:ea typeface="微软雅黑" panose="020B0503020204020204" charset="-122"/>
            </a:endParaRPr>
          </a:p>
          <a:p>
            <a:pPr>
              <a:lnSpc>
                <a:spcPct val="150000"/>
              </a:lnSpc>
            </a:pPr>
            <a:r>
              <a:rPr lang="en-US" altLang="zh-CN" dirty="0" smtClean="0">
                <a:latin typeface="微软雅黑" panose="020B0503020204020204" charset="-122"/>
                <a:ea typeface="微软雅黑" panose="020B0503020204020204" charset="-122"/>
              </a:rPr>
              <a:t>       </a:t>
            </a:r>
            <a:r>
              <a:rPr lang="zh-CN" altLang="en-US" dirty="0" smtClean="0">
                <a:latin typeface="微软雅黑" panose="020B0503020204020204" charset="-122"/>
                <a:ea typeface="微软雅黑" panose="020B0503020204020204" charset="-122"/>
              </a:rPr>
              <a:t>目前</a:t>
            </a:r>
            <a:r>
              <a:rPr lang="zh-CN" altLang="en-US" dirty="0">
                <a:latin typeface="微软雅黑" panose="020B0503020204020204" charset="-122"/>
                <a:ea typeface="微软雅黑" panose="020B0503020204020204" charset="-122"/>
              </a:rPr>
              <a:t>，中国知网是全球信息量最大、最具价值的中文</a:t>
            </a:r>
            <a:r>
              <a:rPr lang="zh-CN" altLang="en-US" dirty="0" smtClean="0">
                <a:latin typeface="微软雅黑" panose="020B0503020204020204" charset="-122"/>
                <a:ea typeface="微软雅黑" panose="020B0503020204020204" charset="-122"/>
              </a:rPr>
              <a:t>网站。</a:t>
            </a:r>
            <a:endParaRPr lang="zh-CN" altLang="en-US" dirty="0">
              <a:latin typeface="微软雅黑" panose="020B0503020204020204" charset="-122"/>
              <a:ea typeface="微软雅黑" panose="020B0503020204020204" charset="-122"/>
            </a:endParaRPr>
          </a:p>
          <a:p>
            <a:pPr>
              <a:lnSpc>
                <a:spcPct val="150000"/>
              </a:lnSpc>
            </a:pPr>
            <a:endParaRPr lang="zh-CN" altLang="en-US" dirty="0">
              <a:latin typeface="微软雅黑" panose="020B0503020204020204" charset="-122"/>
              <a:ea typeface="微软雅黑" panose="020B0503020204020204" charset="-122"/>
            </a:endParaRPr>
          </a:p>
        </p:txBody>
      </p:sp>
      <p:sp>
        <p:nvSpPr>
          <p:cNvPr id="31" name="TextBox 27"/>
          <p:cNvSpPr txBox="1"/>
          <p:nvPr/>
        </p:nvSpPr>
        <p:spPr>
          <a:xfrm>
            <a:off x="4311223" y="4536843"/>
            <a:ext cx="792088" cy="318100"/>
          </a:xfrm>
          <a:prstGeom prst="rect">
            <a:avLst/>
          </a:prstGeom>
          <a:noFill/>
        </p:spPr>
        <p:txBody>
          <a:bodyPr wrap="square" rtlCol="0">
            <a:spAutoFit/>
          </a:bodyPr>
          <a:lstStyle/>
          <a:p>
            <a:r>
              <a:rPr lang="en-US" altLang="zh-CN" sz="1465" b="1" dirty="0">
                <a:solidFill>
                  <a:prstClr val="white"/>
                </a:solidFill>
                <a:latin typeface="宋体" panose="02010600030101010101" pitchFamily="2" charset="-122"/>
              </a:rPr>
              <a:t>Part 2</a:t>
            </a:r>
            <a:endParaRPr lang="zh-CN" altLang="en-US" sz="1465" b="1" dirty="0">
              <a:solidFill>
                <a:prstClr val="white"/>
              </a:solidFill>
              <a:latin typeface="宋体" panose="02010600030101010101" pitchFamily="2" charset="-122"/>
            </a:endParaRPr>
          </a:p>
        </p:txBody>
      </p:sp>
      <p:sp>
        <p:nvSpPr>
          <p:cNvPr id="32" name="TextBox 28"/>
          <p:cNvSpPr txBox="1"/>
          <p:nvPr/>
        </p:nvSpPr>
        <p:spPr>
          <a:xfrm>
            <a:off x="3612911" y="5313945"/>
            <a:ext cx="792088" cy="318100"/>
          </a:xfrm>
          <a:prstGeom prst="rect">
            <a:avLst/>
          </a:prstGeom>
          <a:noFill/>
        </p:spPr>
        <p:txBody>
          <a:bodyPr wrap="square" rtlCol="0">
            <a:spAutoFit/>
          </a:bodyPr>
          <a:lstStyle/>
          <a:p>
            <a:r>
              <a:rPr lang="en-US" altLang="zh-CN" sz="1465" b="1" dirty="0">
                <a:solidFill>
                  <a:prstClr val="white"/>
                </a:solidFill>
                <a:latin typeface="宋体" panose="02010600030101010101" pitchFamily="2" charset="-122"/>
              </a:rPr>
              <a:t>Part 3</a:t>
            </a:r>
            <a:endParaRPr lang="zh-CN" altLang="en-US" sz="1465" b="1" dirty="0">
              <a:solidFill>
                <a:prstClr val="white"/>
              </a:solidFill>
              <a:latin typeface="宋体" panose="02010600030101010101" pitchFamily="2" charset="-122"/>
            </a:endParaRPr>
          </a:p>
        </p:txBody>
      </p:sp>
      <p:grpSp>
        <p:nvGrpSpPr>
          <p:cNvPr id="48" name="组合 47"/>
          <p:cNvGrpSpPr/>
          <p:nvPr/>
        </p:nvGrpSpPr>
        <p:grpSpPr>
          <a:xfrm>
            <a:off x="5326274" y="3909952"/>
            <a:ext cx="6735097" cy="2093278"/>
            <a:chOff x="4098075" y="2932463"/>
            <a:chExt cx="4922861" cy="1569958"/>
          </a:xfrm>
        </p:grpSpPr>
        <p:grpSp>
          <p:nvGrpSpPr>
            <p:cNvPr id="43" name="组合 42"/>
            <p:cNvGrpSpPr/>
            <p:nvPr/>
          </p:nvGrpSpPr>
          <p:grpSpPr>
            <a:xfrm>
              <a:off x="4098075" y="2932463"/>
              <a:ext cx="3918753" cy="327287"/>
              <a:chOff x="3720004" y="2960519"/>
              <a:chExt cx="3918753" cy="327287"/>
            </a:xfrm>
          </p:grpSpPr>
          <p:sp>
            <p:nvSpPr>
              <p:cNvPr id="21" name="Freeform 41"/>
              <p:cNvSpPr>
                <a:spLocks noEditPoints="1"/>
              </p:cNvSpPr>
              <p:nvPr/>
            </p:nvSpPr>
            <p:spPr bwMode="auto">
              <a:xfrm>
                <a:off x="3803403" y="3055669"/>
                <a:ext cx="156706" cy="140770"/>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2"/>
              </a:solidFill>
              <a:ln w="9525">
                <a:noFill/>
                <a:round/>
              </a:ln>
            </p:spPr>
            <p:txBody>
              <a:bodyPr/>
              <a:lstStyle/>
              <a:p>
                <a:pPr defTabSz="913765">
                  <a:defRPr/>
                </a:pPr>
                <a:endParaRPr lang="en-US" sz="2400" kern="0" dirty="0">
                  <a:solidFill>
                    <a:prstClr val="white"/>
                  </a:solidFill>
                  <a:latin typeface="宋体" panose="02010600030101010101" pitchFamily="2" charset="-122"/>
                </a:endParaRPr>
              </a:p>
            </p:txBody>
          </p:sp>
          <p:grpSp>
            <p:nvGrpSpPr>
              <p:cNvPr id="2" name="组合 1"/>
              <p:cNvGrpSpPr/>
              <p:nvPr/>
            </p:nvGrpSpPr>
            <p:grpSpPr>
              <a:xfrm>
                <a:off x="3720004" y="2960519"/>
                <a:ext cx="3918753" cy="327287"/>
                <a:chOff x="3720004" y="2960519"/>
                <a:chExt cx="3918753" cy="327287"/>
              </a:xfrm>
            </p:grpSpPr>
            <p:sp>
              <p:nvSpPr>
                <p:cNvPr id="20" name="Donut 12"/>
                <p:cNvSpPr>
                  <a:spLocks noChangeArrowheads="1"/>
                </p:cNvSpPr>
                <p:nvPr/>
              </p:nvSpPr>
              <p:spPr bwMode="auto">
                <a:xfrm flipV="1">
                  <a:off x="3720004" y="2964302"/>
                  <a:ext cx="323503" cy="323504"/>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chemeClr val="accent2"/>
                </a:solidFill>
                <a:ln w="9525">
                  <a:noFill/>
                  <a:miter lim="800000"/>
                </a:ln>
                <a:effectLst/>
              </p:spPr>
              <p:txBody>
                <a:bodyPr anchor="ctr"/>
                <a:lstStyle/>
                <a:p>
                  <a:pPr algn="ctr">
                    <a:defRPr/>
                  </a:pPr>
                  <a:endParaRPr lang="en-US" sz="2400" dirty="0">
                    <a:solidFill>
                      <a:prstClr val="white"/>
                    </a:solidFill>
                    <a:latin typeface="宋体" panose="02010600030101010101" pitchFamily="2" charset="-122"/>
                  </a:endParaRPr>
                </a:p>
              </p:txBody>
            </p:sp>
            <p:cxnSp>
              <p:nvCxnSpPr>
                <p:cNvPr id="26" name="直接连接符 97"/>
                <p:cNvCxnSpPr/>
                <p:nvPr/>
              </p:nvCxnSpPr>
              <p:spPr>
                <a:xfrm rot="5400000">
                  <a:off x="4050232" y="3136997"/>
                  <a:ext cx="270030" cy="1191"/>
                </a:xfrm>
                <a:prstGeom prst="line">
                  <a:avLst/>
                </a:prstGeom>
                <a:ln w="28575">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37" name="TextBox 33"/>
                <p:cNvSpPr txBox="1"/>
                <p:nvPr/>
              </p:nvSpPr>
              <p:spPr>
                <a:xfrm>
                  <a:off x="4259264" y="2960519"/>
                  <a:ext cx="3379493" cy="253916"/>
                </a:xfrm>
                <a:prstGeom prst="rect">
                  <a:avLst/>
                </a:prstGeom>
                <a:noFill/>
              </p:spPr>
              <p:txBody>
                <a:bodyPr wrap="square" rtlCol="0">
                  <a:spAutoFit/>
                </a:bodyPr>
                <a:lstStyle/>
                <a:p>
                  <a:r>
                    <a:rPr lang="zh-CN" altLang="en-US" sz="1600" b="1" dirty="0">
                      <a:solidFill>
                        <a:prstClr val="black"/>
                      </a:solidFill>
                      <a:latin typeface="宋体" panose="02010600030101010101" pitchFamily="2" charset="-122"/>
                    </a:rPr>
                    <a:t>中国知网是最完整的中国知识信息门户网站</a:t>
                  </a:r>
                  <a:endParaRPr lang="en-US" sz="1600" b="1" dirty="0">
                    <a:solidFill>
                      <a:prstClr val="black"/>
                    </a:solidFill>
                    <a:latin typeface="宋体" panose="02010600030101010101" pitchFamily="2" charset="-122"/>
                  </a:endParaRPr>
                </a:p>
              </p:txBody>
            </p:sp>
          </p:grpSp>
        </p:grpSp>
        <p:grpSp>
          <p:nvGrpSpPr>
            <p:cNvPr id="44" name="组合 43"/>
            <p:cNvGrpSpPr/>
            <p:nvPr/>
          </p:nvGrpSpPr>
          <p:grpSpPr>
            <a:xfrm>
              <a:off x="4098075" y="3352805"/>
              <a:ext cx="4922861" cy="323921"/>
              <a:chOff x="4097514" y="3380861"/>
              <a:chExt cx="4922861" cy="323921"/>
            </a:xfrm>
          </p:grpSpPr>
          <p:sp>
            <p:nvSpPr>
              <p:cNvPr id="25" name="Freeform 17"/>
              <p:cNvSpPr>
                <a:spLocks noEditPoints="1"/>
              </p:cNvSpPr>
              <p:nvPr/>
            </p:nvSpPr>
            <p:spPr bwMode="auto">
              <a:xfrm>
                <a:off x="4192068" y="3464677"/>
                <a:ext cx="134395" cy="156706"/>
              </a:xfrm>
              <a:custGeom>
                <a:avLst/>
                <a:gdLst>
                  <a:gd name="T0" fmla="*/ 2147483647 w 63"/>
                  <a:gd name="T1" fmla="*/ 0 h 73"/>
                  <a:gd name="T2" fmla="*/ 1122599098 w 63"/>
                  <a:gd name="T3" fmla="*/ 0 h 73"/>
                  <a:gd name="T4" fmla="*/ 561299549 w 63"/>
                  <a:gd name="T5" fmla="*/ 560595689 h 73"/>
                  <a:gd name="T6" fmla="*/ 561299549 w 63"/>
                  <a:gd name="T7" fmla="*/ 1009069293 h 73"/>
                  <a:gd name="T8" fmla="*/ 785819275 w 63"/>
                  <a:gd name="T9" fmla="*/ 953011760 h 73"/>
                  <a:gd name="T10" fmla="*/ 1852288207 w 63"/>
                  <a:gd name="T11" fmla="*/ 2074203372 h 73"/>
                  <a:gd name="T12" fmla="*/ 1627768481 w 63"/>
                  <a:gd name="T13" fmla="*/ 2147483647 h 73"/>
                  <a:gd name="T14" fmla="*/ 1627768481 w 63"/>
                  <a:gd name="T15" fmla="*/ 2147483647 h 73"/>
                  <a:gd name="T16" fmla="*/ 2147483647 w 63"/>
                  <a:gd name="T17" fmla="*/ 2147483647 h 73"/>
                  <a:gd name="T18" fmla="*/ 2147483647 w 63"/>
                  <a:gd name="T19" fmla="*/ 2147483647 h 73"/>
                  <a:gd name="T20" fmla="*/ 2147483647 w 63"/>
                  <a:gd name="T21" fmla="*/ 1121191379 h 73"/>
                  <a:gd name="T22" fmla="*/ 2147483647 w 63"/>
                  <a:gd name="T23" fmla="*/ 0 h 73"/>
                  <a:gd name="T24" fmla="*/ 2147483647 w 63"/>
                  <a:gd name="T25" fmla="*/ 1345428064 h 73"/>
                  <a:gd name="T26" fmla="*/ 2147483647 w 63"/>
                  <a:gd name="T27" fmla="*/ 728775075 h 73"/>
                  <a:gd name="T28" fmla="*/ 2147483647 w 63"/>
                  <a:gd name="T29" fmla="*/ 56057314 h 73"/>
                  <a:gd name="T30" fmla="*/ 2147483647 w 63"/>
                  <a:gd name="T31" fmla="*/ 280294101 h 73"/>
                  <a:gd name="T32" fmla="*/ 2147483647 w 63"/>
                  <a:gd name="T33" fmla="*/ 560595689 h 73"/>
                  <a:gd name="T34" fmla="*/ 2147483647 w 63"/>
                  <a:gd name="T35" fmla="*/ 1121191379 h 73"/>
                  <a:gd name="T36" fmla="*/ 2147483647 w 63"/>
                  <a:gd name="T37" fmla="*/ 1121191379 h 73"/>
                  <a:gd name="T38" fmla="*/ 2147483647 w 63"/>
                  <a:gd name="T39" fmla="*/ 1345428064 h 73"/>
                  <a:gd name="T40" fmla="*/ 2147483647 w 63"/>
                  <a:gd name="T41" fmla="*/ 1345428064 h 73"/>
                  <a:gd name="T42" fmla="*/ 224519784 w 63"/>
                  <a:gd name="T43" fmla="*/ 2147483647 h 73"/>
                  <a:gd name="T44" fmla="*/ 224519784 w 63"/>
                  <a:gd name="T45" fmla="*/ 2147483647 h 73"/>
                  <a:gd name="T46" fmla="*/ 785819275 w 63"/>
                  <a:gd name="T47" fmla="*/ 2147483647 h 73"/>
                  <a:gd name="T48" fmla="*/ 785819275 w 63"/>
                  <a:gd name="T49" fmla="*/ 2147483647 h 73"/>
                  <a:gd name="T50" fmla="*/ 1347118824 w 63"/>
                  <a:gd name="T51" fmla="*/ 2147483647 h 73"/>
                  <a:gd name="T52" fmla="*/ 1347118824 w 63"/>
                  <a:gd name="T53" fmla="*/ 2147483647 h 73"/>
                  <a:gd name="T54" fmla="*/ 785819275 w 63"/>
                  <a:gd name="T55" fmla="*/ 2147483647 h 73"/>
                  <a:gd name="T56" fmla="*/ 224519784 w 63"/>
                  <a:gd name="T57" fmla="*/ 2147483647 h 73"/>
                  <a:gd name="T58" fmla="*/ 785819275 w 63"/>
                  <a:gd name="T59" fmla="*/ 1289370764 h 73"/>
                  <a:gd name="T60" fmla="*/ 0 w 63"/>
                  <a:gd name="T61" fmla="*/ 2074203372 h 73"/>
                  <a:gd name="T62" fmla="*/ 785819275 w 63"/>
                  <a:gd name="T63" fmla="*/ 2147483647 h 73"/>
                  <a:gd name="T64" fmla="*/ 1515508618 w 63"/>
                  <a:gd name="T65" fmla="*/ 2074203372 h 73"/>
                  <a:gd name="T66" fmla="*/ 785819275 w 63"/>
                  <a:gd name="T67" fmla="*/ 1289370764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solidFill>
                <a:schemeClr val="accent3"/>
              </a:solidFill>
              <a:ln w="9525">
                <a:noFill/>
                <a:round/>
              </a:ln>
            </p:spPr>
            <p:txBody>
              <a:bodyPr/>
              <a:lstStyle/>
              <a:p>
                <a:pPr defTabSz="913765">
                  <a:defRPr/>
                </a:pPr>
                <a:endParaRPr lang="en-US" sz="2400" kern="0" dirty="0">
                  <a:solidFill>
                    <a:prstClr val="white"/>
                  </a:solidFill>
                  <a:latin typeface="宋体" panose="02010600030101010101" pitchFamily="2" charset="-122"/>
                </a:endParaRPr>
              </a:p>
            </p:txBody>
          </p:sp>
          <p:grpSp>
            <p:nvGrpSpPr>
              <p:cNvPr id="3" name="组合 2"/>
              <p:cNvGrpSpPr/>
              <p:nvPr/>
            </p:nvGrpSpPr>
            <p:grpSpPr>
              <a:xfrm>
                <a:off x="4097514" y="3380861"/>
                <a:ext cx="4922861" cy="323921"/>
                <a:chOff x="4097514" y="3380861"/>
                <a:chExt cx="4922861" cy="323921"/>
              </a:xfrm>
            </p:grpSpPr>
            <p:sp>
              <p:nvSpPr>
                <p:cNvPr id="24" name="Donut 14"/>
                <p:cNvSpPr>
                  <a:spLocks noChangeArrowheads="1"/>
                </p:cNvSpPr>
                <p:nvPr/>
              </p:nvSpPr>
              <p:spPr bwMode="auto">
                <a:xfrm flipV="1">
                  <a:off x="4097514" y="3381278"/>
                  <a:ext cx="323504" cy="323504"/>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chemeClr val="accent3"/>
                </a:solidFill>
                <a:ln w="9525">
                  <a:noFill/>
                  <a:miter lim="800000"/>
                </a:ln>
                <a:effectLst/>
              </p:spPr>
              <p:txBody>
                <a:bodyPr anchor="ctr"/>
                <a:lstStyle/>
                <a:p>
                  <a:pPr algn="ctr">
                    <a:defRPr/>
                  </a:pPr>
                  <a:endParaRPr lang="en-US" sz="2400" dirty="0">
                    <a:solidFill>
                      <a:prstClr val="white"/>
                    </a:solidFill>
                    <a:latin typeface="宋体" panose="02010600030101010101" pitchFamily="2" charset="-122"/>
                  </a:endParaRPr>
                </a:p>
              </p:txBody>
            </p:sp>
            <p:cxnSp>
              <p:nvCxnSpPr>
                <p:cNvPr id="27" name="直接连接符 98"/>
                <p:cNvCxnSpPr/>
                <p:nvPr/>
              </p:nvCxnSpPr>
              <p:spPr>
                <a:xfrm rot="5400000">
                  <a:off x="4428870" y="3553378"/>
                  <a:ext cx="270030" cy="1191"/>
                </a:xfrm>
                <a:prstGeom prst="line">
                  <a:avLst/>
                </a:prstGeom>
                <a:ln w="2857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38" name="TextBox 34"/>
                <p:cNvSpPr txBox="1"/>
                <p:nvPr/>
              </p:nvSpPr>
              <p:spPr>
                <a:xfrm>
                  <a:off x="4608191" y="3380861"/>
                  <a:ext cx="4412184" cy="253915"/>
                </a:xfrm>
                <a:prstGeom prst="rect">
                  <a:avLst/>
                </a:prstGeom>
                <a:noFill/>
              </p:spPr>
              <p:txBody>
                <a:bodyPr wrap="square" rtlCol="0">
                  <a:spAutoFit/>
                </a:bodyPr>
                <a:lstStyle/>
                <a:p>
                  <a:r>
                    <a:rPr lang="zh-CN" altLang="en-US" sz="1600" b="1" dirty="0">
                      <a:solidFill>
                        <a:prstClr val="black"/>
                      </a:solidFill>
                      <a:latin typeface="宋体" panose="02010600030101010101" pitchFamily="2" charset="-122"/>
                    </a:rPr>
                    <a:t>承担的</a:t>
                  </a:r>
                  <a:r>
                    <a:rPr lang="en-US" altLang="zh-CN" sz="1600" b="1" dirty="0">
                      <a:solidFill>
                        <a:prstClr val="black"/>
                      </a:solidFill>
                      <a:latin typeface="宋体" panose="02010600030101010101" pitchFamily="2" charset="-122"/>
                    </a:rPr>
                    <a:t>CNKI</a:t>
                  </a:r>
                  <a:r>
                    <a:rPr lang="zh-CN" altLang="en-US" sz="1600" b="1" dirty="0">
                      <a:solidFill>
                        <a:prstClr val="black"/>
                      </a:solidFill>
                      <a:latin typeface="宋体" panose="02010600030101010101" pitchFamily="2" charset="-122"/>
                    </a:rPr>
                    <a:t>项目列入国家“十一五”</a:t>
                  </a:r>
                  <a:r>
                    <a:rPr lang="zh-CN" altLang="en-US" sz="1600" b="1" dirty="0" smtClean="0">
                      <a:solidFill>
                        <a:prstClr val="black"/>
                      </a:solidFill>
                      <a:latin typeface="宋体" panose="02010600030101010101" pitchFamily="2" charset="-122"/>
                    </a:rPr>
                    <a:t>“十二五”“十三五”规划</a:t>
                  </a:r>
                  <a:endParaRPr lang="en-US" sz="1600" b="1" dirty="0">
                    <a:solidFill>
                      <a:prstClr val="black"/>
                    </a:solidFill>
                    <a:latin typeface="宋体" panose="02010600030101010101" pitchFamily="2" charset="-122"/>
                  </a:endParaRPr>
                </a:p>
              </p:txBody>
            </p:sp>
          </p:grpSp>
        </p:grpSp>
        <p:grpSp>
          <p:nvGrpSpPr>
            <p:cNvPr id="45" name="组合 44"/>
            <p:cNvGrpSpPr/>
            <p:nvPr/>
          </p:nvGrpSpPr>
          <p:grpSpPr>
            <a:xfrm>
              <a:off x="4098075" y="3778415"/>
              <a:ext cx="4922861" cy="324036"/>
              <a:chOff x="3665466" y="3806471"/>
              <a:chExt cx="4922861" cy="324036"/>
            </a:xfrm>
          </p:grpSpPr>
          <p:grpSp>
            <p:nvGrpSpPr>
              <p:cNvPr id="19" name="Gruppe 344"/>
              <p:cNvGrpSpPr/>
              <p:nvPr/>
            </p:nvGrpSpPr>
            <p:grpSpPr bwMode="auto">
              <a:xfrm>
                <a:off x="3778613" y="3886152"/>
                <a:ext cx="97742" cy="164675"/>
                <a:chOff x="2113770" y="1516292"/>
                <a:chExt cx="264374" cy="444598"/>
              </a:xfrm>
              <a:solidFill>
                <a:schemeClr val="accent3">
                  <a:lumMod val="75000"/>
                </a:schemeClr>
              </a:solidFill>
            </p:grpSpPr>
            <p:sp>
              <p:nvSpPr>
                <p:cNvPr id="34" name="Freeform 15"/>
                <p:cNvSpPr>
                  <a:spLocks noEditPoints="1"/>
                </p:cNvSpPr>
                <p:nvPr/>
              </p:nvSpPr>
              <p:spPr bwMode="auto">
                <a:xfrm>
                  <a:off x="2113770" y="1516292"/>
                  <a:ext cx="264374" cy="444598"/>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solidFill>
                  <a:schemeClr val="accent4"/>
                </a:solidFill>
                <a:ln w="9525">
                  <a:noFill/>
                  <a:round/>
                </a:ln>
              </p:spPr>
              <p:txBody>
                <a:bodyPr/>
                <a:lstStyle/>
                <a:p>
                  <a:pPr defTabSz="913765">
                    <a:defRPr/>
                  </a:pPr>
                  <a:endParaRPr lang="en-US" sz="1465" b="1" kern="0" dirty="0">
                    <a:solidFill>
                      <a:prstClr val="white"/>
                    </a:solidFill>
                    <a:latin typeface="宋体" panose="02010600030101010101" pitchFamily="2" charset="-122"/>
                  </a:endParaRPr>
                </a:p>
              </p:txBody>
            </p:sp>
            <p:sp>
              <p:nvSpPr>
                <p:cNvPr id="35" name="Freeform 16"/>
                <p:cNvSpPr>
                  <a:spLocks noEditPoints="1"/>
                </p:cNvSpPr>
                <p:nvPr/>
              </p:nvSpPr>
              <p:spPr bwMode="auto">
                <a:xfrm>
                  <a:off x="2135322" y="1557883"/>
                  <a:ext cx="221270" cy="361415"/>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solidFill>
                  <a:schemeClr val="accent4"/>
                </a:solidFill>
                <a:ln w="9525">
                  <a:noFill/>
                  <a:round/>
                </a:ln>
              </p:spPr>
              <p:txBody>
                <a:bodyPr/>
                <a:lstStyle/>
                <a:p>
                  <a:pPr defTabSz="913765">
                    <a:defRPr/>
                  </a:pPr>
                  <a:endParaRPr lang="en-US" sz="1465" b="1" kern="0" dirty="0">
                    <a:solidFill>
                      <a:prstClr val="white"/>
                    </a:solidFill>
                    <a:latin typeface="宋体" panose="02010600030101010101" pitchFamily="2" charset="-122"/>
                  </a:endParaRPr>
                </a:p>
              </p:txBody>
            </p:sp>
            <p:sp>
              <p:nvSpPr>
                <p:cNvPr id="36" name="Freeform 17"/>
                <p:cNvSpPr/>
                <p:nvPr/>
              </p:nvSpPr>
              <p:spPr bwMode="auto">
                <a:xfrm>
                  <a:off x="2171242" y="1666881"/>
                  <a:ext cx="149429" cy="252417"/>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solidFill>
                  <a:schemeClr val="accent4"/>
                </a:solidFill>
                <a:ln w="9525">
                  <a:noFill/>
                  <a:round/>
                </a:ln>
              </p:spPr>
              <p:txBody>
                <a:bodyPr/>
                <a:lstStyle/>
                <a:p>
                  <a:pPr defTabSz="913765">
                    <a:defRPr/>
                  </a:pPr>
                  <a:endParaRPr lang="en-US" sz="1465" b="1" kern="0" dirty="0">
                    <a:solidFill>
                      <a:prstClr val="white"/>
                    </a:solidFill>
                    <a:latin typeface="宋体" panose="02010600030101010101" pitchFamily="2" charset="-122"/>
                  </a:endParaRPr>
                </a:p>
              </p:txBody>
            </p:sp>
          </p:grpSp>
          <p:grpSp>
            <p:nvGrpSpPr>
              <p:cNvPr id="7" name="组合 6"/>
              <p:cNvGrpSpPr/>
              <p:nvPr/>
            </p:nvGrpSpPr>
            <p:grpSpPr>
              <a:xfrm>
                <a:off x="3665466" y="3806471"/>
                <a:ext cx="4922861" cy="324036"/>
                <a:chOff x="3665466" y="3806471"/>
                <a:chExt cx="4922861" cy="324036"/>
              </a:xfrm>
            </p:grpSpPr>
            <p:sp>
              <p:nvSpPr>
                <p:cNvPr id="18" name="Donut 34"/>
                <p:cNvSpPr>
                  <a:spLocks noChangeArrowheads="1"/>
                </p:cNvSpPr>
                <p:nvPr/>
              </p:nvSpPr>
              <p:spPr bwMode="auto">
                <a:xfrm>
                  <a:off x="3665466" y="3806471"/>
                  <a:ext cx="324036" cy="32403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chemeClr val="accent4"/>
                </a:solidFill>
                <a:ln w="9525">
                  <a:noFill/>
                  <a:miter lim="800000"/>
                </a:ln>
                <a:effectLst/>
              </p:spPr>
              <p:txBody>
                <a:bodyPr anchor="ctr"/>
                <a:lstStyle/>
                <a:p>
                  <a:pPr algn="ctr">
                    <a:defRPr/>
                  </a:pPr>
                  <a:endParaRPr lang="en-US" sz="1465" b="1" dirty="0">
                    <a:solidFill>
                      <a:prstClr val="white"/>
                    </a:solidFill>
                    <a:latin typeface="宋体" panose="02010600030101010101" pitchFamily="2" charset="-122"/>
                  </a:endParaRPr>
                </a:p>
              </p:txBody>
            </p:sp>
            <p:cxnSp>
              <p:nvCxnSpPr>
                <p:cNvPr id="28" name="直接连接符 99"/>
                <p:cNvCxnSpPr/>
                <p:nvPr/>
              </p:nvCxnSpPr>
              <p:spPr>
                <a:xfrm rot="5400000">
                  <a:off x="3988032" y="3985426"/>
                  <a:ext cx="270030" cy="1191"/>
                </a:xfrm>
                <a:prstGeom prst="line">
                  <a:avLst/>
                </a:prstGeom>
                <a:ln w="28575">
                  <a:solidFill>
                    <a:schemeClr val="accent4"/>
                  </a:solidFill>
                </a:ln>
                <a:effectLst/>
              </p:spPr>
              <p:style>
                <a:lnRef idx="1">
                  <a:schemeClr val="accent1"/>
                </a:lnRef>
                <a:fillRef idx="0">
                  <a:schemeClr val="accent1"/>
                </a:fillRef>
                <a:effectRef idx="0">
                  <a:schemeClr val="accent1"/>
                </a:effectRef>
                <a:fontRef idx="minor">
                  <a:schemeClr val="tx1"/>
                </a:fontRef>
              </p:style>
            </p:cxnSp>
            <p:sp>
              <p:nvSpPr>
                <p:cNvPr id="39" name="TextBox 35"/>
                <p:cNvSpPr txBox="1"/>
                <p:nvPr/>
              </p:nvSpPr>
              <p:spPr>
                <a:xfrm>
                  <a:off x="4193672" y="3821472"/>
                  <a:ext cx="4394655" cy="253916"/>
                </a:xfrm>
                <a:prstGeom prst="rect">
                  <a:avLst/>
                </a:prstGeom>
                <a:noFill/>
              </p:spPr>
              <p:txBody>
                <a:bodyPr wrap="square" rtlCol="0">
                  <a:spAutoFit/>
                </a:bodyPr>
                <a:lstStyle/>
                <a:p>
                  <a:r>
                    <a:rPr lang="zh-CN" altLang="en-US" sz="1600" b="1" dirty="0">
                      <a:solidFill>
                        <a:prstClr val="black"/>
                      </a:solidFill>
                      <a:latin typeface="宋体" panose="02010600030101010101" pitchFamily="2" charset="-122"/>
                    </a:rPr>
                    <a:t>全面、系统、快速地集成国内外各类科学文化知识精华</a:t>
                  </a:r>
                  <a:r>
                    <a:rPr lang="en-US" sz="1600" dirty="0">
                      <a:solidFill>
                        <a:prstClr val="black"/>
                      </a:solidFill>
                      <a:latin typeface="宋体" panose="02010600030101010101" pitchFamily="2" charset="-122"/>
                    </a:rPr>
                    <a:t>.</a:t>
                  </a:r>
                  <a:endParaRPr lang="en-US" sz="1600" b="1" dirty="0">
                    <a:solidFill>
                      <a:prstClr val="black"/>
                    </a:solidFill>
                    <a:latin typeface="宋体" panose="02010600030101010101" pitchFamily="2" charset="-122"/>
                  </a:endParaRPr>
                </a:p>
              </p:txBody>
            </p:sp>
          </p:grpSp>
        </p:grpSp>
        <p:grpSp>
          <p:nvGrpSpPr>
            <p:cNvPr id="46" name="组合 45"/>
            <p:cNvGrpSpPr/>
            <p:nvPr/>
          </p:nvGrpSpPr>
          <p:grpSpPr>
            <a:xfrm>
              <a:off x="4098075" y="4177852"/>
              <a:ext cx="3335748" cy="324569"/>
              <a:chOff x="3997038" y="4205908"/>
              <a:chExt cx="3335748" cy="324569"/>
            </a:xfrm>
          </p:grpSpPr>
          <p:sp>
            <p:nvSpPr>
              <p:cNvPr id="23" name="Freeform 41"/>
              <p:cNvSpPr>
                <a:spLocks noEditPoints="1"/>
              </p:cNvSpPr>
              <p:nvPr/>
            </p:nvSpPr>
            <p:spPr bwMode="auto">
              <a:xfrm>
                <a:off x="4079375" y="4304182"/>
                <a:ext cx="159361" cy="128021"/>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accent5"/>
              </a:solidFill>
              <a:ln w="9525">
                <a:noFill/>
                <a:round/>
              </a:ln>
            </p:spPr>
            <p:txBody>
              <a:bodyPr/>
              <a:lstStyle/>
              <a:p>
                <a:pPr defTabSz="913765">
                  <a:defRPr/>
                </a:pPr>
                <a:endParaRPr lang="en-US" sz="2400" kern="0" dirty="0">
                  <a:solidFill>
                    <a:prstClr val="white"/>
                  </a:solidFill>
                  <a:latin typeface="宋体" panose="02010600030101010101" pitchFamily="2" charset="-122"/>
                </a:endParaRPr>
              </a:p>
            </p:txBody>
          </p:sp>
          <p:grpSp>
            <p:nvGrpSpPr>
              <p:cNvPr id="42" name="组合 41"/>
              <p:cNvGrpSpPr/>
              <p:nvPr/>
            </p:nvGrpSpPr>
            <p:grpSpPr>
              <a:xfrm>
                <a:off x="3997038" y="4205908"/>
                <a:ext cx="3335748" cy="324569"/>
                <a:chOff x="3997038" y="4205908"/>
                <a:chExt cx="3335748" cy="324569"/>
              </a:xfrm>
            </p:grpSpPr>
            <p:sp>
              <p:nvSpPr>
                <p:cNvPr id="22" name="Donut 13"/>
                <p:cNvSpPr>
                  <a:spLocks noChangeArrowheads="1"/>
                </p:cNvSpPr>
                <p:nvPr/>
              </p:nvSpPr>
              <p:spPr bwMode="auto">
                <a:xfrm flipV="1">
                  <a:off x="3997038" y="4205908"/>
                  <a:ext cx="324036" cy="324568"/>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chemeClr val="accent5"/>
                </a:solidFill>
                <a:ln w="9525">
                  <a:noFill/>
                  <a:miter lim="800000"/>
                </a:ln>
                <a:effectLst/>
              </p:spPr>
              <p:txBody>
                <a:bodyPr anchor="ctr"/>
                <a:lstStyle/>
                <a:p>
                  <a:pPr algn="ctr">
                    <a:defRPr/>
                  </a:pPr>
                  <a:endParaRPr lang="en-US" sz="2400" dirty="0">
                    <a:solidFill>
                      <a:prstClr val="white"/>
                    </a:solidFill>
                    <a:latin typeface="宋体" panose="02010600030101010101" pitchFamily="2" charset="-122"/>
                  </a:endParaRPr>
                </a:p>
              </p:txBody>
            </p:sp>
            <p:cxnSp>
              <p:nvCxnSpPr>
                <p:cNvPr id="29" name="直接连接符 100"/>
                <p:cNvCxnSpPr/>
                <p:nvPr/>
              </p:nvCxnSpPr>
              <p:spPr>
                <a:xfrm rot="5400000">
                  <a:off x="4320858" y="4394866"/>
                  <a:ext cx="270030" cy="1191"/>
                </a:xfrm>
                <a:prstGeom prst="line">
                  <a:avLst/>
                </a:prstGeom>
                <a:ln w="28575">
                  <a:solidFill>
                    <a:schemeClr val="accent5"/>
                  </a:solidFill>
                </a:ln>
                <a:effectLst/>
              </p:spPr>
              <p:style>
                <a:lnRef idx="1">
                  <a:schemeClr val="accent1"/>
                </a:lnRef>
                <a:fillRef idx="0">
                  <a:schemeClr val="accent1"/>
                </a:fillRef>
                <a:effectRef idx="0">
                  <a:schemeClr val="accent1"/>
                </a:effectRef>
                <a:fontRef idx="minor">
                  <a:schemeClr val="tx1"/>
                </a:fontRef>
              </p:style>
            </p:cxnSp>
            <p:sp>
              <p:nvSpPr>
                <p:cNvPr id="40" name="TextBox 36"/>
                <p:cNvSpPr txBox="1"/>
                <p:nvPr/>
              </p:nvSpPr>
              <p:spPr>
                <a:xfrm>
                  <a:off x="4515400" y="4222441"/>
                  <a:ext cx="2817386" cy="253916"/>
                </a:xfrm>
                <a:prstGeom prst="rect">
                  <a:avLst/>
                </a:prstGeom>
                <a:noFill/>
              </p:spPr>
              <p:txBody>
                <a:bodyPr wrap="square" rtlCol="0">
                  <a:spAutoFit/>
                </a:bodyPr>
                <a:lstStyle/>
                <a:p>
                  <a:r>
                    <a:rPr lang="zh-CN" altLang="en-US" sz="1600" b="1" dirty="0">
                      <a:solidFill>
                        <a:prstClr val="black"/>
                      </a:solidFill>
                      <a:latin typeface="宋体" panose="02010600030101010101" pitchFamily="2" charset="-122"/>
                    </a:rPr>
                    <a:t>国内知识管理和知识服务的龙头企业</a:t>
                  </a:r>
                  <a:endParaRPr lang="en-US" sz="1600" b="1" dirty="0">
                    <a:solidFill>
                      <a:prstClr val="black"/>
                    </a:solidFill>
                    <a:latin typeface="宋体" panose="02010600030101010101" pitchFamily="2" charset="-122"/>
                  </a:endParaRPr>
                </a:p>
              </p:txBody>
            </p:sp>
          </p:grpSp>
        </p:grpSp>
      </p:grpSp>
      <p:pic>
        <p:nvPicPr>
          <p:cNvPr id="47" name="图片 8194" descr="zgcu20120807-1-s"/>
          <p:cNvPicPr>
            <a:picLocks noChangeAspect="1"/>
          </p:cNvPicPr>
          <p:nvPr/>
        </p:nvPicPr>
        <p:blipFill>
          <a:blip r:embed="rId2"/>
          <a:stretch>
            <a:fillRect/>
          </a:stretch>
        </p:blipFill>
        <p:spPr>
          <a:xfrm>
            <a:off x="423168" y="3548831"/>
            <a:ext cx="4845518" cy="2745317"/>
          </a:xfrm>
          <a:prstGeom prst="rect">
            <a:avLst/>
          </a:prstGeom>
          <a:noFill/>
          <a:ln w="9525">
            <a:noFill/>
          </a:ln>
        </p:spPr>
      </p:pic>
      <p:cxnSp>
        <p:nvCxnSpPr>
          <p:cNvPr id="41" name="直接连接符 40"/>
          <p:cNvCxnSpPr/>
          <p:nvPr/>
        </p:nvCxnSpPr>
        <p:spPr>
          <a:xfrm>
            <a:off x="123236" y="909283"/>
            <a:ext cx="4224469" cy="0"/>
          </a:xfrm>
          <a:prstGeom prst="line">
            <a:avLst/>
          </a:prstGeom>
        </p:spPr>
        <p:style>
          <a:lnRef idx="1">
            <a:schemeClr val="accent4"/>
          </a:lnRef>
          <a:fillRef idx="0">
            <a:schemeClr val="accent4"/>
          </a:fillRef>
          <a:effectRef idx="0">
            <a:schemeClr val="accent4"/>
          </a:effectRef>
          <a:fontRef idx="minor">
            <a:schemeClr val="tx1"/>
          </a:fontRef>
        </p:style>
      </p:cxnSp>
      <p:sp>
        <p:nvSpPr>
          <p:cNvPr id="49" name="标题 1"/>
          <p:cNvSpPr txBox="1"/>
          <p:nvPr/>
        </p:nvSpPr>
        <p:spPr bwMode="auto">
          <a:xfrm>
            <a:off x="325054" y="259310"/>
            <a:ext cx="7972338"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9pPr>
          </a:lstStyle>
          <a:p>
            <a:pPr algn="l" eaLnBrk="1" hangingPunct="1"/>
            <a:r>
              <a:rPr lang="zh-CN" altLang="en-US" sz="3735" b="1" kern="0" dirty="0">
                <a:solidFill>
                  <a:srgbClr val="1B539D"/>
                </a:solidFill>
                <a:latin typeface="微软雅黑" panose="020B0503020204020204" charset="-122"/>
                <a:ea typeface="微软雅黑" panose="020B0503020204020204" charset="-122"/>
              </a:rPr>
              <a:t>中国知网是全球领先的数字出版平台</a:t>
            </a:r>
          </a:p>
        </p:txBody>
      </p: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1683" y="1203534"/>
            <a:ext cx="11818134" cy="5371084"/>
          </a:xfrm>
          <a:prstGeom prst="rect">
            <a:avLst/>
          </a:prstGeom>
        </p:spPr>
      </p:pic>
      <p:sp>
        <p:nvSpPr>
          <p:cNvPr id="75779" name="Text Box 7"/>
          <p:cNvSpPr txBox="1">
            <a:spLocks noChangeArrowheads="1"/>
          </p:cNvSpPr>
          <p:nvPr/>
        </p:nvSpPr>
        <p:spPr bwMode="auto">
          <a:xfrm>
            <a:off x="143934" y="118533"/>
            <a:ext cx="11713633"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（5）论文撰写中，想找一些</a:t>
            </a:r>
            <a:r>
              <a:rPr lang="zh-CN" altLang="en-US" sz="3200" b="1">
                <a:solidFill>
                  <a:srgbClr val="FF0000"/>
                </a:solidFill>
              </a:rPr>
              <a:t>专业图片</a:t>
            </a:r>
            <a:r>
              <a:rPr lang="zh-CN" altLang="en-US" sz="3200" b="1"/>
              <a:t>？</a:t>
            </a:r>
            <a:r>
              <a:rPr lang="zh-CN" altLang="en-US" b="1">
                <a:latin typeface="楷体" panose="02010609060101010101" pitchFamily="49" charset="-122"/>
                <a:ea typeface="楷体" panose="02010609060101010101" pitchFamily="49" charset="-122"/>
              </a:rPr>
              <a:t>还在百度吗？你</a:t>
            </a:r>
            <a:r>
              <a:rPr lang="en-US" altLang="zh-CN" b="1">
                <a:latin typeface="楷体" panose="02010609060101010101" pitchFamily="49" charset="-122"/>
                <a:ea typeface="楷体" panose="02010609060101010101" pitchFamily="49" charset="-122"/>
              </a:rPr>
              <a:t>out</a:t>
            </a:r>
            <a:r>
              <a:rPr lang="zh-CN" altLang="en-US" b="1">
                <a:latin typeface="楷体" panose="02010609060101010101" pitchFamily="49" charset="-122"/>
                <a:ea typeface="楷体" panose="02010609060101010101" pitchFamily="49" charset="-122"/>
              </a:rPr>
              <a:t>了</a:t>
            </a:r>
          </a:p>
          <a:p>
            <a:pPr algn="ctr" eaLnBrk="1" hangingPunct="1">
              <a:spcBef>
                <a:spcPct val="0"/>
              </a:spcBef>
              <a:buFont typeface="Wingdings 3" panose="05040102010807070707" pitchFamily="18" charset="2"/>
              <a:buNone/>
            </a:pPr>
            <a:r>
              <a:rPr lang="zh-CN" altLang="en-US" sz="3200" b="1">
                <a:solidFill>
                  <a:srgbClr val="F97C27"/>
                </a:solidFill>
              </a:rPr>
              <a:t>怎么办？——图片</a:t>
            </a:r>
            <a:endParaRPr lang="zh-CN" altLang="en-US"/>
          </a:p>
        </p:txBody>
      </p:sp>
      <p:pic>
        <p:nvPicPr>
          <p:cNvPr id="3" name="图片 2"/>
          <p:cNvPicPr>
            <a:picLocks noChangeAspect="1"/>
          </p:cNvPicPr>
          <p:nvPr/>
        </p:nvPicPr>
        <p:blipFill>
          <a:blip r:embed="rId3"/>
          <a:stretch>
            <a:fillRect/>
          </a:stretch>
        </p:blipFill>
        <p:spPr>
          <a:xfrm>
            <a:off x="619185" y="1416033"/>
            <a:ext cx="10763130" cy="4946086"/>
          </a:xfrm>
          <a:prstGeom prst="rect">
            <a:avLst/>
          </a:prstGeom>
        </p:spPr>
      </p:pic>
      <p:sp>
        <p:nvSpPr>
          <p:cNvPr id="101380" name="AutoShape 3"/>
          <p:cNvSpPr>
            <a:spLocks noChangeArrowheads="1"/>
          </p:cNvSpPr>
          <p:nvPr/>
        </p:nvSpPr>
        <p:spPr bwMode="auto">
          <a:xfrm>
            <a:off x="6537717" y="4704768"/>
            <a:ext cx="5372100" cy="1657351"/>
          </a:xfrm>
          <a:prstGeom prst="wedgeRoundRectCallout">
            <a:avLst>
              <a:gd name="adj1" fmla="val -65449"/>
              <a:gd name="adj2" fmla="val -61727"/>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b="1" dirty="0">
                <a:solidFill>
                  <a:schemeClr val="bg1"/>
                </a:solidFill>
              </a:rPr>
              <a:t>学术图片库</a:t>
            </a:r>
          </a:p>
          <a:p>
            <a:pPr algn="ctr" eaLnBrk="1" hangingPunct="1">
              <a:lnSpc>
                <a:spcPct val="120000"/>
              </a:lnSpc>
              <a:spcBef>
                <a:spcPct val="0"/>
              </a:spcBef>
              <a:buFont typeface="Wingdings 3" panose="05040102010807070707" pitchFamily="18" charset="2"/>
              <a:buNone/>
            </a:pPr>
            <a:r>
              <a:rPr lang="zh-CN" altLang="en-US" sz="2135" b="1" dirty="0">
                <a:solidFill>
                  <a:schemeClr val="bg1"/>
                </a:solidFill>
              </a:rPr>
              <a:t>  </a:t>
            </a:r>
            <a:r>
              <a:rPr lang="en-US" altLang="zh-CN" sz="2135" b="1" dirty="0">
                <a:solidFill>
                  <a:schemeClr val="bg1"/>
                </a:solidFill>
              </a:rPr>
              <a:t>—</a:t>
            </a:r>
            <a:r>
              <a:rPr lang="zh-CN" altLang="en-US" sz="2135" b="1" dirty="0">
                <a:solidFill>
                  <a:schemeClr val="bg1"/>
                </a:solidFill>
              </a:rPr>
              <a:t>提供有出处来源的权威学术图片，</a:t>
            </a:r>
            <a:endParaRPr lang="en-US" altLang="zh-CN" sz="2135" b="1" dirty="0">
              <a:solidFill>
                <a:schemeClr val="bg1"/>
              </a:solidFill>
            </a:endParaRPr>
          </a:p>
          <a:p>
            <a:pPr algn="ctr" eaLnBrk="1" hangingPunct="1">
              <a:lnSpc>
                <a:spcPct val="120000"/>
              </a:lnSpc>
              <a:spcBef>
                <a:spcPct val="0"/>
              </a:spcBef>
              <a:buFont typeface="Wingdings 3" panose="05040102010807070707" pitchFamily="18" charset="2"/>
              <a:buNone/>
            </a:pPr>
            <a:r>
              <a:rPr lang="zh-CN" altLang="en-US" sz="2135" b="1" dirty="0">
                <a:solidFill>
                  <a:schemeClr val="bg1"/>
                </a:solidFill>
              </a:rPr>
              <a:t>用以丰富学术研究素材，</a:t>
            </a:r>
            <a:endParaRPr lang="en-US" altLang="zh-CN" sz="2135" b="1" dirty="0">
              <a:solidFill>
                <a:schemeClr val="bg1"/>
              </a:solidFill>
            </a:endParaRPr>
          </a:p>
          <a:p>
            <a:pPr algn="ctr" eaLnBrk="1" hangingPunct="1">
              <a:lnSpc>
                <a:spcPct val="120000"/>
              </a:lnSpc>
              <a:spcBef>
                <a:spcPct val="0"/>
              </a:spcBef>
              <a:buFont typeface="Wingdings 3" panose="05040102010807070707" pitchFamily="18" charset="2"/>
              <a:buNone/>
            </a:pPr>
            <a:r>
              <a:rPr lang="zh-CN" altLang="en-US" sz="2135" b="1" dirty="0">
                <a:solidFill>
                  <a:schemeClr val="bg1"/>
                </a:solidFill>
              </a:rPr>
              <a:t>作为绘图参照、形象化学术研究</a:t>
            </a:r>
          </a:p>
        </p:txBody>
      </p:sp>
    </p:spTree>
    <p:extLst>
      <p:ext uri="{BB962C8B-B14F-4D97-AF65-F5344CB8AC3E}">
        <p14:creationId xmlns:p14="http://schemas.microsoft.com/office/powerpoint/2010/main" val="3072579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380"/>
                                        </p:tgtEl>
                                        <p:attrNameLst>
                                          <p:attrName>style.visibility</p:attrName>
                                        </p:attrNameLst>
                                      </p:cBhvr>
                                      <p:to>
                                        <p:strVal val="visible"/>
                                      </p:to>
                                    </p:set>
                                    <p:anim calcmode="lin" valueType="num">
                                      <p:cBhvr additive="base">
                                        <p:cTn id="13" dur="500" fill="hold"/>
                                        <p:tgtEl>
                                          <p:spTgt spid="101380"/>
                                        </p:tgtEl>
                                        <p:attrNameLst>
                                          <p:attrName>ppt_x</p:attrName>
                                        </p:attrNameLst>
                                      </p:cBhvr>
                                      <p:tavLst>
                                        <p:tav tm="0">
                                          <p:val>
                                            <p:strVal val="#ppt_x"/>
                                          </p:val>
                                        </p:tav>
                                        <p:tav tm="100000">
                                          <p:val>
                                            <p:strVal val="#ppt_x"/>
                                          </p:val>
                                        </p:tav>
                                      </p:tavLst>
                                    </p:anim>
                                    <p:anim calcmode="lin" valueType="num">
                                      <p:cBhvr additive="base">
                                        <p:cTn id="14" dur="500" fill="hold"/>
                                        <p:tgtEl>
                                          <p:spTgt spid="101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62139" y="1294239"/>
            <a:ext cx="11595428" cy="5270649"/>
          </a:xfrm>
          <a:prstGeom prst="rect">
            <a:avLst/>
          </a:prstGeom>
        </p:spPr>
      </p:pic>
      <p:sp>
        <p:nvSpPr>
          <p:cNvPr id="76803" name="Text Box 2"/>
          <p:cNvSpPr txBox="1">
            <a:spLocks noChangeArrowheads="1"/>
          </p:cNvSpPr>
          <p:nvPr/>
        </p:nvSpPr>
        <p:spPr bwMode="auto">
          <a:xfrm>
            <a:off x="143934" y="118533"/>
            <a:ext cx="11713633"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200" b="1"/>
              <a:t>（</a:t>
            </a:r>
            <a:r>
              <a:rPr lang="zh-CN" altLang="zh-CN" sz="3200" b="1"/>
              <a:t>6</a:t>
            </a:r>
            <a:r>
              <a:rPr lang="zh-CN" altLang="en-US" sz="3200" b="1"/>
              <a:t>）论文撰写中，想查阅</a:t>
            </a:r>
            <a:r>
              <a:rPr lang="zh-CN" altLang="en-US" sz="3200" b="1">
                <a:solidFill>
                  <a:srgbClr val="FF0000"/>
                </a:solidFill>
              </a:rPr>
              <a:t>标准或专利</a:t>
            </a:r>
            <a:r>
              <a:rPr lang="zh-CN" altLang="en-US" sz="3200" b="1"/>
              <a:t>类资料</a:t>
            </a:r>
          </a:p>
          <a:p>
            <a:pPr algn="ctr" eaLnBrk="1" hangingPunct="1">
              <a:spcBef>
                <a:spcPct val="0"/>
              </a:spcBef>
              <a:buFont typeface="Wingdings 3" panose="05040102010807070707" pitchFamily="18" charset="2"/>
              <a:buNone/>
            </a:pPr>
            <a:r>
              <a:rPr lang="zh-CN" altLang="en-US" sz="3200" b="1">
                <a:solidFill>
                  <a:srgbClr val="F97C27"/>
                </a:solidFill>
              </a:rPr>
              <a:t>怎么办？</a:t>
            </a:r>
            <a:endParaRPr lang="zh-CN" altLang="en-US" sz="3200"/>
          </a:p>
        </p:txBody>
      </p:sp>
      <p:sp>
        <p:nvSpPr>
          <p:cNvPr id="107527" name="AutoShape 3"/>
          <p:cNvSpPr>
            <a:spLocks noChangeArrowheads="1"/>
          </p:cNvSpPr>
          <p:nvPr/>
        </p:nvSpPr>
        <p:spPr bwMode="auto">
          <a:xfrm>
            <a:off x="6769100" y="5698067"/>
            <a:ext cx="4853517" cy="759884"/>
          </a:xfrm>
          <a:prstGeom prst="wedgeRoundRectCallout">
            <a:avLst>
              <a:gd name="adj1" fmla="val -62000"/>
              <a:gd name="adj2" fmla="val 4431"/>
              <a:gd name="adj3" fmla="val 16667"/>
            </a:avLst>
          </a:prstGeom>
          <a:solidFill>
            <a:srgbClr val="FF0000"/>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b="1">
                <a:solidFill>
                  <a:schemeClr val="bg1"/>
                </a:solidFill>
              </a:rPr>
              <a:t>科技资料必查库</a:t>
            </a:r>
          </a:p>
          <a:p>
            <a:pPr algn="ctr" eaLnBrk="1" hangingPunct="1">
              <a:lnSpc>
                <a:spcPct val="120000"/>
              </a:lnSpc>
              <a:spcBef>
                <a:spcPct val="0"/>
              </a:spcBef>
              <a:buFont typeface="Wingdings 3" panose="05040102010807070707" pitchFamily="18" charset="2"/>
              <a:buNone/>
            </a:pPr>
            <a:r>
              <a:rPr lang="zh-CN" altLang="en-US" sz="2135" b="1">
                <a:solidFill>
                  <a:schemeClr val="bg1"/>
                </a:solidFill>
              </a:rPr>
              <a:t>  </a:t>
            </a:r>
            <a:r>
              <a:rPr lang="en-US" altLang="zh-CN" sz="2135" b="1">
                <a:solidFill>
                  <a:schemeClr val="bg1"/>
                </a:solidFill>
              </a:rPr>
              <a:t>—</a:t>
            </a:r>
            <a:r>
              <a:rPr lang="zh-CN" altLang="en-US" sz="2135" b="1">
                <a:solidFill>
                  <a:schemeClr val="bg1"/>
                </a:solidFill>
              </a:rPr>
              <a:t>查新、成果辨析必备资料支持</a:t>
            </a:r>
          </a:p>
        </p:txBody>
      </p:sp>
    </p:spTree>
    <p:extLst>
      <p:ext uri="{BB962C8B-B14F-4D97-AF65-F5344CB8AC3E}">
        <p14:creationId xmlns:p14="http://schemas.microsoft.com/office/powerpoint/2010/main" val="25415225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7"/>
                                        </p:tgtEl>
                                        <p:attrNameLst>
                                          <p:attrName>style.visibility</p:attrName>
                                        </p:attrNameLst>
                                      </p:cBhvr>
                                      <p:to>
                                        <p:strVal val="visible"/>
                                      </p:to>
                                    </p:set>
                                    <p:anim calcmode="lin" valueType="num">
                                      <p:cBhvr additive="base">
                                        <p:cTn id="7" dur="500" fill="hold"/>
                                        <p:tgtEl>
                                          <p:spTgt spid="107527"/>
                                        </p:tgtEl>
                                        <p:attrNameLst>
                                          <p:attrName>ppt_x</p:attrName>
                                        </p:attrNameLst>
                                      </p:cBhvr>
                                      <p:tavLst>
                                        <p:tav tm="0">
                                          <p:val>
                                            <p:strVal val="#ppt_x"/>
                                          </p:val>
                                        </p:tav>
                                        <p:tav tm="100000">
                                          <p:val>
                                            <p:strVal val="#ppt_x"/>
                                          </p:val>
                                        </p:tav>
                                      </p:tavLst>
                                    </p:anim>
                                    <p:anim calcmode="lin" valueType="num">
                                      <p:cBhvr additive="base">
                                        <p:cTn id="8" dur="500" fill="hold"/>
                                        <p:tgtEl>
                                          <p:spTgt spid="107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矩形 5"/>
          <p:cNvSpPr>
            <a:spLocks noChangeArrowheads="1"/>
          </p:cNvSpPr>
          <p:nvPr/>
        </p:nvSpPr>
        <p:spPr bwMode="auto">
          <a:xfrm>
            <a:off x="48684" y="304800"/>
            <a:ext cx="12096749" cy="135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zh-CN" altLang="en-US" sz="3735" b="1">
                <a:latin typeface="楷体" panose="02010609060101010101" pitchFamily="49" charset="-122"/>
                <a:ea typeface="楷体" panose="02010609060101010101" pitchFamily="49" charset="-122"/>
              </a:rPr>
              <a:t>（</a:t>
            </a:r>
            <a:r>
              <a:rPr lang="zh-CN" altLang="zh-CN" sz="3735" b="1">
                <a:latin typeface="楷体" panose="02010609060101010101" pitchFamily="49" charset="-122"/>
                <a:ea typeface="楷体" panose="02010609060101010101" pitchFamily="49" charset="-122"/>
              </a:rPr>
              <a:t>7</a:t>
            </a:r>
            <a:r>
              <a:rPr lang="zh-CN" altLang="en-US" sz="3735" b="1">
                <a:latin typeface="楷体" panose="02010609060101010101" pitchFamily="49" charset="-122"/>
                <a:ea typeface="楷体" panose="02010609060101010101" pitchFamily="49" charset="-122"/>
              </a:rPr>
              <a:t>）论文撰写中想了解行业最新资源，可以通过</a:t>
            </a:r>
            <a:r>
              <a:rPr lang="zh-CN" altLang="en-US" sz="3735" b="1">
                <a:solidFill>
                  <a:srgbClr val="FF0000"/>
                </a:solidFill>
                <a:latin typeface="楷体" panose="02010609060101010101" pitchFamily="49" charset="-122"/>
                <a:ea typeface="楷体" panose="02010609060101010101" pitchFamily="49" charset="-122"/>
              </a:rPr>
              <a:t>会议</a:t>
            </a:r>
            <a:r>
              <a:rPr lang="zh-CN" altLang="en-US" sz="3735" b="1">
                <a:latin typeface="楷体" panose="02010609060101010101" pitchFamily="49" charset="-122"/>
                <a:ea typeface="楷体" panose="02010609060101010101" pitchFamily="49" charset="-122"/>
              </a:rPr>
              <a:t>数据库，了解学科发展动态</a:t>
            </a:r>
          </a:p>
        </p:txBody>
      </p:sp>
      <p:pic>
        <p:nvPicPr>
          <p:cNvPr id="3" name="图片 2"/>
          <p:cNvPicPr>
            <a:picLocks noChangeAspect="1"/>
          </p:cNvPicPr>
          <p:nvPr/>
        </p:nvPicPr>
        <p:blipFill>
          <a:blip r:embed="rId2"/>
          <a:stretch>
            <a:fillRect/>
          </a:stretch>
        </p:blipFill>
        <p:spPr>
          <a:xfrm>
            <a:off x="0" y="1660940"/>
            <a:ext cx="12828571" cy="5761905"/>
          </a:xfrm>
          <a:prstGeom prst="rect">
            <a:avLst/>
          </a:prstGeom>
        </p:spPr>
      </p:pic>
    </p:spTree>
    <p:extLst>
      <p:ext uri="{BB962C8B-B14F-4D97-AF65-F5344CB8AC3E}">
        <p14:creationId xmlns:p14="http://schemas.microsoft.com/office/powerpoint/2010/main" val="20155088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p:nvPr/>
        </p:nvGrpSpPr>
        <p:grpSpPr bwMode="auto">
          <a:xfrm>
            <a:off x="192618" y="1341967"/>
            <a:ext cx="11664949" cy="5444067"/>
            <a:chOff x="0" y="0"/>
            <a:chExt cx="9144000" cy="5661248"/>
          </a:xfrm>
        </p:grpSpPr>
        <p:pic>
          <p:nvPicPr>
            <p:cNvPr id="788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4"/>
            <p:cNvSpPr txBox="1">
              <a:spLocks noChangeArrowheads="1"/>
            </p:cNvSpPr>
            <p:nvPr/>
          </p:nvSpPr>
          <p:spPr bwMode="auto">
            <a:xfrm>
              <a:off x="8460432" y="2695130"/>
              <a:ext cx="683568" cy="518489"/>
            </a:xfrm>
            <a:prstGeom prst="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endParaRPr lang="zh-CN" altLang="zh-CN"/>
            </a:p>
          </p:txBody>
        </p:sp>
      </p:grpSp>
      <p:sp>
        <p:nvSpPr>
          <p:cNvPr id="78851" name="TextBox 6"/>
          <p:cNvSpPr txBox="1">
            <a:spLocks noChangeArrowheads="1"/>
          </p:cNvSpPr>
          <p:nvPr/>
        </p:nvSpPr>
        <p:spPr bwMode="auto">
          <a:xfrm>
            <a:off x="1104900" y="241301"/>
            <a:ext cx="10272184" cy="135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zh-CN" altLang="en-US" sz="3735" b="1">
                <a:latin typeface="楷体" panose="02010609060101010101" pitchFamily="49" charset="-122"/>
                <a:ea typeface="楷体" panose="02010609060101010101" pitchFamily="49" charset="-122"/>
              </a:rPr>
              <a:t>除此之外，可能还需要用到哪些类型的资料？</a:t>
            </a:r>
          </a:p>
          <a:p>
            <a:pPr algn="ctr" eaLnBrk="1" hangingPunct="1">
              <a:spcBef>
                <a:spcPct val="0"/>
              </a:spcBef>
              <a:buFont typeface="Wingdings 3" panose="05040102010807070707" pitchFamily="18" charset="2"/>
              <a:buNone/>
            </a:pPr>
            <a:r>
              <a:rPr lang="zh-CN" altLang="zh-CN" sz="3735" b="1">
                <a:latin typeface="楷体" panose="02010609060101010101" pitchFamily="49" charset="-122"/>
                <a:ea typeface="楷体" panose="02010609060101010101" pitchFamily="49" charset="-122"/>
              </a:rPr>
              <a:t>——“</a:t>
            </a:r>
            <a:r>
              <a:rPr lang="zh-CN" altLang="en-US" sz="3735" b="1">
                <a:solidFill>
                  <a:srgbClr val="FF0000"/>
                </a:solidFill>
                <a:latin typeface="楷体" panose="02010609060101010101" pitchFamily="49" charset="-122"/>
                <a:ea typeface="楷体" panose="02010609060101010101" pitchFamily="49" charset="-122"/>
              </a:rPr>
              <a:t>更多</a:t>
            </a:r>
            <a:r>
              <a:rPr lang="zh-CN" altLang="en-US" sz="3735" b="1">
                <a:latin typeface="楷体" panose="02010609060101010101" pitchFamily="49" charset="-122"/>
                <a:ea typeface="楷体" panose="02010609060101010101" pitchFamily="49" charset="-122"/>
              </a:rPr>
              <a:t>”，应有尽有</a:t>
            </a:r>
          </a:p>
        </p:txBody>
      </p:sp>
    </p:spTree>
    <p:extLst>
      <p:ext uri="{BB962C8B-B14F-4D97-AF65-F5344CB8AC3E}">
        <p14:creationId xmlns:p14="http://schemas.microsoft.com/office/powerpoint/2010/main" val="18563168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noChangeArrowheads="1"/>
          </p:cNvSpPr>
          <p:nvPr/>
        </p:nvSpPr>
        <p:spPr bwMode="auto">
          <a:xfrm>
            <a:off x="3817257" y="2946401"/>
            <a:ext cx="6966855" cy="113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ts val="300"/>
              </a:spcBef>
              <a:buClr>
                <a:srgbClr val="B32C16"/>
              </a:buClr>
            </a:pPr>
            <a:r>
              <a:rPr lang="en-US" altLang="zh-CN" sz="3200" b="1" dirty="0" smtClean="0">
                <a:latin typeface="微软雅黑" panose="020B0503020204020204" pitchFamily="34" charset="-122"/>
                <a:ea typeface="微软雅黑" panose="020B0503020204020204" pitchFamily="34" charset="-122"/>
              </a:rPr>
              <a:t>3</a:t>
            </a:r>
            <a:r>
              <a:rPr lang="zh-CN" altLang="en-US" sz="3200" b="1" dirty="0" smtClean="0">
                <a:latin typeface="微软雅黑" panose="020B0503020204020204" pitchFamily="34" charset="-122"/>
                <a:ea typeface="微软雅黑" panose="020B0503020204020204" pitchFamily="34" charset="-122"/>
              </a:rPr>
              <a:t>、如何发布投稿</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10228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3.1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原版目录页（查找投稿地址和评职称）</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376647" y="1344221"/>
            <a:ext cx="11268423" cy="4929935"/>
          </a:xfrm>
          <a:prstGeom prst="rect">
            <a:avLst/>
          </a:prstGeom>
        </p:spPr>
      </p:pic>
      <p:pic>
        <p:nvPicPr>
          <p:cNvPr id="4" name="图片 3"/>
          <p:cNvPicPr>
            <a:picLocks noChangeAspect="1"/>
          </p:cNvPicPr>
          <p:nvPr/>
        </p:nvPicPr>
        <p:blipFill>
          <a:blip r:embed="rId3"/>
          <a:stretch>
            <a:fillRect/>
          </a:stretch>
        </p:blipFill>
        <p:spPr>
          <a:xfrm>
            <a:off x="720037" y="1392255"/>
            <a:ext cx="11162212" cy="5251233"/>
          </a:xfrm>
          <a:prstGeom prst="rect">
            <a:avLst/>
          </a:prstGeom>
        </p:spPr>
      </p:pic>
      <p:sp>
        <p:nvSpPr>
          <p:cNvPr id="7" name="文本框 6"/>
          <p:cNvSpPr txBox="1"/>
          <p:nvPr/>
        </p:nvSpPr>
        <p:spPr>
          <a:xfrm>
            <a:off x="4180313" y="4978848"/>
            <a:ext cx="1277257" cy="369332"/>
          </a:xfrm>
          <a:prstGeom prst="rect">
            <a:avLst/>
          </a:prstGeom>
          <a:noFill/>
          <a:ln w="19050">
            <a:solidFill>
              <a:srgbClr val="FF0000"/>
            </a:solidFill>
          </a:ln>
        </p:spPr>
        <p:txBody>
          <a:bodyPr wrap="square" rtlCol="0">
            <a:spAutoFit/>
          </a:bodyPr>
          <a:lstStyle/>
          <a:p>
            <a:endParaRPr lang="zh-CN" altLang="en-US" dirty="0"/>
          </a:p>
        </p:txBody>
      </p:sp>
      <p:pic>
        <p:nvPicPr>
          <p:cNvPr id="5" name="图片 4"/>
          <p:cNvPicPr>
            <a:picLocks noChangeAspect="1"/>
          </p:cNvPicPr>
          <p:nvPr/>
        </p:nvPicPr>
        <p:blipFill>
          <a:blip r:embed="rId4"/>
          <a:stretch>
            <a:fillRect/>
          </a:stretch>
        </p:blipFill>
        <p:spPr>
          <a:xfrm>
            <a:off x="838292" y="1110861"/>
            <a:ext cx="10569937" cy="5396654"/>
          </a:xfrm>
          <a:prstGeom prst="rect">
            <a:avLst/>
          </a:prstGeom>
        </p:spPr>
      </p:pic>
      <p:pic>
        <p:nvPicPr>
          <p:cNvPr id="8" name="图片 7"/>
          <p:cNvPicPr>
            <a:picLocks noChangeAspect="1"/>
          </p:cNvPicPr>
          <p:nvPr/>
        </p:nvPicPr>
        <p:blipFill>
          <a:blip r:embed="rId5"/>
          <a:stretch>
            <a:fillRect/>
          </a:stretch>
        </p:blipFill>
        <p:spPr>
          <a:xfrm>
            <a:off x="1720190" y="1583706"/>
            <a:ext cx="9161905" cy="4923809"/>
          </a:xfrm>
          <a:prstGeom prst="rect">
            <a:avLst/>
          </a:prstGeom>
        </p:spPr>
      </p:pic>
      <p:pic>
        <p:nvPicPr>
          <p:cNvPr id="9" name="图片 8"/>
          <p:cNvPicPr>
            <a:picLocks noChangeAspect="1"/>
          </p:cNvPicPr>
          <p:nvPr/>
        </p:nvPicPr>
        <p:blipFill>
          <a:blip r:embed="rId6"/>
          <a:stretch>
            <a:fillRect/>
          </a:stretch>
        </p:blipFill>
        <p:spPr>
          <a:xfrm>
            <a:off x="2642324" y="783706"/>
            <a:ext cx="7952381" cy="5723809"/>
          </a:xfrm>
          <a:prstGeom prst="rect">
            <a:avLst/>
          </a:prstGeom>
        </p:spPr>
      </p:pic>
    </p:spTree>
    <p:extLst>
      <p:ext uri="{BB962C8B-B14F-4D97-AF65-F5344CB8AC3E}">
        <p14:creationId xmlns:p14="http://schemas.microsoft.com/office/powerpoint/2010/main" val="16687633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noChangeArrowheads="1"/>
          </p:cNvSpPr>
          <p:nvPr/>
        </p:nvSpPr>
        <p:spPr bwMode="auto">
          <a:xfrm>
            <a:off x="260533" y="143039"/>
            <a:ext cx="10999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3.2 </a:t>
            </a:r>
            <a:r>
              <a:rPr lang="zh-CN" altLang="en-US" sz="2800" b="1" dirty="0" smtClean="0">
                <a:solidFill>
                  <a:srgbClr val="4F81BD"/>
                </a:solidFill>
                <a:latin typeface="华文楷体" panose="02010600040101010101" pitchFamily="2" charset="-122"/>
                <a:ea typeface="华文楷体" panose="02010600040101010101" pitchFamily="2" charset="-122"/>
                <a:sym typeface="微软雅黑" panose="020B0503020204020204" pitchFamily="34" charset="-122"/>
              </a:rPr>
              <a:t>单本期刊检索投稿信息</a:t>
            </a:r>
            <a:endParaRPr lang="zh-CN" altLang="en-US" sz="2800" b="1" dirty="0">
              <a:solidFill>
                <a:srgbClr val="4F81BD"/>
              </a:solidFill>
              <a:latin typeface="华文楷体" panose="02010600040101010101" pitchFamily="2" charset="-122"/>
              <a:ea typeface="华文楷体" panose="02010600040101010101" pitchFamily="2" charset="-122"/>
              <a:sym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0" y="974889"/>
            <a:ext cx="11736915" cy="5591644"/>
          </a:xfrm>
          <a:prstGeom prst="rect">
            <a:avLst/>
          </a:prstGeom>
        </p:spPr>
      </p:pic>
      <p:pic>
        <p:nvPicPr>
          <p:cNvPr id="4" name="图片 3"/>
          <p:cNvPicPr>
            <a:picLocks noChangeAspect="1"/>
          </p:cNvPicPr>
          <p:nvPr/>
        </p:nvPicPr>
        <p:blipFill>
          <a:blip r:embed="rId3"/>
          <a:stretch>
            <a:fillRect/>
          </a:stretch>
        </p:blipFill>
        <p:spPr>
          <a:xfrm>
            <a:off x="478119" y="1153920"/>
            <a:ext cx="11258796" cy="5233581"/>
          </a:xfrm>
          <a:prstGeom prst="rect">
            <a:avLst/>
          </a:prstGeom>
        </p:spPr>
      </p:pic>
      <p:pic>
        <p:nvPicPr>
          <p:cNvPr id="5" name="图片 4"/>
          <p:cNvPicPr>
            <a:picLocks noChangeAspect="1"/>
          </p:cNvPicPr>
          <p:nvPr/>
        </p:nvPicPr>
        <p:blipFill>
          <a:blip r:embed="rId4"/>
          <a:stretch>
            <a:fillRect/>
          </a:stretch>
        </p:blipFill>
        <p:spPr>
          <a:xfrm>
            <a:off x="1364660" y="820390"/>
            <a:ext cx="9485714" cy="5333333"/>
          </a:xfrm>
          <a:prstGeom prst="rect">
            <a:avLst/>
          </a:prstGeom>
        </p:spPr>
      </p:pic>
      <p:pic>
        <p:nvPicPr>
          <p:cNvPr id="6" name="图片 5"/>
          <p:cNvPicPr>
            <a:picLocks noChangeAspect="1"/>
          </p:cNvPicPr>
          <p:nvPr/>
        </p:nvPicPr>
        <p:blipFill>
          <a:blip r:embed="rId5"/>
          <a:stretch>
            <a:fillRect/>
          </a:stretch>
        </p:blipFill>
        <p:spPr>
          <a:xfrm>
            <a:off x="1824153" y="925151"/>
            <a:ext cx="7590476" cy="5123809"/>
          </a:xfrm>
          <a:prstGeom prst="rect">
            <a:avLst/>
          </a:prstGeom>
        </p:spPr>
      </p:pic>
    </p:spTree>
    <p:extLst>
      <p:ext uri="{BB962C8B-B14F-4D97-AF65-F5344CB8AC3E}">
        <p14:creationId xmlns:p14="http://schemas.microsoft.com/office/powerpoint/2010/main" val="22943799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p:cNvSpPr/>
          <p:nvPr/>
        </p:nvSpPr>
        <p:spPr>
          <a:xfrm>
            <a:off x="1834515" y="3388360"/>
            <a:ext cx="1174115" cy="97028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01</a:t>
            </a:r>
          </a:p>
        </p:txBody>
      </p:sp>
      <p:grpSp>
        <p:nvGrpSpPr>
          <p:cNvPr id="18" name="组合 17"/>
          <p:cNvGrpSpPr/>
          <p:nvPr/>
        </p:nvGrpSpPr>
        <p:grpSpPr>
          <a:xfrm>
            <a:off x="4868545" y="2080895"/>
            <a:ext cx="5693410" cy="2612213"/>
            <a:chOff x="6431280" y="561520"/>
            <a:chExt cx="3820160" cy="1008616"/>
          </a:xfrm>
        </p:grpSpPr>
        <p:sp>
          <p:nvSpPr>
            <p:cNvPr id="19" name="文本框 18"/>
            <p:cNvSpPr txBox="1"/>
            <p:nvPr/>
          </p:nvSpPr>
          <p:spPr>
            <a:xfrm>
              <a:off x="6431280" y="561520"/>
              <a:ext cx="3820160" cy="320455"/>
            </a:xfrm>
            <a:prstGeom prst="rect">
              <a:avLst/>
            </a:prstGeom>
            <a:noFill/>
          </p:spPr>
          <p:txBody>
            <a:bodyPr wrap="square" rtlCol="0">
              <a:spAutoFit/>
            </a:bodyPr>
            <a:lstStyle/>
            <a:p>
              <a:r>
                <a:rPr lang="en-US" altLang="zh-CN" sz="4800" b="1" dirty="0" smtClean="0">
                  <a:solidFill>
                    <a:schemeClr val="accent1">
                      <a:lumMod val="50000"/>
                    </a:schemeClr>
                  </a:solidFill>
                  <a:latin typeface="+mn-ea"/>
                </a:rPr>
                <a:t>CNKI</a:t>
              </a:r>
              <a:r>
                <a:rPr lang="zh-CN" altLang="en-US" sz="4800" b="1" dirty="0" smtClean="0">
                  <a:solidFill>
                    <a:schemeClr val="accent1">
                      <a:lumMod val="50000"/>
                    </a:schemeClr>
                  </a:solidFill>
                  <a:latin typeface="+mn-ea"/>
                </a:rPr>
                <a:t>软件产品</a:t>
              </a:r>
            </a:p>
          </p:txBody>
        </p:sp>
        <p:sp>
          <p:nvSpPr>
            <p:cNvPr id="20" name="文本框 19"/>
            <p:cNvSpPr txBox="1"/>
            <p:nvPr/>
          </p:nvSpPr>
          <p:spPr>
            <a:xfrm>
              <a:off x="6485391" y="964066"/>
              <a:ext cx="3711848" cy="606070"/>
            </a:xfrm>
            <a:prstGeom prst="rect">
              <a:avLst/>
            </a:prstGeom>
            <a:noFill/>
          </p:spPr>
          <p:txBody>
            <a:bodyPr wrap="square" rtlCol="0">
              <a:spAutoFit/>
            </a:bodyPr>
            <a:lstStyle/>
            <a:p>
              <a:pPr algn="just"/>
              <a:r>
                <a:rPr lang="en-US" altLang="zh-CN" sz="3200" dirty="0" smtClean="0">
                  <a:solidFill>
                    <a:schemeClr val="tx1"/>
                  </a:solidFill>
                  <a:latin typeface="黑体" panose="02010609060101010101" charset="-122"/>
                  <a:ea typeface="黑体" panose="02010609060101010101" charset="-122"/>
                  <a:sym typeface="+mn-ea"/>
                </a:rPr>
                <a:t>·</a:t>
              </a:r>
              <a:r>
                <a:rPr lang="zh-CN" altLang="en-US" sz="3200" dirty="0">
                  <a:latin typeface="黑体" panose="02010609060101010101" charset="-122"/>
                  <a:ea typeface="黑体" panose="02010609060101010101" charset="-122"/>
                  <a:sym typeface="+mn-ea"/>
                </a:rPr>
                <a:t>全球学术快报</a:t>
              </a:r>
              <a:endParaRPr lang="en-US" altLang="zh-CN" sz="3200" dirty="0">
                <a:solidFill>
                  <a:schemeClr val="tx1"/>
                </a:solidFill>
                <a:latin typeface="黑体" panose="02010609060101010101" charset="-122"/>
                <a:ea typeface="黑体" panose="02010609060101010101" charset="-122"/>
                <a:sym typeface="+mn-ea"/>
              </a:endParaRPr>
            </a:p>
            <a:p>
              <a:pPr algn="just"/>
              <a:r>
                <a:rPr lang="en-US" altLang="zh-CN" sz="3200" dirty="0">
                  <a:solidFill>
                    <a:schemeClr val="tx1"/>
                  </a:solidFill>
                  <a:latin typeface="黑体" panose="02010609060101010101" charset="-122"/>
                  <a:ea typeface="黑体" panose="02010609060101010101" charset="-122"/>
                  <a:sym typeface="+mn-ea"/>
                </a:rPr>
                <a:t>·</a:t>
              </a:r>
              <a:r>
                <a:rPr lang="zh-CN" altLang="en-US" sz="3200" dirty="0">
                  <a:solidFill>
                    <a:schemeClr val="tx1"/>
                  </a:solidFill>
                  <a:latin typeface="黑体" panose="02010609060101010101" charset="-122"/>
                  <a:ea typeface="黑体" panose="02010609060101010101" charset="-122"/>
                  <a:sym typeface="+mn-ea"/>
                </a:rPr>
                <a:t>研学平台</a:t>
              </a:r>
            </a:p>
            <a:p>
              <a:pPr algn="just"/>
              <a:endParaRPr lang="zh-CN" altLang="en-US" sz="3200"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sym typeface="+mn-ea"/>
              </a:endParaRPr>
            </a:p>
          </p:txBody>
        </p:sp>
      </p:grpSp>
      <p:pic>
        <p:nvPicPr>
          <p:cNvPr id="25" name="图片 24" descr="1"/>
          <p:cNvPicPr>
            <a:picLocks noChangeAspect="1"/>
          </p:cNvPicPr>
          <p:nvPr/>
        </p:nvPicPr>
        <p:blipFill>
          <a:blip r:embed="rId2"/>
          <a:stretch>
            <a:fillRect/>
          </a:stretch>
        </p:blipFill>
        <p:spPr>
          <a:xfrm>
            <a:off x="455930" y="2374265"/>
            <a:ext cx="3955415" cy="2954655"/>
          </a:xfrm>
          <a:prstGeom prst="rect">
            <a:avLst/>
          </a:prstGeom>
        </p:spPr>
      </p:pic>
      <p:sp>
        <p:nvSpPr>
          <p:cNvPr id="3" name="Rectangle 71"/>
          <p:cNvSpPr>
            <a:spLocks noChangeArrowheads="1"/>
          </p:cNvSpPr>
          <p:nvPr/>
        </p:nvSpPr>
        <p:spPr bwMode="auto">
          <a:xfrm>
            <a:off x="1186180" y="3123565"/>
            <a:ext cx="2264410" cy="1353820"/>
          </a:xfrm>
          <a:prstGeom prst="rect">
            <a:avLst/>
          </a:prstGeom>
          <a:solidFill>
            <a:srgbClr val="FCFA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4223" tIns="82111" rIns="164223" bIns="82111" numCol="1" anchor="t" anchorCtr="0" compatLnSpc="1"/>
          <a:lstStyle/>
          <a:p>
            <a:pPr algn="ctr"/>
            <a:r>
              <a:rPr lang="en-US" altLang="zh-CN" sz="6000"/>
              <a:t>03</a:t>
            </a:r>
          </a:p>
        </p:txBody>
      </p:sp>
    </p:spTree>
  </p:cSld>
  <p:clrMapOvr>
    <a:masterClrMapping/>
  </p:clrMapOvr>
  <mc:AlternateContent xmlns:mc="http://schemas.openxmlformats.org/markup-compatibility/2006" xmlns:p14="http://schemas.microsoft.com/office/powerpoint/2010/main">
    <mc:Choice Requires="p14">
      <p:transition p14:dur="9">
        <p:blinds/>
      </p:transition>
    </mc:Choice>
    <mc:Fallback xmlns="">
      <p:transition>
        <p:blind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图片 1" descr="cli_1000p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5762" y="1637104"/>
            <a:ext cx="3036887"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文本框 1"/>
          <p:cNvSpPr txBox="1">
            <a:spLocks noChangeArrowheads="1"/>
          </p:cNvSpPr>
          <p:nvPr/>
        </p:nvSpPr>
        <p:spPr bwMode="auto">
          <a:xfrm>
            <a:off x="5424587" y="4977203"/>
            <a:ext cx="5856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en-US" altLang="en-US">
                <a:latin typeface="微软雅黑" panose="020B0503020204020204" charset="-122"/>
                <a:ea typeface="微软雅黑" panose="020B0503020204020204" charset="-122"/>
              </a:rPr>
              <a:t>iOS</a:t>
            </a:r>
            <a:r>
              <a:rPr lang="zh-CN" altLang="en-US">
                <a:latin typeface="微软雅黑" panose="020B0503020204020204" charset="-122"/>
                <a:ea typeface="微软雅黑" panose="020B0503020204020204" charset="-122"/>
              </a:rPr>
              <a:t>下载地址                                     </a:t>
            </a:r>
            <a:r>
              <a:rPr lang="en-US" altLang="en-US">
                <a:latin typeface="微软雅黑" panose="020B0503020204020204" charset="-122"/>
                <a:ea typeface="微软雅黑" panose="020B0503020204020204" charset="-122"/>
              </a:rPr>
              <a:t>Android</a:t>
            </a:r>
            <a:r>
              <a:rPr lang="zh-CN" altLang="en-US">
                <a:latin typeface="微软雅黑" panose="020B0503020204020204" charset="-122"/>
                <a:ea typeface="微软雅黑" panose="020B0503020204020204" charset="-122"/>
              </a:rPr>
              <a:t>下载地址</a:t>
            </a:r>
          </a:p>
        </p:txBody>
      </p:sp>
      <p:pic>
        <p:nvPicPr>
          <p:cNvPr id="55299" name="图片 2" descr="cli_1000p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8011" y="1646628"/>
            <a:ext cx="31369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标题 5121"/>
          <p:cNvSpPr>
            <a:spLocks noGrp="1"/>
          </p:cNvSpPr>
          <p:nvPr/>
        </p:nvSpPr>
        <p:spPr>
          <a:xfrm>
            <a:off x="146961" y="239225"/>
            <a:ext cx="6413500" cy="628650"/>
          </a:xfrm>
          <a:prstGeom prst="rect">
            <a:avLst/>
          </a:prstGeom>
          <a:ln w="9525">
            <a:noFill/>
            <a:miter/>
          </a:ln>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80000"/>
              </a:lnSpc>
            </a:pPr>
            <a:r>
              <a:rPr lang="zh-CN" altLang="en-US" sz="3600" i="1" noProof="1">
                <a:solidFill>
                  <a:srgbClr val="0B3966"/>
                </a:solidFill>
                <a:latin typeface="黑体" panose="02010609060101010101" charset="-122"/>
                <a:ea typeface="黑体" panose="02010609060101010101" charset="-122"/>
              </a:rPr>
              <a:t>  </a:t>
            </a:r>
            <a:endParaRPr lang="zh-CN" altLang="en-US" sz="3600" noProof="1">
              <a:solidFill>
                <a:schemeClr val="bg1"/>
              </a:solidFill>
              <a:latin typeface="黑体" panose="02010609060101010101" charset="-122"/>
              <a:ea typeface="黑体" panose="02010609060101010101" charset="-122"/>
            </a:endParaRPr>
          </a:p>
        </p:txBody>
      </p:sp>
      <p:pic>
        <p:nvPicPr>
          <p:cNvPr id="7" name="图片 4" descr="首页ap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15" y="868192"/>
            <a:ext cx="3938954" cy="557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18" name="圆角矩形 32"/>
          <p:cNvSpPr/>
          <p:nvPr/>
        </p:nvSpPr>
        <p:spPr>
          <a:xfrm>
            <a:off x="475893" y="239678"/>
            <a:ext cx="2658533" cy="499533"/>
          </a:xfrm>
          <a:prstGeom prst="roundRect">
            <a:avLst>
              <a:gd name="adj" fmla="val 16667"/>
            </a:avLst>
          </a:prstGeom>
          <a:solidFill>
            <a:srgbClr val="002060"/>
          </a:solidFill>
          <a:ln w="9525">
            <a:noFill/>
          </a:ln>
        </p:spPr>
        <p:txBody>
          <a:bodyPr wrap="square" lIns="110067" tIns="57573" rIns="110067" bIns="57573" anchor="ctr"/>
          <a:lstStyle/>
          <a:p>
            <a:pPr lvl="0" algn="ctr"/>
            <a:r>
              <a:rPr lang="en-US" altLang="zh-CN" sz="2400" dirty="0" smtClean="0">
                <a:solidFill>
                  <a:schemeClr val="bg1"/>
                </a:solidFill>
                <a:ea typeface="宋体" panose="02010600030101010101" pitchFamily="2" charset="-122"/>
              </a:rPr>
              <a:t>1</a:t>
            </a:r>
            <a:r>
              <a:rPr lang="zh-CN" altLang="en-US" sz="2400" dirty="0" smtClean="0">
                <a:solidFill>
                  <a:schemeClr val="bg1"/>
                </a:solidFill>
                <a:ea typeface="宋体" panose="02010600030101010101" pitchFamily="2" charset="-122"/>
              </a:rPr>
              <a:t>、</a:t>
            </a:r>
            <a:r>
              <a:rPr lang="zh-CN" altLang="en-US" sz="2400" dirty="0">
                <a:solidFill>
                  <a:schemeClr val="bg1"/>
                </a:solidFill>
                <a:ea typeface="宋体" panose="02010600030101010101" pitchFamily="2" charset="-122"/>
              </a:rPr>
              <a:t>全球学术快报</a:t>
            </a:r>
          </a:p>
        </p:txBody>
      </p:sp>
    </p:spTree>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内容占位符 52"/>
          <p:cNvSpPr>
            <a:spLocks noGrp="1"/>
          </p:cNvSpPr>
          <p:nvPr/>
        </p:nvSpPr>
        <p:spPr>
          <a:xfrm>
            <a:off x="2928351" y="1831255"/>
            <a:ext cx="4133862" cy="1743080"/>
          </a:xfrm>
          <a:prstGeom prst="rect">
            <a:avLst/>
          </a:prstGeom>
          <a:noFill/>
          <a:ln w="9525">
            <a:noFill/>
            <a:miter/>
          </a:ln>
        </p:spPr>
        <p:txBody>
          <a:bodyPr/>
          <a:lstStyle>
            <a:lvl1pPr marL="357505" indent="-357505" algn="just" defTabSz="914400" rtl="0" eaLnBrk="1" latinLnBrk="0" hangingPunct="1">
              <a:lnSpc>
                <a:spcPct val="110000"/>
              </a:lnSpc>
              <a:spcBef>
                <a:spcPts val="600"/>
              </a:spcBef>
              <a:spcAft>
                <a:spcPts val="0"/>
              </a:spcAft>
              <a:buClr>
                <a:schemeClr val="accent1"/>
              </a:buClr>
              <a:buSzPct val="70000"/>
              <a:buFont typeface="Wingdings" panose="05000000000000000000" pitchFamily="2" charset="2"/>
              <a:buChar char="m"/>
              <a:defRPr lang="zh-CN" altLang="en-US" sz="2400" kern="1200" baseline="0" dirty="0" smtClean="0">
                <a:solidFill>
                  <a:schemeClr val="accent1"/>
                </a:solidFill>
                <a:latin typeface="+mn-ea"/>
                <a:ea typeface="+mn-ea"/>
                <a:cs typeface="+mn-cs"/>
              </a:defRPr>
            </a:lvl1pPr>
            <a:lvl2pPr marL="357505" indent="-357505" algn="just" defTabSz="914400" rtl="0" eaLnBrk="1" latinLnBrk="0" hangingPunct="1">
              <a:lnSpc>
                <a:spcPct val="120000"/>
              </a:lnSpc>
              <a:spcBef>
                <a:spcPts val="0"/>
              </a:spcBef>
              <a:spcAft>
                <a:spcPts val="600"/>
              </a:spcAft>
              <a:buClr>
                <a:schemeClr val="accent2">
                  <a:lumMod val="60000"/>
                  <a:lumOff val="40000"/>
                </a:schemeClr>
              </a:buClr>
              <a:buFont typeface="幼圆" panose="02010509060101010101" pitchFamily="1" charset="-122"/>
              <a:buChar char=" "/>
              <a:defRPr sz="1600" kern="1200" baseline="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base" latinLnBrk="0" hangingPunct="1">
              <a:lnSpc>
                <a:spcPct val="110000"/>
              </a:lnSpc>
              <a:spcBef>
                <a:spcPts val="600"/>
              </a:spcBef>
              <a:spcAft>
                <a:spcPts val="0"/>
              </a:spcAft>
              <a:buClr>
                <a:schemeClr val="accent1"/>
              </a:buClr>
              <a:buSzPct val="70000"/>
              <a:buFont typeface="Wingdings" panose="05000000000000000000" pitchFamily="2" charset="2"/>
              <a:buNone/>
              <a:defRPr/>
            </a:pPr>
            <a:endParaRPr kumimoji="0" lang="zh-CN" altLang="en-US" sz="2400" b="0" i="0" u="none" strike="noStrike" kern="1200" cap="none" spc="0" normalizeH="0" baseline="0" noProof="1">
              <a:ln>
                <a:noFill/>
              </a:ln>
              <a:solidFill>
                <a:schemeClr val="accent1"/>
              </a:solidFill>
              <a:effectLst/>
              <a:uLnTx/>
              <a:uFillTx/>
              <a:latin typeface="微软雅黑" panose="020B0503020204020204" charset="-122"/>
              <a:ea typeface="微软雅黑" panose="020B0503020204020204" charset="-122"/>
              <a:cs typeface="+mn-cs"/>
              <a:sym typeface="+mn-ea"/>
            </a:endParaRPr>
          </a:p>
          <a:p>
            <a:pPr marL="357505" marR="0" lvl="0" indent="-357505" algn="just" defTabSz="914400" rtl="0" eaLnBrk="1" fontAlgn="base" latinLnBrk="0" hangingPunct="1">
              <a:lnSpc>
                <a:spcPct val="110000"/>
              </a:lnSpc>
              <a:spcBef>
                <a:spcPts val="600"/>
              </a:spcBef>
              <a:spcAft>
                <a:spcPts val="0"/>
              </a:spcAft>
              <a:buClr>
                <a:schemeClr val="accent1"/>
              </a:buClr>
              <a:buSzPct val="70000"/>
              <a:buFont typeface="Wingdings" panose="05000000000000000000" pitchFamily="2" charset="2"/>
              <a:buChar char="m"/>
              <a:defRPr/>
            </a:pPr>
            <a:endParaRPr kumimoji="0" lang="zh-CN" altLang="en-US" sz="2000" b="0" i="0" u="none" strike="noStrike" kern="1200" cap="none" spc="0" normalizeH="0" baseline="0" noProof="1">
              <a:ln>
                <a:noFill/>
              </a:ln>
              <a:solidFill>
                <a:schemeClr val="accent1"/>
              </a:solidFill>
              <a:effectLst/>
              <a:uLnTx/>
              <a:uFillTx/>
              <a:latin typeface="微软雅黑" panose="020B0503020204020204" charset="-122"/>
              <a:ea typeface="微软雅黑" panose="020B0503020204020204" charset="-122"/>
              <a:cs typeface="+mn-cs"/>
              <a:sym typeface="+mn-ea"/>
            </a:endParaRPr>
          </a:p>
          <a:p>
            <a:pPr marL="357505" marR="0" lvl="0" indent="-357505" algn="just" defTabSz="914400" rtl="0" eaLnBrk="1" fontAlgn="base" latinLnBrk="0" hangingPunct="1">
              <a:lnSpc>
                <a:spcPct val="110000"/>
              </a:lnSpc>
              <a:spcBef>
                <a:spcPts val="600"/>
              </a:spcBef>
              <a:spcAft>
                <a:spcPts val="0"/>
              </a:spcAft>
              <a:buClr>
                <a:schemeClr val="accent1"/>
              </a:buClr>
              <a:buSzPct val="70000"/>
              <a:buFont typeface="Wingdings" panose="05000000000000000000" pitchFamily="2" charset="2"/>
              <a:buChar char="m"/>
              <a:defRPr/>
            </a:pPr>
            <a:endParaRPr kumimoji="0" lang="zh-CN" altLang="en-US" sz="2400" b="0" i="0" u="none" strike="noStrike" kern="1200" cap="none" spc="0" normalizeH="0" baseline="0" noProof="1">
              <a:ln>
                <a:noFill/>
              </a:ln>
              <a:solidFill>
                <a:schemeClr val="accent1"/>
              </a:solidFill>
              <a:effectLst/>
              <a:uLnTx/>
              <a:uFillTx/>
              <a:latin typeface="微软雅黑" panose="020B0503020204020204" charset="-122"/>
              <a:ea typeface="微软雅黑" panose="020B0503020204020204" charset="-122"/>
              <a:cs typeface="+mn-cs"/>
            </a:endParaRPr>
          </a:p>
        </p:txBody>
      </p:sp>
      <p:pic>
        <p:nvPicPr>
          <p:cNvPr id="7" name="图片 6" descr="phone"/>
          <p:cNvPicPr>
            <a:picLocks noChangeAspect="1"/>
          </p:cNvPicPr>
          <p:nvPr/>
        </p:nvPicPr>
        <p:blipFill>
          <a:blip r:embed="rId3"/>
          <a:stretch>
            <a:fillRect/>
          </a:stretch>
        </p:blipFill>
        <p:spPr>
          <a:xfrm>
            <a:off x="7320659" y="30707"/>
            <a:ext cx="3324235" cy="6637040"/>
          </a:xfrm>
          <a:prstGeom prst="rect">
            <a:avLst/>
          </a:prstGeom>
        </p:spPr>
      </p:pic>
      <p:grpSp>
        <p:nvGrpSpPr>
          <p:cNvPr id="31" name="组合 30"/>
          <p:cNvGrpSpPr/>
          <p:nvPr/>
        </p:nvGrpSpPr>
        <p:grpSpPr>
          <a:xfrm>
            <a:off x="5376445" y="1032740"/>
            <a:ext cx="3489173" cy="1262783"/>
            <a:chOff x="5376090" y="1406825"/>
            <a:chExt cx="3489173" cy="1262783"/>
          </a:xfrm>
        </p:grpSpPr>
        <p:grpSp>
          <p:nvGrpSpPr>
            <p:cNvPr id="24" name="组合 23"/>
            <p:cNvGrpSpPr/>
            <p:nvPr/>
          </p:nvGrpSpPr>
          <p:grpSpPr>
            <a:xfrm>
              <a:off x="5376090" y="1406825"/>
              <a:ext cx="1381129" cy="1262783"/>
              <a:chOff x="5767" y="705"/>
              <a:chExt cx="2535" cy="2318"/>
            </a:xfrm>
          </p:grpSpPr>
          <p:sp>
            <p:nvSpPr>
              <p:cNvPr id="10" name="椭圆 9"/>
              <p:cNvSpPr/>
              <p:nvPr/>
            </p:nvSpPr>
            <p:spPr>
              <a:xfrm>
                <a:off x="5877" y="705"/>
                <a:ext cx="2189" cy="2189"/>
              </a:xfrm>
              <a:prstGeom prst="ellipse">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FF0000"/>
                  </a:solidFill>
                  <a:latin typeface="微软雅黑" panose="020B0503020204020204" charset="-122"/>
                  <a:ea typeface="微软雅黑" panose="020B0503020204020204" charset="-122"/>
                </a:endParaRPr>
              </a:p>
            </p:txBody>
          </p:sp>
          <p:sp>
            <p:nvSpPr>
              <p:cNvPr id="22" name="文本框 21"/>
              <p:cNvSpPr txBox="1"/>
              <p:nvPr/>
            </p:nvSpPr>
            <p:spPr>
              <a:xfrm>
                <a:off x="5767" y="1113"/>
                <a:ext cx="2535" cy="1910"/>
              </a:xfrm>
              <a:prstGeom prst="rect">
                <a:avLst/>
              </a:prstGeom>
              <a:noFill/>
            </p:spPr>
            <p:txBody>
              <a:bodyPr wrap="square" rtlCol="0" anchor="t">
                <a:spAutoFit/>
              </a:bodyPr>
              <a:lstStyle/>
              <a:p>
                <a:pPr algn="ctr">
                  <a:lnSpc>
                    <a:spcPct val="110000"/>
                  </a:lnSpc>
                </a:pPr>
                <a:r>
                  <a:rPr lang="zh-CN" altLang="en-US" sz="2400" dirty="0" smtClean="0">
                    <a:solidFill>
                      <a:srgbClr val="FF0000"/>
                    </a:solidFill>
                    <a:latin typeface="微软雅黑" panose="020B0503020204020204" charset="-122"/>
                    <a:ea typeface="微软雅黑" panose="020B0503020204020204" charset="-122"/>
                    <a:sym typeface="+mn-ea"/>
                  </a:rPr>
                  <a:t>搜</a:t>
                </a:r>
                <a:r>
                  <a:rPr lang="zh-CN" altLang="en-US" sz="2400" dirty="0">
                    <a:solidFill>
                      <a:srgbClr val="FF0000"/>
                    </a:solidFill>
                    <a:latin typeface="微软雅黑" panose="020B0503020204020204" charset="-122"/>
                    <a:ea typeface="微软雅黑" panose="020B0503020204020204" charset="-122"/>
                    <a:sym typeface="+mn-ea"/>
                  </a:rPr>
                  <a:t>索</a:t>
                </a:r>
              </a:p>
              <a:p>
                <a:pPr algn="ctr">
                  <a:lnSpc>
                    <a:spcPct val="110000"/>
                  </a:lnSpc>
                </a:pPr>
                <a:r>
                  <a:rPr lang="zh-CN" altLang="en-US" sz="1400" dirty="0">
                    <a:solidFill>
                      <a:srgbClr val="FF0000"/>
                    </a:solidFill>
                    <a:latin typeface="微软雅黑" panose="020B0503020204020204" charset="-122"/>
                    <a:ea typeface="微软雅黑" panose="020B0503020204020204" charset="-122"/>
                    <a:sym typeface="+mn-ea"/>
                  </a:rPr>
                  <a:t>全球知识发现</a:t>
                </a:r>
              </a:p>
              <a:p>
                <a:pPr algn="ctr">
                  <a:lnSpc>
                    <a:spcPct val="110000"/>
                  </a:lnSpc>
                </a:pPr>
                <a:endParaRPr lang="zh-CN" altLang="en-US" dirty="0">
                  <a:solidFill>
                    <a:srgbClr val="FF0000"/>
                  </a:solidFill>
                  <a:latin typeface="微软雅黑" panose="020B0503020204020204" charset="-122"/>
                  <a:ea typeface="微软雅黑" panose="020B0503020204020204" charset="-122"/>
                </a:endParaRPr>
              </a:p>
            </p:txBody>
          </p:sp>
        </p:grpSp>
        <p:sp>
          <p:nvSpPr>
            <p:cNvPr id="2" name="同心圆 1"/>
            <p:cNvSpPr/>
            <p:nvPr/>
          </p:nvSpPr>
          <p:spPr>
            <a:xfrm>
              <a:off x="8759853" y="1629075"/>
              <a:ext cx="105410" cy="105410"/>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 name="肘形连接符 3"/>
            <p:cNvCxnSpPr/>
            <p:nvPr/>
          </p:nvCxnSpPr>
          <p:spPr>
            <a:xfrm rot="5400000">
              <a:off x="7555890" y="817543"/>
              <a:ext cx="359411" cy="2127256"/>
            </a:xfrm>
            <a:prstGeom prst="bentConnector2">
              <a:avLst/>
            </a:prstGeom>
            <a:ln w="15875">
              <a:solidFill>
                <a:srgbClr val="F55156"/>
              </a:solidFill>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3506203" y="3753723"/>
            <a:ext cx="5118750" cy="1657354"/>
            <a:chOff x="3505848" y="4127808"/>
            <a:chExt cx="5118750" cy="1657354"/>
          </a:xfrm>
        </p:grpSpPr>
        <p:grpSp>
          <p:nvGrpSpPr>
            <p:cNvPr id="52" name="组合 51"/>
            <p:cNvGrpSpPr/>
            <p:nvPr/>
          </p:nvGrpSpPr>
          <p:grpSpPr>
            <a:xfrm>
              <a:off x="3505848" y="4127808"/>
              <a:ext cx="1233170" cy="1202059"/>
              <a:chOff x="4553601" y="4941880"/>
              <a:chExt cx="1233170" cy="1202059"/>
            </a:xfrm>
          </p:grpSpPr>
          <p:sp>
            <p:nvSpPr>
              <p:cNvPr id="14" name="椭圆 13"/>
              <p:cNvSpPr/>
              <p:nvPr/>
            </p:nvSpPr>
            <p:spPr>
              <a:xfrm>
                <a:off x="4584081" y="4941880"/>
                <a:ext cx="1202059" cy="1202059"/>
              </a:xfrm>
              <a:prstGeom prst="ellipse">
                <a:avLst/>
              </a:prstGeom>
              <a:solidFill>
                <a:schemeClr val="bg1"/>
              </a:solidFill>
              <a:ln w="22225">
                <a:solidFill>
                  <a:srgbClr val="2DD0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79FCD"/>
                  </a:solidFill>
                  <a:latin typeface="微软雅黑" panose="020B0503020204020204" charset="-122"/>
                  <a:ea typeface="微软雅黑" panose="020B0503020204020204" charset="-122"/>
                </a:endParaRPr>
              </a:p>
            </p:txBody>
          </p:sp>
          <p:sp>
            <p:nvSpPr>
              <p:cNvPr id="18" name="文本框 17"/>
              <p:cNvSpPr txBox="1"/>
              <p:nvPr/>
            </p:nvSpPr>
            <p:spPr>
              <a:xfrm>
                <a:off x="4553601" y="5019350"/>
                <a:ext cx="1233170" cy="1088390"/>
              </a:xfrm>
              <a:prstGeom prst="rect">
                <a:avLst/>
              </a:prstGeom>
              <a:noFill/>
            </p:spPr>
            <p:txBody>
              <a:bodyPr wrap="square" rtlCol="0">
                <a:spAutoFit/>
              </a:bodyPr>
              <a:lstStyle/>
              <a:p>
                <a:pPr algn="ctr"/>
                <a:r>
                  <a:rPr lang="zh-CN" altLang="en-US" sz="2000" dirty="0">
                    <a:solidFill>
                      <a:srgbClr val="00B0F0"/>
                    </a:solidFill>
                    <a:latin typeface="微软雅黑" panose="020B0503020204020204" charset="-122"/>
                    <a:ea typeface="微软雅黑" panose="020B0503020204020204" charset="-122"/>
                    <a:sym typeface="+mn-ea"/>
                  </a:rPr>
                  <a:t>个人图书馆</a:t>
                </a:r>
              </a:p>
              <a:p>
                <a:pPr algn="ctr"/>
                <a:r>
                  <a:rPr lang="zh-CN" altLang="en-US" sz="1200" dirty="0">
                    <a:solidFill>
                      <a:srgbClr val="00B0F0"/>
                    </a:solidFill>
                    <a:latin typeface="微软雅黑" panose="020B0503020204020204" charset="-122"/>
                    <a:ea typeface="微软雅黑" panose="020B0503020204020204" charset="-122"/>
                    <a:sym typeface="+mn-ea"/>
                  </a:rPr>
                  <a:t>学科 会议 项目   期刊  学者</a:t>
                </a:r>
              </a:p>
            </p:txBody>
          </p:sp>
        </p:grpSp>
        <p:sp>
          <p:nvSpPr>
            <p:cNvPr id="29" name="同心圆 28"/>
            <p:cNvSpPr/>
            <p:nvPr/>
          </p:nvSpPr>
          <p:spPr>
            <a:xfrm>
              <a:off x="8519188" y="5679752"/>
              <a:ext cx="105410" cy="105410"/>
            </a:xfrm>
            <a:prstGeom prst="donut">
              <a:avLst/>
            </a:prstGeom>
            <a:solidFill>
              <a:srgbClr val="2DD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6" name="肘形连接符 35"/>
            <p:cNvCxnSpPr>
              <a:stCxn id="29" idx="0"/>
            </p:cNvCxnSpPr>
            <p:nvPr/>
          </p:nvCxnSpPr>
          <p:spPr>
            <a:xfrm rot="16200000" flipV="1">
              <a:off x="6233240" y="3341099"/>
              <a:ext cx="1068043" cy="3609264"/>
            </a:xfrm>
            <a:prstGeom prst="bentConnector2">
              <a:avLst/>
            </a:prstGeom>
            <a:ln w="15875">
              <a:solidFill>
                <a:srgbClr val="2DD0F6"/>
              </a:solidFill>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4361318" y="4704637"/>
            <a:ext cx="4934832" cy="1202059"/>
            <a:chOff x="4360963" y="5078722"/>
            <a:chExt cx="4934832" cy="1202059"/>
          </a:xfrm>
        </p:grpSpPr>
        <p:grpSp>
          <p:nvGrpSpPr>
            <p:cNvPr id="51" name="组合 50"/>
            <p:cNvGrpSpPr/>
            <p:nvPr/>
          </p:nvGrpSpPr>
          <p:grpSpPr>
            <a:xfrm>
              <a:off x="4360963" y="5078722"/>
              <a:ext cx="1291594" cy="1202059"/>
              <a:chOff x="3359162" y="4219248"/>
              <a:chExt cx="1291594" cy="1202059"/>
            </a:xfrm>
          </p:grpSpPr>
          <p:sp>
            <p:nvSpPr>
              <p:cNvPr id="13" name="椭圆 12"/>
              <p:cNvSpPr/>
              <p:nvPr/>
            </p:nvSpPr>
            <p:spPr>
              <a:xfrm>
                <a:off x="3359797" y="4219248"/>
                <a:ext cx="1202059" cy="1202059"/>
              </a:xfrm>
              <a:prstGeom prst="ellipse">
                <a:avLst/>
              </a:prstGeom>
              <a:solidFill>
                <a:schemeClr val="bg1"/>
              </a:solidFill>
              <a:ln w="22225">
                <a:solidFill>
                  <a:srgbClr val="03C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400">
                  <a:solidFill>
                    <a:srgbClr val="179FCD"/>
                  </a:solidFill>
                  <a:latin typeface="微软雅黑" panose="020B0503020204020204" charset="-122"/>
                  <a:ea typeface="微软雅黑" panose="020B0503020204020204" charset="-122"/>
                </a:endParaRPr>
              </a:p>
            </p:txBody>
          </p:sp>
          <p:sp>
            <p:nvSpPr>
              <p:cNvPr id="17" name="文本框 16"/>
              <p:cNvSpPr txBox="1"/>
              <p:nvPr/>
            </p:nvSpPr>
            <p:spPr>
              <a:xfrm>
                <a:off x="3359162" y="4437054"/>
                <a:ext cx="1291594" cy="830997"/>
              </a:xfrm>
              <a:prstGeom prst="rect">
                <a:avLst/>
              </a:prstGeom>
              <a:noFill/>
            </p:spPr>
            <p:txBody>
              <a:bodyPr wrap="square" rtlCol="0">
                <a:spAutoFit/>
              </a:bodyPr>
              <a:lstStyle/>
              <a:p>
                <a:pPr algn="ctr"/>
                <a:r>
                  <a:rPr lang="zh-CN" altLang="en-US" sz="2400" dirty="0">
                    <a:solidFill>
                      <a:srgbClr val="1D8D35"/>
                    </a:solidFill>
                    <a:latin typeface="微软雅黑" panose="020B0503020204020204" charset="-122"/>
                    <a:ea typeface="微软雅黑" panose="020B0503020204020204" charset="-122"/>
                  </a:rPr>
                  <a:t>资料库</a:t>
                </a:r>
              </a:p>
              <a:p>
                <a:pPr algn="ctr"/>
                <a:r>
                  <a:rPr lang="zh-CN" altLang="en-US" sz="1200" dirty="0">
                    <a:solidFill>
                      <a:srgbClr val="1D8D35"/>
                    </a:solidFill>
                    <a:latin typeface="微软雅黑" panose="020B0503020204020204" charset="-122"/>
                    <a:ea typeface="微软雅黑" panose="020B0503020204020204" charset="-122"/>
                  </a:rPr>
                  <a:t>下载文献阅读、管理</a:t>
                </a:r>
              </a:p>
            </p:txBody>
          </p:sp>
        </p:grpSp>
        <p:sp>
          <p:nvSpPr>
            <p:cNvPr id="28" name="同心圆 27"/>
            <p:cNvSpPr/>
            <p:nvPr/>
          </p:nvSpPr>
          <p:spPr>
            <a:xfrm>
              <a:off x="9190385" y="5688642"/>
              <a:ext cx="105410" cy="105410"/>
            </a:xfrm>
            <a:prstGeom prst="donut">
              <a:avLst/>
            </a:prstGeom>
            <a:solidFill>
              <a:srgbClr val="03C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6" name="肘形连接符 45"/>
            <p:cNvCxnSpPr/>
            <p:nvPr/>
          </p:nvCxnSpPr>
          <p:spPr>
            <a:xfrm rot="10800000">
              <a:off x="5651501" y="5450601"/>
              <a:ext cx="3595671" cy="261790"/>
            </a:xfrm>
            <a:prstGeom prst="bentConnector3">
              <a:avLst>
                <a:gd name="adj1" fmla="val 552"/>
              </a:avLst>
            </a:prstGeom>
            <a:ln w="15875">
              <a:solidFill>
                <a:srgbClr val="56DE57"/>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5951726" y="5143969"/>
            <a:ext cx="3943230" cy="1278284"/>
            <a:chOff x="5951371" y="5518054"/>
            <a:chExt cx="3943230" cy="1278284"/>
          </a:xfrm>
        </p:grpSpPr>
        <p:grpSp>
          <p:nvGrpSpPr>
            <p:cNvPr id="40" name="组合 39"/>
            <p:cNvGrpSpPr/>
            <p:nvPr/>
          </p:nvGrpSpPr>
          <p:grpSpPr>
            <a:xfrm>
              <a:off x="5951371" y="5518054"/>
              <a:ext cx="1202003" cy="1278284"/>
              <a:chOff x="10102" y="7488"/>
              <a:chExt cx="2206" cy="2346"/>
            </a:xfrm>
          </p:grpSpPr>
          <p:sp>
            <p:nvSpPr>
              <p:cNvPr id="15" name="椭圆 14"/>
              <p:cNvSpPr/>
              <p:nvPr/>
            </p:nvSpPr>
            <p:spPr>
              <a:xfrm>
                <a:off x="10102" y="7488"/>
                <a:ext cx="2206" cy="2206"/>
              </a:xfrm>
              <a:prstGeom prst="ellipse">
                <a:avLst/>
              </a:prstGeom>
              <a:solidFill>
                <a:schemeClr val="bg1"/>
              </a:solidFill>
              <a:ln w="22225">
                <a:solidFill>
                  <a:srgbClr val="F3B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179FCD"/>
                  </a:solidFill>
                  <a:latin typeface="微软雅黑" panose="020B0503020204020204" charset="-122"/>
                  <a:ea typeface="微软雅黑" panose="020B0503020204020204" charset="-122"/>
                </a:endParaRPr>
              </a:p>
            </p:txBody>
          </p:sp>
          <p:sp>
            <p:nvSpPr>
              <p:cNvPr id="19" name="文本框 18"/>
              <p:cNvSpPr txBox="1"/>
              <p:nvPr/>
            </p:nvSpPr>
            <p:spPr>
              <a:xfrm>
                <a:off x="10441" y="7863"/>
                <a:ext cx="1627" cy="1971"/>
              </a:xfrm>
              <a:prstGeom prst="rect">
                <a:avLst/>
              </a:prstGeom>
              <a:noFill/>
            </p:spPr>
            <p:txBody>
              <a:bodyPr wrap="square" rtlCol="0">
                <a:spAutoFit/>
              </a:bodyPr>
              <a:lstStyle/>
              <a:p>
                <a:pPr algn="ctr">
                  <a:lnSpc>
                    <a:spcPct val="110000"/>
                  </a:lnSpc>
                </a:pPr>
                <a:r>
                  <a:rPr lang="zh-CN" altLang="en-US" sz="2400" dirty="0">
                    <a:solidFill>
                      <a:srgbClr val="916613"/>
                    </a:solidFill>
                    <a:latin typeface="微软雅黑" panose="020B0503020204020204" charset="-122"/>
                    <a:ea typeface="微软雅黑" panose="020B0503020204020204" charset="-122"/>
                  </a:rPr>
                  <a:t>个人管理</a:t>
                </a:r>
              </a:p>
              <a:p>
                <a:pPr algn="ctr">
                  <a:lnSpc>
                    <a:spcPct val="110000"/>
                  </a:lnSpc>
                </a:pPr>
                <a:endParaRPr lang="zh-CN" altLang="en-US" sz="1000" dirty="0">
                  <a:solidFill>
                    <a:srgbClr val="916613"/>
                  </a:solidFill>
                  <a:latin typeface="微软雅黑" panose="020B0503020204020204" charset="-122"/>
                  <a:ea typeface="微软雅黑" panose="020B0503020204020204" charset="-122"/>
                </a:endParaRPr>
              </a:p>
            </p:txBody>
          </p:sp>
        </p:grpSp>
        <p:sp>
          <p:nvSpPr>
            <p:cNvPr id="5" name="同心圆 4"/>
            <p:cNvSpPr/>
            <p:nvPr/>
          </p:nvSpPr>
          <p:spPr>
            <a:xfrm>
              <a:off x="9789191" y="6080439"/>
              <a:ext cx="105410" cy="105410"/>
            </a:xfrm>
            <a:prstGeom prst="donut">
              <a:avLst/>
            </a:prstGeom>
            <a:solidFill>
              <a:srgbClr val="F3B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7" name="肘形连接符 46"/>
            <p:cNvCxnSpPr>
              <a:stCxn id="5" idx="4"/>
            </p:cNvCxnSpPr>
            <p:nvPr/>
          </p:nvCxnSpPr>
          <p:spPr>
            <a:xfrm rot="5400000">
              <a:off x="8482993" y="4879015"/>
              <a:ext cx="52070" cy="2665738"/>
            </a:xfrm>
            <a:prstGeom prst="bentConnector2">
              <a:avLst/>
            </a:prstGeom>
            <a:ln w="15875">
              <a:solidFill>
                <a:srgbClr val="F3BB2B"/>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4152000" y="1471526"/>
            <a:ext cx="5722001" cy="1417960"/>
            <a:chOff x="4151645" y="1845611"/>
            <a:chExt cx="5722001" cy="1417960"/>
          </a:xfrm>
        </p:grpSpPr>
        <p:grpSp>
          <p:nvGrpSpPr>
            <p:cNvPr id="25" name="组合 24"/>
            <p:cNvGrpSpPr/>
            <p:nvPr/>
          </p:nvGrpSpPr>
          <p:grpSpPr>
            <a:xfrm>
              <a:off x="4151645" y="2086277"/>
              <a:ext cx="1177294" cy="1177294"/>
              <a:chOff x="3467" y="1625"/>
              <a:chExt cx="2161" cy="2161"/>
            </a:xfrm>
          </p:grpSpPr>
          <p:sp>
            <p:nvSpPr>
              <p:cNvPr id="11" name="椭圆 10"/>
              <p:cNvSpPr/>
              <p:nvPr/>
            </p:nvSpPr>
            <p:spPr>
              <a:xfrm>
                <a:off x="3467" y="1625"/>
                <a:ext cx="2161" cy="2161"/>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E8709"/>
                  </a:solidFill>
                  <a:latin typeface="微软雅黑" panose="020B0503020204020204" charset="-122"/>
                  <a:ea typeface="微软雅黑" panose="020B0503020204020204" charset="-122"/>
                </a:endParaRPr>
              </a:p>
            </p:txBody>
          </p:sp>
          <p:sp>
            <p:nvSpPr>
              <p:cNvPr id="21" name="文本框 20"/>
              <p:cNvSpPr txBox="1"/>
              <p:nvPr/>
            </p:nvSpPr>
            <p:spPr>
              <a:xfrm>
                <a:off x="3519" y="2457"/>
                <a:ext cx="2088" cy="671"/>
              </a:xfrm>
              <a:prstGeom prst="rect">
                <a:avLst/>
              </a:prstGeom>
              <a:noFill/>
            </p:spPr>
            <p:txBody>
              <a:bodyPr wrap="square" rtlCol="0" anchor="t">
                <a:spAutoFit/>
              </a:bodyPr>
              <a:lstStyle/>
              <a:p>
                <a:pPr algn="ctr"/>
                <a:endParaRPr lang="zh-CN" altLang="en-US"/>
              </a:p>
            </p:txBody>
          </p:sp>
        </p:grpSp>
        <p:sp>
          <p:nvSpPr>
            <p:cNvPr id="6" name="同心圆 5"/>
            <p:cNvSpPr/>
            <p:nvPr/>
          </p:nvSpPr>
          <p:spPr>
            <a:xfrm>
              <a:off x="9768236" y="1845611"/>
              <a:ext cx="105410" cy="105410"/>
            </a:xfrm>
            <a:prstGeom prst="donut">
              <a:avLst/>
            </a:prstGeom>
            <a:solidFill>
              <a:srgbClr val="FA8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2" name="肘形连接符 41"/>
            <p:cNvCxnSpPr/>
            <p:nvPr/>
          </p:nvCxnSpPr>
          <p:spPr>
            <a:xfrm rot="10800000" flipV="1">
              <a:off x="5315603" y="1949117"/>
              <a:ext cx="4521848" cy="927103"/>
            </a:xfrm>
            <a:prstGeom prst="bentConnector3">
              <a:avLst>
                <a:gd name="adj1" fmla="val 421"/>
              </a:avLst>
            </a:prstGeom>
            <a:ln w="15875">
              <a:solidFill>
                <a:srgbClr val="FE7F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177616" y="2308412"/>
              <a:ext cx="1108558" cy="830997"/>
            </a:xfrm>
            <a:prstGeom prst="rect">
              <a:avLst/>
            </a:prstGeom>
            <a:noFill/>
          </p:spPr>
          <p:txBody>
            <a:bodyPr wrap="square" rtlCol="0" anchor="t">
              <a:spAutoFit/>
            </a:bodyPr>
            <a:lstStyle/>
            <a:p>
              <a:pPr algn="ctr"/>
              <a:r>
                <a:rPr lang="zh-CN" altLang="en-US" sz="2400" dirty="0">
                  <a:solidFill>
                    <a:srgbClr val="FE8709"/>
                  </a:solidFill>
                  <a:latin typeface="微软雅黑" panose="020B0503020204020204" charset="-122"/>
                  <a:ea typeface="微软雅黑" panose="020B0503020204020204" charset="-122"/>
                  <a:sym typeface="+mn-ea"/>
                </a:rPr>
                <a:t>出版物专区</a:t>
              </a:r>
              <a:endParaRPr lang="zh-CN" altLang="en-US" sz="2400" dirty="0" smtClean="0">
                <a:latin typeface="Arial" panose="020B0604020202020204" pitchFamily="34" charset="0"/>
                <a:ea typeface="微软雅黑" panose="020B0503020204020204" charset="-122"/>
              </a:endParaRPr>
            </a:p>
          </p:txBody>
        </p:sp>
      </p:grpSp>
      <p:grpSp>
        <p:nvGrpSpPr>
          <p:cNvPr id="33" name="组合 32"/>
          <p:cNvGrpSpPr/>
          <p:nvPr/>
        </p:nvGrpSpPr>
        <p:grpSpPr>
          <a:xfrm>
            <a:off x="3033126" y="2551664"/>
            <a:ext cx="4752989" cy="1210385"/>
            <a:chOff x="3032771" y="2925749"/>
            <a:chExt cx="4752989" cy="1210385"/>
          </a:xfrm>
        </p:grpSpPr>
        <p:sp>
          <p:nvSpPr>
            <p:cNvPr id="12" name="椭圆 11"/>
            <p:cNvSpPr/>
            <p:nvPr/>
          </p:nvSpPr>
          <p:spPr>
            <a:xfrm>
              <a:off x="3071506" y="2925749"/>
              <a:ext cx="1202059" cy="1202059"/>
            </a:xfrm>
            <a:prstGeom prst="ellipse">
              <a:avLst/>
            </a:prstGeom>
            <a:solidFill>
              <a:schemeClr val="bg1"/>
            </a:solidFill>
            <a:ln w="22225">
              <a:solidFill>
                <a:srgbClr val="2F8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zh-CN" altLang="en-US" sz="1400">
                <a:solidFill>
                  <a:srgbClr val="179FCD"/>
                </a:solidFill>
                <a:latin typeface="微软雅黑" panose="020B0503020204020204" charset="-122"/>
                <a:ea typeface="微软雅黑" panose="020B0503020204020204" charset="-122"/>
              </a:endParaRPr>
            </a:p>
          </p:txBody>
        </p:sp>
        <p:sp>
          <p:nvSpPr>
            <p:cNvPr id="20" name="文本框 19"/>
            <p:cNvSpPr txBox="1"/>
            <p:nvPr/>
          </p:nvSpPr>
          <p:spPr>
            <a:xfrm>
              <a:off x="3032771" y="3058916"/>
              <a:ext cx="1247779" cy="1077218"/>
            </a:xfrm>
            <a:prstGeom prst="rect">
              <a:avLst/>
            </a:prstGeom>
            <a:noFill/>
          </p:spPr>
          <p:txBody>
            <a:bodyPr wrap="square" rtlCol="0" anchor="t">
              <a:spAutoFit/>
            </a:bodyPr>
            <a:lstStyle/>
            <a:p>
              <a:pPr algn="ctr"/>
              <a:r>
                <a:rPr lang="zh-CN" altLang="en-US" sz="2000" dirty="0">
                  <a:solidFill>
                    <a:srgbClr val="3085D3"/>
                  </a:solidFill>
                  <a:latin typeface="微软雅黑" panose="020B0503020204020204" charset="-122"/>
                  <a:ea typeface="微软雅黑" panose="020B0503020204020204" charset="-122"/>
                  <a:sym typeface="+mn-ea"/>
                </a:rPr>
                <a:t>全球学术快报</a:t>
              </a:r>
            </a:p>
            <a:p>
              <a:pPr algn="ctr"/>
              <a:r>
                <a:rPr lang="zh-CN" altLang="en-US" sz="1200" dirty="0">
                  <a:solidFill>
                    <a:srgbClr val="3085D3"/>
                  </a:solidFill>
                  <a:latin typeface="微软雅黑" panose="020B0503020204020204" charset="-122"/>
                  <a:ea typeface="微软雅黑" panose="020B0503020204020204" charset="-122"/>
                  <a:sym typeface="+mn-ea"/>
                </a:rPr>
                <a:t>个性化定制与推送</a:t>
              </a:r>
            </a:p>
          </p:txBody>
        </p:sp>
        <p:sp>
          <p:nvSpPr>
            <p:cNvPr id="16" name="同心圆 15"/>
            <p:cNvSpPr/>
            <p:nvPr/>
          </p:nvSpPr>
          <p:spPr>
            <a:xfrm>
              <a:off x="7680350" y="3573451"/>
              <a:ext cx="105410" cy="105410"/>
            </a:xfrm>
            <a:prstGeom prst="donut">
              <a:avLst/>
            </a:prstGeom>
            <a:solidFill>
              <a:srgbClr val="02C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8" name="直接连接符 7"/>
            <p:cNvCxnSpPr>
              <a:endCxn id="16" idx="6"/>
            </p:cNvCxnSpPr>
            <p:nvPr/>
          </p:nvCxnSpPr>
          <p:spPr>
            <a:xfrm flipV="1">
              <a:off x="4650756" y="3626156"/>
              <a:ext cx="3135004" cy="18607"/>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7" name="标题 5121"/>
          <p:cNvSpPr>
            <a:spLocks noGrp="1"/>
          </p:cNvSpPr>
          <p:nvPr/>
        </p:nvSpPr>
        <p:spPr>
          <a:xfrm>
            <a:off x="852947" y="777435"/>
            <a:ext cx="4711065" cy="628650"/>
          </a:xfrm>
          <a:prstGeom prst="rect">
            <a:avLst/>
          </a:prstGeom>
          <a:ln w="9525">
            <a:noFill/>
            <a:miter/>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lnSpc>
                <a:spcPct val="80000"/>
              </a:lnSpc>
            </a:pPr>
            <a:r>
              <a:rPr lang="zh-CN" altLang="en-US" sz="3600" b="0" dirty="0">
                <a:latin typeface="微软雅黑" panose="020B0503020204020204" charset="-122"/>
                <a:ea typeface="微软雅黑" panose="020B0503020204020204" charset="-122"/>
              </a:rPr>
              <a:t>首页展示 </a:t>
            </a:r>
          </a:p>
        </p:txBody>
      </p:sp>
    </p:spTree>
    <p:extLst>
      <p:ext uri="{BB962C8B-B14F-4D97-AF65-F5344CB8AC3E}">
        <p14:creationId xmlns:p14="http://schemas.microsoft.com/office/powerpoint/2010/main" val="1755627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right)">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down)">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5885" y="297933"/>
            <a:ext cx="2954655" cy="461665"/>
          </a:xfrm>
          <a:prstGeom prst="rect">
            <a:avLst/>
          </a:prstGeom>
        </p:spPr>
        <p:txBody>
          <a:bodyPr wrap="none">
            <a:spAutoFit/>
          </a:bodyPr>
          <a:lstStyle/>
          <a:p>
            <a:r>
              <a:rPr lang="zh-CN" altLang="en-US" sz="2400" b="1" kern="0" dirty="0" smtClean="0">
                <a:solidFill>
                  <a:srgbClr val="1B539D"/>
                </a:solidFill>
                <a:latin typeface="微软雅黑" panose="020B0503020204020204" pitchFamily="34" charset="-122"/>
                <a:ea typeface="微软雅黑" panose="020B0503020204020204" pitchFamily="34" charset="-122"/>
              </a:rPr>
              <a:t>怎么进入中国知网？</a:t>
            </a:r>
            <a:endParaRPr lang="zh-CN" altLang="en-US" sz="2400" b="1" kern="0" dirty="0">
              <a:solidFill>
                <a:srgbClr val="1B539D"/>
              </a:solidFill>
              <a:latin typeface="微软雅黑" panose="020B0503020204020204" pitchFamily="34" charset="-122"/>
              <a:ea typeface="微软雅黑" panose="020B0503020204020204" pitchFamily="34" charset="-122"/>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3" y="759598"/>
            <a:ext cx="9971087"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086225" y="6357938"/>
            <a:ext cx="6643688" cy="3357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5510104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04000" y="1629000"/>
            <a:ext cx="10584000" cy="2862322"/>
          </a:xfrm>
          <a:prstGeom prst="rect">
            <a:avLst/>
          </a:prstGeom>
          <a:noFill/>
        </p:spPr>
        <p:txBody>
          <a:bodyPr wrap="square" rtlCol="0" anchor="t">
            <a:spAutoFit/>
          </a:bodyPr>
          <a:lstStyle/>
          <a:p>
            <a:pPr>
              <a:lnSpc>
                <a:spcPct val="150000"/>
              </a:lnSpc>
            </a:pPr>
            <a:r>
              <a:rPr lang="en-US" altLang="zh-CN" sz="2700" dirty="0" smtClean="0">
                <a:solidFill>
                  <a:schemeClr val="tx1">
                    <a:lumMod val="50000"/>
                  </a:schemeClr>
                </a:solidFill>
                <a:latin typeface="微软雅黑" panose="020B0503020204020204" charset="-122"/>
                <a:ea typeface="微软雅黑" panose="020B0503020204020204" charset="-122"/>
                <a:sym typeface="+mn-ea"/>
              </a:rPr>
              <a:t>1</a:t>
            </a:r>
            <a:r>
              <a:rPr lang="zh-CN" altLang="en-US" sz="2700" dirty="0">
                <a:solidFill>
                  <a:schemeClr val="tx1">
                    <a:lumMod val="50000"/>
                  </a:schemeClr>
                </a:solidFill>
                <a:latin typeface="微软雅黑" panose="020B0503020204020204" charset="-122"/>
                <a:ea typeface="微软雅黑" panose="020B0503020204020204" charset="-122"/>
                <a:sym typeface="+mn-ea"/>
              </a:rPr>
              <a:t>、实时跟踪了解</a:t>
            </a:r>
            <a:r>
              <a:rPr lang="zh-CN" altLang="en-US" sz="4000" dirty="0">
                <a:solidFill>
                  <a:srgbClr val="FFC000"/>
                </a:solidFill>
                <a:latin typeface="微软雅黑" panose="020B0503020204020204" charset="-122"/>
                <a:ea typeface="微软雅黑" panose="020B0503020204020204" charset="-122"/>
                <a:sym typeface="+mn-ea"/>
              </a:rPr>
              <a:t>最新的科技前沿</a:t>
            </a:r>
            <a:r>
              <a:rPr lang="zh-CN" altLang="en-US" sz="2700" dirty="0" smtClean="0">
                <a:solidFill>
                  <a:schemeClr val="tx1">
                    <a:lumMod val="50000"/>
                  </a:schemeClr>
                </a:solidFill>
                <a:latin typeface="微软雅黑" panose="020B0503020204020204" charset="-122"/>
                <a:ea typeface="微软雅黑" panose="020B0503020204020204" charset="-122"/>
                <a:sym typeface="+mn-ea"/>
              </a:rPr>
              <a:t>动态</a:t>
            </a:r>
            <a:r>
              <a:rPr lang="en-US" altLang="zh-CN" sz="2700" dirty="0" smtClean="0">
                <a:solidFill>
                  <a:schemeClr val="tx1">
                    <a:lumMod val="50000"/>
                  </a:schemeClr>
                </a:solidFill>
                <a:latin typeface="微软雅黑" panose="020B0503020204020204" charset="-122"/>
                <a:ea typeface="微软雅黑" panose="020B0503020204020204" charset="-122"/>
                <a:sym typeface="+mn-ea"/>
              </a:rPr>
              <a:t>——</a:t>
            </a:r>
            <a:r>
              <a:rPr lang="zh-CN" altLang="en-US" sz="4000" dirty="0">
                <a:solidFill>
                  <a:srgbClr val="FF0000"/>
                </a:solidFill>
                <a:latin typeface="微软雅黑" panose="020B0503020204020204" charset="-122"/>
                <a:ea typeface="微软雅黑" panose="020B0503020204020204" charset="-122"/>
                <a:sym typeface="+mn-ea"/>
              </a:rPr>
              <a:t>“</a:t>
            </a:r>
            <a:r>
              <a:rPr lang="zh-CN" altLang="en-US" sz="4000" dirty="0" smtClean="0">
                <a:solidFill>
                  <a:srgbClr val="FF0000"/>
                </a:solidFill>
                <a:latin typeface="微软雅黑" panose="020B0503020204020204" charset="-122"/>
                <a:ea typeface="微软雅黑" panose="020B0503020204020204" charset="-122"/>
                <a:sym typeface="+mn-ea"/>
              </a:rPr>
              <a:t>快”</a:t>
            </a:r>
            <a:endParaRPr lang="zh-CN" altLang="en-US" sz="4000" dirty="0">
              <a:solidFill>
                <a:srgbClr val="FF0000"/>
              </a:solidFill>
              <a:latin typeface="微软雅黑" panose="020B0503020204020204" charset="-122"/>
              <a:ea typeface="微软雅黑" panose="020B0503020204020204" charset="-122"/>
              <a:sym typeface="+mn-ea"/>
            </a:endParaRPr>
          </a:p>
          <a:p>
            <a:pPr>
              <a:lnSpc>
                <a:spcPct val="150000"/>
              </a:lnSpc>
            </a:pPr>
            <a:r>
              <a:rPr lang="en-US" altLang="zh-CN" sz="2700" dirty="0" smtClean="0">
                <a:solidFill>
                  <a:schemeClr val="tx1">
                    <a:lumMod val="50000"/>
                  </a:schemeClr>
                </a:solidFill>
                <a:latin typeface="微软雅黑" panose="020B0503020204020204" charset="-122"/>
                <a:ea typeface="微软雅黑" panose="020B0503020204020204" charset="-122"/>
                <a:sym typeface="+mn-ea"/>
              </a:rPr>
              <a:t>2</a:t>
            </a:r>
            <a:r>
              <a:rPr lang="zh-CN" altLang="en-US" sz="2700" dirty="0">
                <a:solidFill>
                  <a:schemeClr val="tx1">
                    <a:lumMod val="50000"/>
                  </a:schemeClr>
                </a:solidFill>
                <a:latin typeface="微软雅黑" panose="020B0503020204020204" charset="-122"/>
                <a:ea typeface="微软雅黑" panose="020B0503020204020204" charset="-122"/>
                <a:sym typeface="+mn-ea"/>
              </a:rPr>
              <a:t>、个性化的</a:t>
            </a:r>
            <a:r>
              <a:rPr lang="zh-CN" altLang="en-US" sz="4000" dirty="0">
                <a:solidFill>
                  <a:srgbClr val="FFC000"/>
                </a:solidFill>
                <a:latin typeface="微软雅黑" panose="020B0503020204020204" charset="-122"/>
                <a:ea typeface="微软雅黑" panose="020B0503020204020204" charset="-122"/>
                <a:sym typeface="+mn-ea"/>
              </a:rPr>
              <a:t>资源推送</a:t>
            </a:r>
            <a:r>
              <a:rPr lang="zh-CN" altLang="en-US" sz="2700" dirty="0" smtClean="0">
                <a:solidFill>
                  <a:schemeClr val="tx1">
                    <a:lumMod val="50000"/>
                  </a:schemeClr>
                </a:solidFill>
                <a:latin typeface="微软雅黑" panose="020B0503020204020204" charset="-122"/>
                <a:ea typeface="微软雅黑" panose="020B0503020204020204" charset="-122"/>
                <a:sym typeface="+mn-ea"/>
              </a:rPr>
              <a:t>业务</a:t>
            </a:r>
            <a:r>
              <a:rPr lang="en-US" altLang="zh-CN" sz="2700" dirty="0" smtClean="0">
                <a:solidFill>
                  <a:schemeClr val="tx1">
                    <a:lumMod val="50000"/>
                  </a:schemeClr>
                </a:solidFill>
                <a:latin typeface="微软雅黑" panose="020B0503020204020204" charset="-122"/>
                <a:ea typeface="微软雅黑" panose="020B0503020204020204" charset="-122"/>
                <a:sym typeface="+mn-ea"/>
              </a:rPr>
              <a:t>——</a:t>
            </a:r>
            <a:r>
              <a:rPr lang="zh-CN" altLang="en-US" sz="4000" dirty="0">
                <a:solidFill>
                  <a:srgbClr val="FF0000"/>
                </a:solidFill>
                <a:latin typeface="微软雅黑" panose="020B0503020204020204" charset="-122"/>
                <a:ea typeface="微软雅黑" panose="020B0503020204020204" charset="-122"/>
                <a:sym typeface="+mn-ea"/>
              </a:rPr>
              <a:t>“准</a:t>
            </a:r>
            <a:r>
              <a:rPr lang="en-US" altLang="zh-CN" sz="4000" dirty="0">
                <a:solidFill>
                  <a:srgbClr val="FF0000"/>
                </a:solidFill>
                <a:latin typeface="微软雅黑" panose="020B0503020204020204" charset="-122"/>
                <a:ea typeface="微软雅黑" panose="020B0503020204020204" charset="-122"/>
                <a:sym typeface="+mn-ea"/>
              </a:rPr>
              <a:t>”</a:t>
            </a:r>
          </a:p>
          <a:p>
            <a:pPr>
              <a:lnSpc>
                <a:spcPct val="150000"/>
              </a:lnSpc>
            </a:pPr>
            <a:r>
              <a:rPr lang="en-US" altLang="zh-CN" sz="2700" dirty="0" smtClean="0">
                <a:solidFill>
                  <a:schemeClr val="tx1">
                    <a:lumMod val="50000"/>
                  </a:schemeClr>
                </a:solidFill>
                <a:latin typeface="微软雅黑" panose="020B0503020204020204" charset="-122"/>
                <a:ea typeface="微软雅黑" panose="020B0503020204020204" charset="-122"/>
                <a:sym typeface="+mn-ea"/>
              </a:rPr>
              <a:t>3</a:t>
            </a:r>
            <a:r>
              <a:rPr lang="zh-CN" altLang="en-US" sz="2700" dirty="0" smtClean="0">
                <a:solidFill>
                  <a:schemeClr val="tx1">
                    <a:lumMod val="50000"/>
                  </a:schemeClr>
                </a:solidFill>
                <a:latin typeface="微软雅黑" panose="020B0503020204020204" charset="-122"/>
                <a:ea typeface="微软雅黑" panose="020B0503020204020204" charset="-122"/>
                <a:sym typeface="+mn-ea"/>
              </a:rPr>
              <a:t>、通过</a:t>
            </a:r>
            <a:r>
              <a:rPr lang="zh-CN" altLang="en-US" sz="2800" dirty="0" smtClean="0">
                <a:solidFill>
                  <a:schemeClr val="tx1">
                    <a:lumMod val="50000"/>
                  </a:schemeClr>
                </a:solidFill>
                <a:latin typeface="微软雅黑" panose="020B0503020204020204" charset="-122"/>
                <a:ea typeface="微软雅黑" panose="020B0503020204020204" charset="-122"/>
                <a:sym typeface="Arial" panose="020B0604020202020204" pitchFamily="34" charset="0"/>
              </a:rPr>
              <a:t>知识</a:t>
            </a:r>
            <a:r>
              <a:rPr lang="zh-CN" altLang="en-US" sz="2800" dirty="0">
                <a:solidFill>
                  <a:schemeClr val="tx1">
                    <a:lumMod val="50000"/>
                  </a:schemeClr>
                </a:solidFill>
                <a:latin typeface="微软雅黑" panose="020B0503020204020204" charset="-122"/>
                <a:ea typeface="微软雅黑" panose="020B0503020204020204" charset="-122"/>
                <a:sym typeface="Arial" panose="020B0604020202020204" pitchFamily="34" charset="0"/>
              </a:rPr>
              <a:t>移动服务</a:t>
            </a:r>
            <a:r>
              <a:rPr lang="zh-CN" altLang="en-US" sz="2800" dirty="0" smtClean="0">
                <a:solidFill>
                  <a:schemeClr val="tx1">
                    <a:lumMod val="50000"/>
                  </a:schemeClr>
                </a:solidFill>
                <a:latin typeface="微软雅黑" panose="020B0503020204020204" charset="-122"/>
                <a:ea typeface="微软雅黑" panose="020B0503020204020204" charset="-122"/>
                <a:sym typeface="Arial" panose="020B0604020202020204" pitchFamily="34" charset="0"/>
              </a:rPr>
              <a:t>，</a:t>
            </a:r>
            <a:r>
              <a:rPr lang="zh-CN" altLang="en-US" sz="4000" dirty="0">
                <a:solidFill>
                  <a:srgbClr val="FFC000"/>
                </a:solidFill>
                <a:latin typeface="微软雅黑" panose="020B0503020204020204" charset="-122"/>
                <a:ea typeface="微软雅黑" panose="020B0503020204020204" charset="-122"/>
                <a:sym typeface="Arial" panose="020B0604020202020204" pitchFamily="34" charset="0"/>
              </a:rPr>
              <a:t>随时随地</a:t>
            </a:r>
            <a:r>
              <a:rPr lang="zh-CN" altLang="en-US" sz="2800" dirty="0" smtClean="0">
                <a:solidFill>
                  <a:schemeClr val="tx1">
                    <a:lumMod val="50000"/>
                  </a:schemeClr>
                </a:solidFill>
                <a:latin typeface="微软雅黑" panose="020B0503020204020204" charset="-122"/>
                <a:ea typeface="微软雅黑" panose="020B0503020204020204" charset="-122"/>
                <a:sym typeface="Arial" panose="020B0604020202020204" pitchFamily="34" charset="0"/>
              </a:rPr>
              <a:t>享受知识盛宴</a:t>
            </a:r>
            <a:r>
              <a:rPr lang="en-US" altLang="zh-CN" sz="2800" dirty="0" smtClean="0">
                <a:solidFill>
                  <a:schemeClr val="tx1">
                    <a:lumMod val="50000"/>
                  </a:schemeClr>
                </a:solidFill>
                <a:latin typeface="微软雅黑" panose="020B0503020204020204" charset="-122"/>
                <a:ea typeface="微软雅黑" panose="020B0503020204020204" charset="-122"/>
                <a:sym typeface="Arial" panose="020B0604020202020204" pitchFamily="34" charset="0"/>
              </a:rPr>
              <a:t>——</a:t>
            </a:r>
            <a:r>
              <a:rPr lang="zh-CN" altLang="en-US" sz="4000" dirty="0" smtClean="0">
                <a:solidFill>
                  <a:srgbClr val="FF0000"/>
                </a:solidFill>
                <a:latin typeface="微软雅黑" panose="020B0503020204020204" charset="-122"/>
                <a:ea typeface="微软雅黑" panose="020B0503020204020204" charset="-122"/>
                <a:sym typeface="+mn-ea"/>
              </a:rPr>
              <a:t>“</a:t>
            </a:r>
            <a:r>
              <a:rPr lang="zh-CN" altLang="en-US" sz="4000" dirty="0">
                <a:solidFill>
                  <a:srgbClr val="FF0000"/>
                </a:solidFill>
                <a:latin typeface="微软雅黑" panose="020B0503020204020204" charset="-122"/>
                <a:ea typeface="微软雅黑" panose="020B0503020204020204" charset="-122"/>
                <a:sym typeface="+mn-ea"/>
              </a:rPr>
              <a:t>狠</a:t>
            </a:r>
            <a:r>
              <a:rPr lang="en-US" altLang="zh-CN" sz="4000" dirty="0" smtClean="0">
                <a:solidFill>
                  <a:srgbClr val="FF0000"/>
                </a:solidFill>
                <a:latin typeface="微软雅黑" panose="020B0503020204020204" charset="-122"/>
                <a:ea typeface="微软雅黑" panose="020B0503020204020204" charset="-122"/>
                <a:sym typeface="+mn-ea"/>
              </a:rPr>
              <a:t>”</a:t>
            </a:r>
            <a:endParaRPr lang="en-US" altLang="zh-CN" sz="4000" dirty="0">
              <a:solidFill>
                <a:srgbClr val="FF0000"/>
              </a:solidFill>
              <a:latin typeface="微软雅黑" panose="020B0503020204020204" charset="-122"/>
              <a:ea typeface="微软雅黑" panose="020B0503020204020204" charset="-122"/>
              <a:sym typeface="+mn-ea"/>
            </a:endParaRPr>
          </a:p>
        </p:txBody>
      </p:sp>
      <p:sp>
        <p:nvSpPr>
          <p:cNvPr id="3" name="出自【趣你的PPT】(微信:qunideppt)：最优质的PPT资源库"/>
          <p:cNvSpPr txBox="1">
            <a:spLocks noChangeArrowheads="1"/>
          </p:cNvSpPr>
          <p:nvPr/>
        </p:nvSpPr>
        <p:spPr bwMode="auto">
          <a:xfrm>
            <a:off x="779280" y="621000"/>
            <a:ext cx="3372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fontAlgn="base">
              <a:lnSpc>
                <a:spcPct val="100000"/>
              </a:lnSpc>
              <a:spcBef>
                <a:spcPct val="0"/>
              </a:spcBef>
              <a:spcAft>
                <a:spcPct val="0"/>
              </a:spcAft>
              <a:buFontTx/>
              <a:buNone/>
              <a:defRPr/>
            </a:pPr>
            <a:r>
              <a:rPr lang="zh-CN" altLang="en-US" sz="3600" b="1" dirty="0" smtClean="0">
                <a:solidFill>
                  <a:schemeClr val="tx1">
                    <a:lumMod val="50000"/>
                  </a:schemeClr>
                </a:solidFill>
                <a:latin typeface="微软雅黑" panose="020B0503020204020204" charset="-122"/>
                <a:ea typeface="微软雅黑" panose="020B0503020204020204" charset="-122"/>
              </a:rPr>
              <a:t>全球学术快报</a:t>
            </a:r>
            <a:endParaRPr lang="zh-CN" altLang="en-US" sz="3600" b="1" dirty="0">
              <a:solidFill>
                <a:schemeClr val="tx1">
                  <a:lumMod val="50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4264651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90465" y="1580720"/>
            <a:ext cx="5349154" cy="492443"/>
          </a:xfrm>
          <a:prstGeom prst="rect">
            <a:avLst/>
          </a:prstGeom>
          <a:noFill/>
        </p:spPr>
        <p:txBody>
          <a:bodyPr wrap="square" rtlCol="0">
            <a:spAutoFit/>
          </a:bodyPr>
          <a:lstStyle/>
          <a:p>
            <a:r>
              <a:rPr lang="zh-CN" altLang="en-US" sz="2600" b="1" dirty="0" smtClean="0">
                <a:latin typeface="微软雅黑" panose="020B0503020204020204" charset="-122"/>
                <a:ea typeface="微软雅黑" panose="020B0503020204020204" charset="-122"/>
              </a:rPr>
              <a:t>新一代研学型数字图书馆</a:t>
            </a:r>
            <a:endParaRPr lang="zh-CN" altLang="en-US" sz="2600" b="1" dirty="0">
              <a:latin typeface="微软雅黑" panose="020B0503020204020204" charset="-122"/>
              <a:ea typeface="微软雅黑" panose="020B0503020204020204" charset="-122"/>
            </a:endParaRPr>
          </a:p>
        </p:txBody>
      </p:sp>
      <p:sp>
        <p:nvSpPr>
          <p:cNvPr id="8" name="文本框 7"/>
          <p:cNvSpPr txBox="1"/>
          <p:nvPr/>
        </p:nvSpPr>
        <p:spPr>
          <a:xfrm>
            <a:off x="1503265" y="2335423"/>
            <a:ext cx="4425745" cy="1107996"/>
          </a:xfrm>
          <a:prstGeom prst="rect">
            <a:avLst/>
          </a:prstGeom>
          <a:noFill/>
        </p:spPr>
        <p:txBody>
          <a:bodyPr wrap="square" rtlCol="0">
            <a:spAutoFit/>
          </a:bodyPr>
          <a:lstStyle/>
          <a:p>
            <a:pPr>
              <a:lnSpc>
                <a:spcPct val="150000"/>
              </a:lnSpc>
            </a:pPr>
            <a:r>
              <a:rPr lang="zh-CN" altLang="en-US" sz="2200" dirty="0" smtClean="0">
                <a:latin typeface="微软雅黑" panose="020B0503020204020204" charset="-122"/>
                <a:ea typeface="微软雅黑" panose="020B0503020204020204" charset="-122"/>
              </a:rPr>
              <a:t>基于</a:t>
            </a:r>
            <a:r>
              <a:rPr lang="en-US" altLang="zh-CN" sz="2200" dirty="0" smtClean="0">
                <a:latin typeface="微软雅黑" panose="020B0503020204020204" charset="-122"/>
                <a:ea typeface="微软雅黑" panose="020B0503020204020204" charset="-122"/>
              </a:rPr>
              <a:t>XML</a:t>
            </a:r>
            <a:r>
              <a:rPr lang="zh-CN" altLang="en-US" sz="2200" dirty="0" smtClean="0">
                <a:latin typeface="微软雅黑" panose="020B0503020204020204" charset="-122"/>
                <a:ea typeface="微软雅黑" panose="020B0503020204020204" charset="-122"/>
              </a:rPr>
              <a:t>碎片化内容的增强出版，全新的阅读学习体验</a:t>
            </a:r>
            <a:endParaRPr lang="zh-CN" altLang="en-US" sz="2200" dirty="0">
              <a:latin typeface="微软雅黑" panose="020B0503020204020204" charset="-122"/>
              <a:ea typeface="微软雅黑" panose="020B0503020204020204" charset="-122"/>
            </a:endParaRPr>
          </a:p>
        </p:txBody>
      </p:sp>
      <p:grpSp>
        <p:nvGrpSpPr>
          <p:cNvPr id="10" name="组合 9"/>
          <p:cNvGrpSpPr/>
          <p:nvPr/>
        </p:nvGrpSpPr>
        <p:grpSpPr>
          <a:xfrm>
            <a:off x="690465" y="2495077"/>
            <a:ext cx="593787" cy="579038"/>
            <a:chOff x="1692819" y="4073577"/>
            <a:chExt cx="1078111" cy="1078111"/>
          </a:xfrm>
        </p:grpSpPr>
        <p:sp>
          <p:nvSpPr>
            <p:cNvPr id="11" name="Oval 45"/>
            <p:cNvSpPr/>
            <p:nvPr/>
          </p:nvSpPr>
          <p:spPr>
            <a:xfrm>
              <a:off x="1692819" y="4073577"/>
              <a:ext cx="1078111" cy="1078111"/>
            </a:xfrm>
            <a:prstGeom prst="ellipse">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AutoShape 59"/>
            <p:cNvSpPr/>
            <p:nvPr/>
          </p:nvSpPr>
          <p:spPr bwMode="auto">
            <a:xfrm>
              <a:off x="1887362" y="4336094"/>
              <a:ext cx="554019" cy="553073"/>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nvGrpSpPr>
          <p:cNvPr id="14" name="组合 13"/>
          <p:cNvGrpSpPr/>
          <p:nvPr/>
        </p:nvGrpSpPr>
        <p:grpSpPr>
          <a:xfrm>
            <a:off x="606658" y="4087113"/>
            <a:ext cx="579600" cy="579600"/>
            <a:chOff x="3601736" y="4049442"/>
            <a:chExt cx="1078111" cy="1078111"/>
          </a:xfrm>
        </p:grpSpPr>
        <p:sp>
          <p:nvSpPr>
            <p:cNvPr id="15" name="Oval 59"/>
            <p:cNvSpPr/>
            <p:nvPr/>
          </p:nvSpPr>
          <p:spPr>
            <a:xfrm>
              <a:off x="3601736" y="4049442"/>
              <a:ext cx="1078111" cy="1078111"/>
            </a:xfrm>
            <a:prstGeom prst="ellipse">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6" name="Group 54"/>
            <p:cNvGrpSpPr/>
            <p:nvPr/>
          </p:nvGrpSpPr>
          <p:grpSpPr>
            <a:xfrm>
              <a:off x="3917109" y="4377581"/>
              <a:ext cx="489901" cy="489901"/>
              <a:chOff x="4439444" y="1652588"/>
              <a:chExt cx="464344" cy="464344"/>
            </a:xfrm>
            <a:solidFill>
              <a:schemeClr val="accent2"/>
            </a:solidFill>
          </p:grpSpPr>
          <p:sp>
            <p:nvSpPr>
              <p:cNvPr id="17"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8"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9"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sp>
        <p:nvSpPr>
          <p:cNvPr id="20" name="文本框 19"/>
          <p:cNvSpPr txBox="1"/>
          <p:nvPr/>
        </p:nvSpPr>
        <p:spPr>
          <a:xfrm>
            <a:off x="1538090" y="3911583"/>
            <a:ext cx="4425745" cy="1107996"/>
          </a:xfrm>
          <a:prstGeom prst="rect">
            <a:avLst/>
          </a:prstGeom>
          <a:noFill/>
        </p:spPr>
        <p:txBody>
          <a:bodyPr wrap="square" rtlCol="0">
            <a:spAutoFit/>
          </a:bodyPr>
          <a:lstStyle/>
          <a:p>
            <a:pPr>
              <a:lnSpc>
                <a:spcPct val="150000"/>
              </a:lnSpc>
            </a:pPr>
            <a:r>
              <a:rPr lang="zh-CN" altLang="en-US" sz="2200" dirty="0" smtClean="0">
                <a:latin typeface="微软雅黑" panose="020B0503020204020204" charset="-122"/>
                <a:ea typeface="微软雅黑" panose="020B0503020204020204" charset="-122"/>
              </a:rPr>
              <a:t>将文献服务、知识服务深入到个人的研究和学习过程中</a:t>
            </a:r>
            <a:endParaRPr lang="zh-CN" altLang="en-US" sz="2200" dirty="0">
              <a:latin typeface="微软雅黑" panose="020B0503020204020204" charset="-122"/>
              <a:ea typeface="微软雅黑" panose="020B0503020204020204" charset="-122"/>
            </a:endParaRPr>
          </a:p>
        </p:txBody>
      </p:sp>
      <p:sp>
        <p:nvSpPr>
          <p:cNvPr id="22" name="文本框 21"/>
          <p:cNvSpPr txBox="1"/>
          <p:nvPr/>
        </p:nvSpPr>
        <p:spPr>
          <a:xfrm>
            <a:off x="6592792" y="1580720"/>
            <a:ext cx="5349154" cy="492443"/>
          </a:xfrm>
          <a:prstGeom prst="rect">
            <a:avLst/>
          </a:prstGeom>
          <a:noFill/>
        </p:spPr>
        <p:txBody>
          <a:bodyPr wrap="square" rtlCol="0">
            <a:spAutoFit/>
          </a:bodyPr>
          <a:lstStyle/>
          <a:p>
            <a:r>
              <a:rPr lang="zh-CN" altLang="en-US" sz="2600" b="1" dirty="0" smtClean="0">
                <a:latin typeface="微软雅黑" panose="020B0503020204020204" charset="-122"/>
                <a:ea typeface="微软雅黑" panose="020B0503020204020204" charset="-122"/>
              </a:rPr>
              <a:t>个人知识结构构建和知识创新服务</a:t>
            </a:r>
            <a:endParaRPr lang="zh-CN" altLang="en-US" sz="2600" b="1" dirty="0">
              <a:latin typeface="微软雅黑" panose="020B0503020204020204" charset="-122"/>
              <a:ea typeface="微软雅黑" panose="020B0503020204020204" charset="-122"/>
            </a:endParaRPr>
          </a:p>
        </p:txBody>
      </p:sp>
      <p:sp>
        <p:nvSpPr>
          <p:cNvPr id="23" name="文本框 22"/>
          <p:cNvSpPr txBox="1"/>
          <p:nvPr/>
        </p:nvSpPr>
        <p:spPr>
          <a:xfrm>
            <a:off x="7405592" y="2335423"/>
            <a:ext cx="4425745" cy="1107996"/>
          </a:xfrm>
          <a:prstGeom prst="rect">
            <a:avLst/>
          </a:prstGeom>
          <a:noFill/>
        </p:spPr>
        <p:txBody>
          <a:bodyPr wrap="square" rtlCol="0">
            <a:spAutoFit/>
          </a:bodyPr>
          <a:lstStyle/>
          <a:p>
            <a:pPr>
              <a:lnSpc>
                <a:spcPct val="150000"/>
              </a:lnSpc>
            </a:pPr>
            <a:r>
              <a:rPr lang="zh-CN" altLang="en-US" sz="2200" dirty="0" smtClean="0">
                <a:latin typeface="微软雅黑" panose="020B0503020204020204" charset="-122"/>
                <a:ea typeface="微软雅黑" panose="020B0503020204020204" charset="-122"/>
              </a:rPr>
              <a:t>探究式深度学习，满足不同群体用户的学习需求</a:t>
            </a:r>
            <a:endParaRPr lang="zh-CN" altLang="en-US" sz="2200" dirty="0">
              <a:latin typeface="微软雅黑" panose="020B0503020204020204" charset="-122"/>
              <a:ea typeface="微软雅黑" panose="020B0503020204020204" charset="-122"/>
            </a:endParaRPr>
          </a:p>
        </p:txBody>
      </p:sp>
      <p:sp>
        <p:nvSpPr>
          <p:cNvPr id="24" name="文本框 23"/>
          <p:cNvSpPr txBox="1"/>
          <p:nvPr/>
        </p:nvSpPr>
        <p:spPr>
          <a:xfrm>
            <a:off x="7440417" y="3911583"/>
            <a:ext cx="4425745" cy="1107996"/>
          </a:xfrm>
          <a:prstGeom prst="rect">
            <a:avLst/>
          </a:prstGeom>
          <a:noFill/>
        </p:spPr>
        <p:txBody>
          <a:bodyPr wrap="square" rtlCol="0">
            <a:spAutoFit/>
          </a:bodyPr>
          <a:lstStyle/>
          <a:p>
            <a:pPr>
              <a:lnSpc>
                <a:spcPct val="150000"/>
              </a:lnSpc>
            </a:pPr>
            <a:r>
              <a:rPr lang="zh-CN" altLang="en-US" sz="2200" dirty="0" smtClean="0">
                <a:latin typeface="微软雅黑" panose="020B0503020204020204" charset="-122"/>
                <a:ea typeface="微软雅黑" panose="020B0503020204020204" charset="-122"/>
              </a:rPr>
              <a:t>探究原理，掌握方法，归纳梳理，知识创新</a:t>
            </a:r>
            <a:endParaRPr lang="zh-CN" altLang="en-US" sz="2200" dirty="0">
              <a:latin typeface="微软雅黑" panose="020B0503020204020204" charset="-122"/>
              <a:ea typeface="微软雅黑" panose="020B0503020204020204" charset="-122"/>
            </a:endParaRPr>
          </a:p>
        </p:txBody>
      </p:sp>
      <p:grpSp>
        <p:nvGrpSpPr>
          <p:cNvPr id="26" name="组合 25"/>
          <p:cNvGrpSpPr/>
          <p:nvPr/>
        </p:nvGrpSpPr>
        <p:grpSpPr>
          <a:xfrm>
            <a:off x="6629641" y="4078460"/>
            <a:ext cx="579600" cy="579600"/>
            <a:chOff x="9538519" y="4073578"/>
            <a:chExt cx="1078111" cy="1078111"/>
          </a:xfrm>
        </p:grpSpPr>
        <p:sp>
          <p:nvSpPr>
            <p:cNvPr id="27" name="Oval 24"/>
            <p:cNvSpPr/>
            <p:nvPr/>
          </p:nvSpPr>
          <p:spPr>
            <a:xfrm>
              <a:off x="9538519" y="4073578"/>
              <a:ext cx="1078111" cy="1078111"/>
            </a:xfrm>
            <a:prstGeom prst="ellipse">
              <a:avLst/>
            </a:prstGeom>
            <a:solidFill>
              <a:schemeClr val="bg2"/>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8" name="Group 19"/>
            <p:cNvGrpSpPr/>
            <p:nvPr/>
          </p:nvGrpSpPr>
          <p:grpSpPr>
            <a:xfrm>
              <a:off x="9801037" y="4370130"/>
              <a:ext cx="553074" cy="450022"/>
              <a:chOff x="10074275" y="4479132"/>
              <a:chExt cx="464344" cy="377825"/>
            </a:xfrm>
            <a:solidFill>
              <a:schemeClr val="accent5"/>
            </a:solidFill>
          </p:grpSpPr>
          <p:sp>
            <p:nvSpPr>
              <p:cNvPr id="29" name="AutoShape 5"/>
              <p:cNvSpPr/>
              <p:nvPr/>
            </p:nvSpPr>
            <p:spPr bwMode="auto">
              <a:xfrm>
                <a:off x="10393363" y="4595019"/>
                <a:ext cx="87313"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0" name="AutoShape 6"/>
              <p:cNvSpPr/>
              <p:nvPr/>
            </p:nvSpPr>
            <p:spPr bwMode="auto">
              <a:xfrm>
                <a:off x="10074275" y="4479132"/>
                <a:ext cx="464344"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31" name="组合 30"/>
          <p:cNvGrpSpPr/>
          <p:nvPr/>
        </p:nvGrpSpPr>
        <p:grpSpPr>
          <a:xfrm>
            <a:off x="6592792" y="2485196"/>
            <a:ext cx="579600" cy="579600"/>
            <a:chOff x="7611309" y="4049442"/>
            <a:chExt cx="1078111" cy="1078111"/>
          </a:xfrm>
        </p:grpSpPr>
        <p:sp>
          <p:nvSpPr>
            <p:cNvPr id="32" name="Oval 38"/>
            <p:cNvSpPr/>
            <p:nvPr/>
          </p:nvSpPr>
          <p:spPr>
            <a:xfrm>
              <a:off x="7611309" y="4049442"/>
              <a:ext cx="1078111" cy="1078111"/>
            </a:xfrm>
            <a:prstGeom prst="ellipse">
              <a:avLst/>
            </a:prstGeom>
            <a:solidFill>
              <a:schemeClr val="bg2"/>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3" name="Group 27"/>
            <p:cNvGrpSpPr/>
            <p:nvPr/>
          </p:nvGrpSpPr>
          <p:grpSpPr>
            <a:xfrm>
              <a:off x="7873827" y="4311487"/>
              <a:ext cx="553073" cy="554019"/>
              <a:chOff x="9145588" y="4435475"/>
              <a:chExt cx="464344" cy="465138"/>
            </a:xfrm>
            <a:solidFill>
              <a:schemeClr val="accent4"/>
            </a:solidFill>
          </p:grpSpPr>
          <p:sp>
            <p:nvSpPr>
              <p:cNvPr id="34"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5"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6"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7"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8"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9"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0"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1"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42"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sp>
        <p:nvSpPr>
          <p:cNvPr id="3" name="矩形 2"/>
          <p:cNvSpPr/>
          <p:nvPr/>
        </p:nvSpPr>
        <p:spPr>
          <a:xfrm>
            <a:off x="897231" y="5644618"/>
            <a:ext cx="10120039" cy="584775"/>
          </a:xfrm>
          <a:prstGeom prst="rect">
            <a:avLst/>
          </a:prstGeom>
        </p:spPr>
        <p:txBody>
          <a:bodyPr wrap="square">
            <a:spAutoFit/>
          </a:bodyPr>
          <a:lstStyle/>
          <a:p>
            <a:pPr algn="ctr"/>
            <a:r>
              <a:rPr lang="zh-CN" altLang="en-US" sz="3200" b="1" dirty="0" smtClean="0">
                <a:solidFill>
                  <a:srgbClr val="FF0000"/>
                </a:solidFill>
                <a:latin typeface="微软雅黑" panose="020B0503020204020204" charset="-122"/>
                <a:ea typeface="微软雅黑" panose="020B0503020204020204" charset="-122"/>
              </a:rPr>
              <a:t>以增强出版的方式，提供智能知识服务</a:t>
            </a:r>
            <a:endParaRPr lang="zh-CN" altLang="en-US" dirty="0"/>
          </a:p>
        </p:txBody>
      </p:sp>
      <p:sp>
        <p:nvSpPr>
          <p:cNvPr id="46118" name="圆角矩形 32"/>
          <p:cNvSpPr/>
          <p:nvPr/>
        </p:nvSpPr>
        <p:spPr>
          <a:xfrm>
            <a:off x="475893" y="239678"/>
            <a:ext cx="2658533" cy="499533"/>
          </a:xfrm>
          <a:prstGeom prst="roundRect">
            <a:avLst>
              <a:gd name="adj" fmla="val 16667"/>
            </a:avLst>
          </a:prstGeom>
        </p:spPr>
        <p:style>
          <a:lnRef idx="1">
            <a:schemeClr val="accent2"/>
          </a:lnRef>
          <a:fillRef idx="3">
            <a:schemeClr val="accent2"/>
          </a:fillRef>
          <a:effectRef idx="2">
            <a:schemeClr val="accent2"/>
          </a:effectRef>
          <a:fontRef idx="minor">
            <a:schemeClr val="lt1"/>
          </a:fontRef>
        </p:style>
        <p:txBody>
          <a:bodyPr wrap="square" lIns="110067" tIns="57573" rIns="110067" bIns="57573" anchor="ctr"/>
          <a:lstStyle/>
          <a:p>
            <a:pPr lvl="0" algn="ctr"/>
            <a:r>
              <a:rPr lang="en-US" altLang="zh-CN" sz="2400" dirty="0" smtClean="0">
                <a:solidFill>
                  <a:schemeClr val="bg1"/>
                </a:solidFill>
                <a:ea typeface="宋体" panose="02010600030101010101" pitchFamily="2" charset="-122"/>
              </a:rPr>
              <a:t>2</a:t>
            </a:r>
            <a:r>
              <a:rPr lang="zh-CN" altLang="en-US" sz="2400" dirty="0" smtClean="0">
                <a:solidFill>
                  <a:schemeClr val="bg1"/>
                </a:solidFill>
                <a:ea typeface="宋体" panose="02010600030101010101" pitchFamily="2" charset="-122"/>
              </a:rPr>
              <a:t>、</a:t>
            </a:r>
            <a:r>
              <a:rPr lang="zh-CN" altLang="en-US" sz="2400" dirty="0">
                <a:solidFill>
                  <a:schemeClr val="bg1"/>
                </a:solidFill>
                <a:ea typeface="宋体" panose="02010600030101010101" pitchFamily="2" charset="-122"/>
              </a:rPr>
              <a:t>研学平台</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0" grpId="0"/>
      <p:bldP spid="22" grpId="0"/>
      <p:bldP spid="23" grpId="0"/>
      <p:bldP spid="24"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8629" y="406402"/>
            <a:ext cx="6589486" cy="584775"/>
          </a:xfrm>
          <a:prstGeom prst="rect">
            <a:avLst/>
          </a:prstGeom>
          <a:noFill/>
        </p:spPr>
        <p:txBody>
          <a:bodyPr wrap="square" rtlCol="0">
            <a:spAutoFit/>
          </a:bodyPr>
          <a:lstStyle/>
          <a:p>
            <a:r>
              <a:rPr lang="zh-CN" altLang="en-US" sz="3200" b="1" dirty="0" smtClean="0">
                <a:latin typeface="微软雅黑" panose="020B0503020204020204" charset="-122"/>
                <a:ea typeface="微软雅黑" panose="020B0503020204020204" charset="-122"/>
              </a:rPr>
              <a:t>核心功能</a:t>
            </a:r>
            <a:endParaRPr lang="zh-CN" altLang="en-US" sz="3200" b="1" dirty="0">
              <a:latin typeface="微软雅黑" panose="020B0503020204020204" charset="-122"/>
              <a:ea typeface="微软雅黑" panose="020B0503020204020204" charset="-122"/>
            </a:endParaRPr>
          </a:p>
        </p:txBody>
      </p:sp>
      <p:grpSp>
        <p:nvGrpSpPr>
          <p:cNvPr id="28" name="组合 27"/>
          <p:cNvGrpSpPr/>
          <p:nvPr/>
        </p:nvGrpSpPr>
        <p:grpSpPr>
          <a:xfrm>
            <a:off x="754741" y="5656910"/>
            <a:ext cx="655090" cy="925118"/>
            <a:chOff x="733187" y="1831290"/>
            <a:chExt cx="655090" cy="925118"/>
          </a:xfrm>
        </p:grpSpPr>
        <p:sp>
          <p:nvSpPr>
            <p:cNvPr id="4" name="Freeform 7"/>
            <p:cNvSpPr>
              <a:spLocks noEditPoints="1"/>
            </p:cNvSpPr>
            <p:nvPr/>
          </p:nvSpPr>
          <p:spPr bwMode="auto">
            <a:xfrm>
              <a:off x="733187" y="1831290"/>
              <a:ext cx="655090" cy="925118"/>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 name="TextBox 4"/>
            <p:cNvSpPr txBox="1"/>
            <p:nvPr/>
          </p:nvSpPr>
          <p:spPr>
            <a:xfrm>
              <a:off x="855159" y="1863921"/>
              <a:ext cx="364203" cy="523220"/>
            </a:xfrm>
            <a:prstGeom prst="rect">
              <a:avLst/>
            </a:prstGeom>
            <a:noFill/>
          </p:spPr>
          <p:txBody>
            <a:bodyPr wrap="none" rtlCol="0">
              <a:spAutoFit/>
            </a:bodyPr>
            <a:lstStyle/>
            <a:p>
              <a:pPr algn="ctr"/>
              <a:r>
                <a:rPr lang="en-US" sz="2800" b="1" dirty="0" smtClean="0">
                  <a:solidFill>
                    <a:srgbClr val="6F3293"/>
                  </a:solidFill>
                  <a:latin typeface="CAJ FNT03" panose="02000000000000000000" pitchFamily="2" charset="0"/>
                </a:rPr>
                <a:t>5</a:t>
              </a:r>
              <a:endParaRPr lang="vi-VN" sz="2800" b="1" dirty="0">
                <a:solidFill>
                  <a:srgbClr val="6F3293"/>
                </a:solidFill>
              </a:endParaRPr>
            </a:p>
          </p:txBody>
        </p:sp>
      </p:grpSp>
      <p:grpSp>
        <p:nvGrpSpPr>
          <p:cNvPr id="6" name="Group 5"/>
          <p:cNvGrpSpPr/>
          <p:nvPr/>
        </p:nvGrpSpPr>
        <p:grpSpPr>
          <a:xfrm>
            <a:off x="754741" y="2557606"/>
            <a:ext cx="655090" cy="925117"/>
            <a:chOff x="3811105" y="1855811"/>
            <a:chExt cx="655090" cy="925117"/>
          </a:xfrm>
        </p:grpSpPr>
        <p:sp>
          <p:nvSpPr>
            <p:cNvPr id="7" name="Freeform 7"/>
            <p:cNvSpPr>
              <a:spLocks noEditPoints="1"/>
            </p:cNvSpPr>
            <p:nvPr/>
          </p:nvSpPr>
          <p:spPr bwMode="auto">
            <a:xfrm>
              <a:off x="3811105"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8" name="TextBox 7"/>
            <p:cNvSpPr txBox="1"/>
            <p:nvPr/>
          </p:nvSpPr>
          <p:spPr>
            <a:xfrm>
              <a:off x="3963312" y="1900486"/>
              <a:ext cx="364202" cy="523220"/>
            </a:xfrm>
            <a:prstGeom prst="rect">
              <a:avLst/>
            </a:prstGeom>
            <a:noFill/>
          </p:spPr>
          <p:txBody>
            <a:bodyPr wrap="none" rtlCol="0">
              <a:spAutoFit/>
            </a:bodyPr>
            <a:lstStyle/>
            <a:p>
              <a:pPr lvl="0" algn="ctr"/>
              <a:r>
                <a:rPr lang="en-US" altLang="zh-CN" sz="2800" b="1" dirty="0" smtClean="0">
                  <a:solidFill>
                    <a:srgbClr val="6F3293"/>
                  </a:solidFill>
                  <a:latin typeface="CAJ FNT03" panose="02000000000000000000" pitchFamily="2" charset="0"/>
                </a:rPr>
                <a:t>2</a:t>
              </a:r>
              <a:endParaRPr lang="vi-VN" altLang="zh-CN" sz="2800" b="1" dirty="0">
                <a:solidFill>
                  <a:srgbClr val="6F3293"/>
                </a:solidFill>
              </a:endParaRPr>
            </a:p>
          </p:txBody>
        </p:sp>
      </p:grpSp>
      <p:grpSp>
        <p:nvGrpSpPr>
          <p:cNvPr id="90" name="组合 89"/>
          <p:cNvGrpSpPr/>
          <p:nvPr/>
        </p:nvGrpSpPr>
        <p:grpSpPr>
          <a:xfrm>
            <a:off x="754741" y="3554121"/>
            <a:ext cx="655090" cy="925117"/>
            <a:chOff x="5744337" y="1404207"/>
            <a:chExt cx="655090" cy="925117"/>
          </a:xfrm>
        </p:grpSpPr>
        <p:grpSp>
          <p:nvGrpSpPr>
            <p:cNvPr id="9" name="Group 8"/>
            <p:cNvGrpSpPr/>
            <p:nvPr/>
          </p:nvGrpSpPr>
          <p:grpSpPr>
            <a:xfrm>
              <a:off x="5744337" y="1404207"/>
              <a:ext cx="655090" cy="925117"/>
              <a:chOff x="5728942" y="1855811"/>
              <a:chExt cx="655090" cy="925117"/>
            </a:xfrm>
          </p:grpSpPr>
          <p:sp>
            <p:nvSpPr>
              <p:cNvPr id="10" name="Freeform 7"/>
              <p:cNvSpPr>
                <a:spLocks noEditPoints="1"/>
              </p:cNvSpPr>
              <p:nvPr/>
            </p:nvSpPr>
            <p:spPr bwMode="auto">
              <a:xfrm>
                <a:off x="5728942" y="1855811"/>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1" name="TextBox 10"/>
              <p:cNvSpPr txBox="1"/>
              <p:nvPr/>
            </p:nvSpPr>
            <p:spPr>
              <a:xfrm>
                <a:off x="5974760" y="1987570"/>
                <a:ext cx="184730" cy="369332"/>
              </a:xfrm>
              <a:prstGeom prst="rect">
                <a:avLst/>
              </a:prstGeom>
              <a:noFill/>
            </p:spPr>
            <p:txBody>
              <a:bodyPr wrap="none" rtlCol="0">
                <a:spAutoFit/>
              </a:bodyPr>
              <a:lstStyle/>
              <a:p>
                <a:pPr algn="ctr"/>
                <a:endParaRPr lang="vi-VN" dirty="0">
                  <a:solidFill>
                    <a:srgbClr val="FA1230"/>
                  </a:solidFill>
                </a:endParaRPr>
              </a:p>
            </p:txBody>
          </p:sp>
        </p:grpSp>
        <p:sp>
          <p:nvSpPr>
            <p:cNvPr id="77" name="矩形 76"/>
            <p:cNvSpPr/>
            <p:nvPr/>
          </p:nvSpPr>
          <p:spPr>
            <a:xfrm>
              <a:off x="5889781" y="1457903"/>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3</a:t>
              </a:r>
              <a:endParaRPr lang="vi-VN" altLang="zh-CN" sz="2800" b="1" dirty="0">
                <a:solidFill>
                  <a:srgbClr val="6F3293"/>
                </a:solidFill>
              </a:endParaRPr>
            </a:p>
          </p:txBody>
        </p:sp>
      </p:grpSp>
      <p:grpSp>
        <p:nvGrpSpPr>
          <p:cNvPr id="84" name="组合 83"/>
          <p:cNvGrpSpPr/>
          <p:nvPr/>
        </p:nvGrpSpPr>
        <p:grpSpPr>
          <a:xfrm>
            <a:off x="754741" y="4578954"/>
            <a:ext cx="655090" cy="925117"/>
            <a:chOff x="7749336" y="1425272"/>
            <a:chExt cx="655090" cy="925117"/>
          </a:xfrm>
        </p:grpSpPr>
        <p:sp>
          <p:nvSpPr>
            <p:cNvPr id="13" name="Freeform 7"/>
            <p:cNvSpPr>
              <a:spLocks noEditPoints="1"/>
            </p:cNvSpPr>
            <p:nvPr/>
          </p:nvSpPr>
          <p:spPr bwMode="auto">
            <a:xfrm>
              <a:off x="7749336"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4"/>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79" name="矩形 78"/>
            <p:cNvSpPr/>
            <p:nvPr/>
          </p:nvSpPr>
          <p:spPr>
            <a:xfrm>
              <a:off x="7891930" y="1469947"/>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4</a:t>
              </a:r>
              <a:endParaRPr lang="vi-VN" altLang="zh-CN" sz="2800" b="1" dirty="0">
                <a:solidFill>
                  <a:srgbClr val="6F3293"/>
                </a:solidFill>
              </a:endParaRPr>
            </a:p>
          </p:txBody>
        </p:sp>
      </p:grpSp>
      <p:grpSp>
        <p:nvGrpSpPr>
          <p:cNvPr id="85" name="组合 84"/>
          <p:cNvGrpSpPr/>
          <p:nvPr/>
        </p:nvGrpSpPr>
        <p:grpSpPr>
          <a:xfrm>
            <a:off x="754741" y="1582631"/>
            <a:ext cx="655090" cy="925117"/>
            <a:chOff x="9754371" y="1425272"/>
            <a:chExt cx="655090" cy="925117"/>
          </a:xfrm>
        </p:grpSpPr>
        <p:sp>
          <p:nvSpPr>
            <p:cNvPr id="16" name="Freeform 7"/>
            <p:cNvSpPr>
              <a:spLocks noEditPoints="1"/>
            </p:cNvSpPr>
            <p:nvPr/>
          </p:nvSpPr>
          <p:spPr bwMode="auto">
            <a:xfrm>
              <a:off x="9754371" y="1425272"/>
              <a:ext cx="655090" cy="925117"/>
            </a:xfrm>
            <a:custGeom>
              <a:avLst/>
              <a:gdLst>
                <a:gd name="T0" fmla="*/ 26 w 26"/>
                <a:gd name="T1" fmla="*/ 13 h 39"/>
                <a:gd name="T2" fmla="*/ 13 w 26"/>
                <a:gd name="T3" fmla="*/ 0 h 39"/>
                <a:gd name="T4" fmla="*/ 0 w 26"/>
                <a:gd name="T5" fmla="*/ 13 h 39"/>
                <a:gd name="T6" fmla="*/ 2 w 26"/>
                <a:gd name="T7" fmla="*/ 20 h 39"/>
                <a:gd name="T8" fmla="*/ 2 w 26"/>
                <a:gd name="T9" fmla="*/ 20 h 39"/>
                <a:gd name="T10" fmla="*/ 13 w 26"/>
                <a:gd name="T11" fmla="*/ 39 h 39"/>
                <a:gd name="T12" fmla="*/ 24 w 26"/>
                <a:gd name="T13" fmla="*/ 20 h 39"/>
                <a:gd name="T14" fmla="*/ 24 w 26"/>
                <a:gd name="T15" fmla="*/ 20 h 39"/>
                <a:gd name="T16" fmla="*/ 26 w 26"/>
                <a:gd name="T17" fmla="*/ 13 h 39"/>
                <a:gd name="T18" fmla="*/ 13 w 26"/>
                <a:gd name="T19" fmla="*/ 24 h 39"/>
                <a:gd name="T20" fmla="*/ 2 w 26"/>
                <a:gd name="T21" fmla="*/ 13 h 39"/>
                <a:gd name="T22" fmla="*/ 13 w 26"/>
                <a:gd name="T23" fmla="*/ 3 h 39"/>
                <a:gd name="T24" fmla="*/ 24 w 26"/>
                <a:gd name="T25" fmla="*/ 13 h 39"/>
                <a:gd name="T26" fmla="*/ 13 w 26"/>
                <a:gd name="T27"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39">
                  <a:moveTo>
                    <a:pt x="26" y="13"/>
                  </a:moveTo>
                  <a:cubicBezTo>
                    <a:pt x="26" y="6"/>
                    <a:pt x="20" y="0"/>
                    <a:pt x="13" y="0"/>
                  </a:cubicBezTo>
                  <a:cubicBezTo>
                    <a:pt x="6" y="0"/>
                    <a:pt x="0" y="6"/>
                    <a:pt x="0" y="13"/>
                  </a:cubicBezTo>
                  <a:cubicBezTo>
                    <a:pt x="0" y="16"/>
                    <a:pt x="1" y="18"/>
                    <a:pt x="2" y="20"/>
                  </a:cubicBezTo>
                  <a:cubicBezTo>
                    <a:pt x="2" y="20"/>
                    <a:pt x="2" y="20"/>
                    <a:pt x="2" y="20"/>
                  </a:cubicBezTo>
                  <a:cubicBezTo>
                    <a:pt x="13" y="39"/>
                    <a:pt x="13" y="39"/>
                    <a:pt x="13" y="39"/>
                  </a:cubicBezTo>
                  <a:cubicBezTo>
                    <a:pt x="24" y="20"/>
                    <a:pt x="24" y="20"/>
                    <a:pt x="24" y="20"/>
                  </a:cubicBezTo>
                  <a:cubicBezTo>
                    <a:pt x="24" y="20"/>
                    <a:pt x="24" y="20"/>
                    <a:pt x="24" y="20"/>
                  </a:cubicBezTo>
                  <a:cubicBezTo>
                    <a:pt x="25" y="18"/>
                    <a:pt x="26" y="16"/>
                    <a:pt x="26" y="13"/>
                  </a:cubicBezTo>
                  <a:close/>
                  <a:moveTo>
                    <a:pt x="13" y="24"/>
                  </a:moveTo>
                  <a:cubicBezTo>
                    <a:pt x="7" y="24"/>
                    <a:pt x="2" y="19"/>
                    <a:pt x="2" y="13"/>
                  </a:cubicBezTo>
                  <a:cubicBezTo>
                    <a:pt x="2" y="7"/>
                    <a:pt x="7" y="3"/>
                    <a:pt x="13" y="3"/>
                  </a:cubicBezTo>
                  <a:cubicBezTo>
                    <a:pt x="19" y="3"/>
                    <a:pt x="24" y="7"/>
                    <a:pt x="24" y="13"/>
                  </a:cubicBezTo>
                  <a:cubicBezTo>
                    <a:pt x="24" y="19"/>
                    <a:pt x="19" y="24"/>
                    <a:pt x="13" y="24"/>
                  </a:cubicBezTo>
                  <a:close/>
                </a:path>
              </a:pathLst>
            </a:custGeom>
            <a:solidFill>
              <a:schemeClr val="accent5"/>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81" name="矩形 80"/>
            <p:cNvSpPr/>
            <p:nvPr/>
          </p:nvSpPr>
          <p:spPr>
            <a:xfrm>
              <a:off x="9895473" y="1469947"/>
              <a:ext cx="364202" cy="523220"/>
            </a:xfrm>
            <a:prstGeom prst="rect">
              <a:avLst/>
            </a:prstGeom>
          </p:spPr>
          <p:txBody>
            <a:bodyPr wrap="none">
              <a:spAutoFit/>
            </a:bodyPr>
            <a:lstStyle/>
            <a:p>
              <a:pPr lvl="0" algn="ctr"/>
              <a:r>
                <a:rPr lang="en-US" altLang="zh-CN" sz="2800" b="1" dirty="0" smtClean="0">
                  <a:solidFill>
                    <a:srgbClr val="6F3293"/>
                  </a:solidFill>
                  <a:latin typeface="CAJ FNT03" panose="02000000000000000000" pitchFamily="2" charset="0"/>
                </a:rPr>
                <a:t>1</a:t>
              </a:r>
              <a:endParaRPr lang="vi-VN" altLang="zh-CN" sz="2800" b="1" dirty="0">
                <a:solidFill>
                  <a:srgbClr val="6F3293"/>
                </a:solidFill>
              </a:endParaRPr>
            </a:p>
          </p:txBody>
        </p:sp>
      </p:grpSp>
      <p:grpSp>
        <p:nvGrpSpPr>
          <p:cNvPr id="17" name="组合 16"/>
          <p:cNvGrpSpPr/>
          <p:nvPr/>
        </p:nvGrpSpPr>
        <p:grpSpPr>
          <a:xfrm>
            <a:off x="1761636" y="1709287"/>
            <a:ext cx="2340000" cy="607751"/>
            <a:chOff x="1531993" y="1839835"/>
            <a:chExt cx="2340000" cy="607751"/>
          </a:xfrm>
          <a:solidFill>
            <a:srgbClr val="0070C0"/>
          </a:solidFill>
        </p:grpSpPr>
        <p:sp>
          <p:nvSpPr>
            <p:cNvPr id="45" name="Chevron 44"/>
            <p:cNvSpPr/>
            <p:nvPr/>
          </p:nvSpPr>
          <p:spPr>
            <a:xfrm>
              <a:off x="1531993" y="1839835"/>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3" name="文本框 82"/>
            <p:cNvSpPr txBox="1"/>
            <p:nvPr/>
          </p:nvSpPr>
          <p:spPr>
            <a:xfrm>
              <a:off x="1997318" y="1912878"/>
              <a:ext cx="1469809" cy="461665"/>
            </a:xfrm>
            <a:prstGeom prst="rect">
              <a:avLst/>
            </a:prstGeom>
            <a:no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增强出版</a:t>
              </a:r>
              <a:endParaRPr lang="zh-CN" altLang="en-US" sz="2400" b="1" dirty="0">
                <a:solidFill>
                  <a:schemeClr val="bg1"/>
                </a:solidFill>
                <a:latin typeface="微软雅黑" panose="020B0503020204020204" charset="-122"/>
                <a:ea typeface="微软雅黑" panose="020B0503020204020204" charset="-122"/>
              </a:endParaRPr>
            </a:p>
          </p:txBody>
        </p:sp>
      </p:grpSp>
      <p:grpSp>
        <p:nvGrpSpPr>
          <p:cNvPr id="15" name="组合 14"/>
          <p:cNvGrpSpPr/>
          <p:nvPr/>
        </p:nvGrpSpPr>
        <p:grpSpPr>
          <a:xfrm>
            <a:off x="1761636" y="2716289"/>
            <a:ext cx="2340000" cy="607751"/>
            <a:chOff x="1538572" y="3000977"/>
            <a:chExt cx="2340000" cy="607751"/>
          </a:xfrm>
          <a:solidFill>
            <a:srgbClr val="ED7D31"/>
          </a:solidFill>
        </p:grpSpPr>
        <p:sp>
          <p:nvSpPr>
            <p:cNvPr id="61" name="Chevron 60"/>
            <p:cNvSpPr/>
            <p:nvPr/>
          </p:nvSpPr>
          <p:spPr>
            <a:xfrm>
              <a:off x="1538572" y="300097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6" name="文本框 85"/>
            <p:cNvSpPr txBox="1"/>
            <p:nvPr/>
          </p:nvSpPr>
          <p:spPr>
            <a:xfrm>
              <a:off x="1869386" y="3074020"/>
              <a:ext cx="1770904" cy="461665"/>
            </a:xfrm>
            <a:prstGeom prst="rect">
              <a:avLst/>
            </a:prstGeom>
            <a:grp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研究型学习</a:t>
              </a:r>
              <a:endParaRPr lang="zh-CN" altLang="en-US" sz="2400" b="1" dirty="0">
                <a:solidFill>
                  <a:schemeClr val="bg1"/>
                </a:solidFill>
                <a:latin typeface="微软雅黑" panose="020B0503020204020204" charset="-122"/>
                <a:ea typeface="微软雅黑" panose="020B0503020204020204" charset="-122"/>
              </a:endParaRPr>
            </a:p>
          </p:txBody>
        </p:sp>
      </p:grpSp>
      <p:grpSp>
        <p:nvGrpSpPr>
          <p:cNvPr id="14" name="组合 13"/>
          <p:cNvGrpSpPr/>
          <p:nvPr/>
        </p:nvGrpSpPr>
        <p:grpSpPr>
          <a:xfrm>
            <a:off x="1761636" y="3712804"/>
            <a:ext cx="2340000" cy="607751"/>
            <a:chOff x="1538572" y="4207897"/>
            <a:chExt cx="2340000" cy="607751"/>
          </a:xfrm>
          <a:solidFill>
            <a:schemeClr val="bg1">
              <a:lumMod val="50000"/>
            </a:schemeClr>
          </a:solidFill>
        </p:grpSpPr>
        <p:sp>
          <p:nvSpPr>
            <p:cNvPr id="52" name="Chevron 51"/>
            <p:cNvSpPr/>
            <p:nvPr/>
          </p:nvSpPr>
          <p:spPr>
            <a:xfrm>
              <a:off x="1538572" y="4207897"/>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7" name="文本框 86"/>
            <p:cNvSpPr txBox="1"/>
            <p:nvPr/>
          </p:nvSpPr>
          <p:spPr>
            <a:xfrm>
              <a:off x="1869386" y="4280940"/>
              <a:ext cx="1770904" cy="461665"/>
            </a:xfrm>
            <a:prstGeom prst="rect">
              <a:avLst/>
            </a:prstGeom>
            <a:grpFill/>
          </p:spPr>
          <p:txBody>
            <a:bodyPr wrap="square" rtlCol="0">
              <a:spAutoFit/>
            </a:bodyPr>
            <a:lstStyle/>
            <a:p>
              <a:pPr algn="ctr"/>
              <a:r>
                <a:rPr lang="zh-CN" altLang="en-US" sz="2400" b="1" dirty="0" smtClean="0">
                  <a:solidFill>
                    <a:schemeClr val="bg1"/>
                  </a:solidFill>
                  <a:latin typeface="微软雅黑" panose="020B0503020204020204" charset="-122"/>
                  <a:ea typeface="微软雅黑" panose="020B0503020204020204" charset="-122"/>
                </a:rPr>
                <a:t>创作投稿</a:t>
              </a:r>
              <a:endParaRPr lang="zh-CN" altLang="en-US" sz="2400" b="1" dirty="0">
                <a:solidFill>
                  <a:schemeClr val="bg1"/>
                </a:solidFill>
                <a:latin typeface="微软雅黑" panose="020B0503020204020204" charset="-122"/>
                <a:ea typeface="微软雅黑" panose="020B0503020204020204" charset="-122"/>
              </a:endParaRPr>
            </a:p>
          </p:txBody>
        </p:sp>
      </p:grpSp>
      <p:grpSp>
        <p:nvGrpSpPr>
          <p:cNvPr id="12" name="组合 11"/>
          <p:cNvGrpSpPr/>
          <p:nvPr/>
        </p:nvGrpSpPr>
        <p:grpSpPr>
          <a:xfrm>
            <a:off x="1761636" y="4737637"/>
            <a:ext cx="2340000" cy="607751"/>
            <a:chOff x="1571756" y="5204646"/>
            <a:chExt cx="2340000" cy="607751"/>
          </a:xfrm>
          <a:solidFill>
            <a:srgbClr val="FFC000"/>
          </a:solidFill>
        </p:grpSpPr>
        <p:sp>
          <p:nvSpPr>
            <p:cNvPr id="40" name="Chevron 39"/>
            <p:cNvSpPr/>
            <p:nvPr/>
          </p:nvSpPr>
          <p:spPr>
            <a:xfrm>
              <a:off x="1571756" y="5204646"/>
              <a:ext cx="2340000" cy="607751"/>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8" name="文本框 87"/>
            <p:cNvSpPr txBox="1"/>
            <p:nvPr/>
          </p:nvSpPr>
          <p:spPr>
            <a:xfrm>
              <a:off x="1972136" y="5277689"/>
              <a:ext cx="1534754" cy="461665"/>
            </a:xfrm>
            <a:prstGeom prst="rect">
              <a:avLst/>
            </a:prstGeom>
            <a:grpFill/>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学术社交</a:t>
              </a:r>
              <a:endParaRPr lang="zh-CN" altLang="en-US" sz="2400" b="1" dirty="0">
                <a:solidFill>
                  <a:schemeClr val="bg1"/>
                </a:solidFill>
                <a:latin typeface="微软雅黑" panose="020B0503020204020204" charset="-122"/>
                <a:ea typeface="微软雅黑" panose="020B0503020204020204" charset="-122"/>
              </a:endParaRPr>
            </a:p>
          </p:txBody>
        </p:sp>
      </p:grpSp>
      <p:grpSp>
        <p:nvGrpSpPr>
          <p:cNvPr id="18" name="组合 17"/>
          <p:cNvGrpSpPr/>
          <p:nvPr/>
        </p:nvGrpSpPr>
        <p:grpSpPr>
          <a:xfrm>
            <a:off x="1761636" y="5812432"/>
            <a:ext cx="2340000" cy="614075"/>
            <a:chOff x="1604402" y="5812397"/>
            <a:chExt cx="2340000" cy="614075"/>
          </a:xfrm>
          <a:solidFill>
            <a:srgbClr val="00B0F0"/>
          </a:solidFill>
        </p:grpSpPr>
        <p:sp>
          <p:nvSpPr>
            <p:cNvPr id="24" name="Chevron 23"/>
            <p:cNvSpPr/>
            <p:nvPr/>
          </p:nvSpPr>
          <p:spPr>
            <a:xfrm>
              <a:off x="1604402" y="5812397"/>
              <a:ext cx="2340000" cy="614075"/>
            </a:xfrm>
            <a:prstGeom prst="chevr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ndParaRPr>
            </a:p>
          </p:txBody>
        </p:sp>
        <p:sp>
          <p:nvSpPr>
            <p:cNvPr id="89" name="文本框 88"/>
            <p:cNvSpPr txBox="1"/>
            <p:nvPr/>
          </p:nvSpPr>
          <p:spPr>
            <a:xfrm>
              <a:off x="2063430" y="5888602"/>
              <a:ext cx="1642690" cy="461665"/>
            </a:xfrm>
            <a:prstGeom prst="rect">
              <a:avLst/>
            </a:prstGeom>
            <a:grpFill/>
            <a:ln>
              <a:solidFill>
                <a:srgbClr val="00B0F0"/>
              </a:solidFill>
            </a:ln>
          </p:spPr>
          <p:txBody>
            <a:bodyPr wrap="square" rtlCol="0">
              <a:spAutoFit/>
            </a:bodyPr>
            <a:lstStyle/>
            <a:p>
              <a:r>
                <a:rPr lang="zh-CN" altLang="en-US" sz="2400" b="1" dirty="0" smtClean="0">
                  <a:solidFill>
                    <a:schemeClr val="bg1"/>
                  </a:solidFill>
                  <a:latin typeface="微软雅黑" panose="020B0503020204020204" charset="-122"/>
                  <a:ea typeface="微软雅黑" panose="020B0503020204020204" charset="-122"/>
                </a:rPr>
                <a:t>知识管理</a:t>
              </a:r>
              <a:endParaRPr lang="zh-CN" altLang="en-US" sz="2400" b="1" dirty="0">
                <a:solidFill>
                  <a:schemeClr val="bg1"/>
                </a:solidFill>
                <a:latin typeface="微软雅黑" panose="020B0503020204020204" charset="-122"/>
                <a:ea typeface="微软雅黑" panose="020B0503020204020204" charset="-122"/>
              </a:endParaRPr>
            </a:p>
          </p:txBody>
        </p:sp>
      </p:grpSp>
      <p:sp>
        <p:nvSpPr>
          <p:cNvPr id="19" name="矩形 18"/>
          <p:cNvSpPr/>
          <p:nvPr/>
        </p:nvSpPr>
        <p:spPr>
          <a:xfrm>
            <a:off x="4479367" y="1627306"/>
            <a:ext cx="6772401" cy="769441"/>
          </a:xfrm>
          <a:prstGeom prst="rect">
            <a:avLst/>
          </a:prstGeom>
        </p:spPr>
        <p:txBody>
          <a:bodyPr wrap="square">
            <a:spAutoFit/>
          </a:bodyPr>
          <a:lstStyle/>
          <a:p>
            <a:pPr lvl="0">
              <a:lnSpc>
                <a:spcPct val="110000"/>
              </a:lnSpc>
              <a:defRPr/>
            </a:pPr>
            <a:r>
              <a:rPr lang="zh-CN" altLang="en-US" sz="2000" dirty="0">
                <a:solidFill>
                  <a:prstClr val="black"/>
                </a:solidFill>
                <a:latin typeface="微软雅黑" panose="020B0503020204020204" charset="-122"/>
                <a:ea typeface="微软雅黑" panose="020B0503020204020204" charset="-122"/>
              </a:rPr>
              <a:t>文献内容全部</a:t>
            </a:r>
            <a:r>
              <a:rPr lang="en-US" altLang="zh-CN" sz="2000" dirty="0">
                <a:solidFill>
                  <a:prstClr val="black"/>
                </a:solidFill>
                <a:latin typeface="微软雅黑" panose="020B0503020204020204" charset="-122"/>
                <a:ea typeface="微软雅黑" panose="020B0503020204020204" charset="-122"/>
              </a:rPr>
              <a:t>XML</a:t>
            </a:r>
            <a:r>
              <a:rPr lang="zh-CN" altLang="en-US" sz="2000" dirty="0">
                <a:solidFill>
                  <a:prstClr val="black"/>
                </a:solidFill>
                <a:latin typeface="微软雅黑" panose="020B0503020204020204" charset="-122"/>
                <a:ea typeface="微软雅黑" panose="020B0503020204020204" charset="-122"/>
              </a:rPr>
              <a:t>碎片化，支持富媒体和交互的增强出版，全新的碎片化阅读</a:t>
            </a:r>
            <a:r>
              <a:rPr lang="zh-CN" altLang="en-US" sz="2000" dirty="0" smtClean="0">
                <a:solidFill>
                  <a:prstClr val="black"/>
                </a:solidFill>
                <a:latin typeface="微软雅黑" panose="020B0503020204020204" charset="-122"/>
                <a:ea typeface="微软雅黑" panose="020B0503020204020204" charset="-122"/>
              </a:rPr>
              <a:t>体验。</a:t>
            </a:r>
            <a:endParaRPr lang="zh-CN" altLang="en-US" sz="2000" dirty="0">
              <a:solidFill>
                <a:prstClr val="black"/>
              </a:solidFill>
              <a:latin typeface="微软雅黑" panose="020B0503020204020204" charset="-122"/>
              <a:ea typeface="微软雅黑" panose="020B0503020204020204" charset="-122"/>
            </a:endParaRPr>
          </a:p>
        </p:txBody>
      </p:sp>
      <p:sp>
        <p:nvSpPr>
          <p:cNvPr id="20" name="矩形 19"/>
          <p:cNvSpPr/>
          <p:nvPr/>
        </p:nvSpPr>
        <p:spPr>
          <a:xfrm>
            <a:off x="4479368" y="2700109"/>
            <a:ext cx="6772400" cy="769441"/>
          </a:xfrm>
          <a:prstGeom prst="rect">
            <a:avLst/>
          </a:prstGeom>
        </p:spPr>
        <p:txBody>
          <a:bodyPr wrap="square">
            <a:spAutoFit/>
          </a:bodyPr>
          <a:lstStyle/>
          <a:p>
            <a:pPr lvl="0">
              <a:lnSpc>
                <a:spcPct val="110000"/>
              </a:lnSpc>
              <a:defRPr/>
            </a:pPr>
            <a:r>
              <a:rPr lang="zh-CN" altLang="en-US" sz="2000" dirty="0">
                <a:solidFill>
                  <a:prstClr val="black"/>
                </a:solidFill>
                <a:latin typeface="微软雅黑" panose="020B0503020204020204" charset="-122"/>
                <a:ea typeface="微软雅黑" panose="020B0503020204020204" charset="-122"/>
              </a:rPr>
              <a:t>探究式深度学习、摘录、笔记汇编、知识网络构建、内容动态重组</a:t>
            </a:r>
          </a:p>
        </p:txBody>
      </p:sp>
      <p:sp>
        <p:nvSpPr>
          <p:cNvPr id="21" name="矩形 20"/>
          <p:cNvSpPr/>
          <p:nvPr/>
        </p:nvSpPr>
        <p:spPr>
          <a:xfrm>
            <a:off x="4479367" y="3726418"/>
            <a:ext cx="6648415" cy="769441"/>
          </a:xfrm>
          <a:prstGeom prst="rect">
            <a:avLst/>
          </a:prstGeom>
        </p:spPr>
        <p:txBody>
          <a:bodyPr wrap="square">
            <a:spAutoFit/>
          </a:bodyPr>
          <a:lstStyle/>
          <a:p>
            <a:pPr lvl="0">
              <a:lnSpc>
                <a:spcPct val="110000"/>
              </a:lnSpc>
              <a:defRPr/>
            </a:pPr>
            <a:r>
              <a:rPr lang="zh-CN" altLang="en-US" sz="2000" dirty="0">
                <a:solidFill>
                  <a:prstClr val="black"/>
                </a:solidFill>
                <a:latin typeface="微软雅黑" panose="020B0503020204020204" charset="-122"/>
                <a:ea typeface="微软雅黑" panose="020B0503020204020204" charset="-122"/>
              </a:rPr>
              <a:t>在线创作、素材及笔记引用，引文自动管理，实现一站式投稿及自动排版</a:t>
            </a:r>
          </a:p>
        </p:txBody>
      </p:sp>
      <p:sp>
        <p:nvSpPr>
          <p:cNvPr id="22" name="矩形 21"/>
          <p:cNvSpPr/>
          <p:nvPr/>
        </p:nvSpPr>
        <p:spPr>
          <a:xfrm>
            <a:off x="4479368" y="4861213"/>
            <a:ext cx="5827236" cy="430887"/>
          </a:xfrm>
          <a:prstGeom prst="rect">
            <a:avLst/>
          </a:prstGeom>
        </p:spPr>
        <p:txBody>
          <a:bodyPr wrap="none">
            <a:spAutoFit/>
          </a:bodyPr>
          <a:lstStyle/>
          <a:p>
            <a:pPr lvl="0">
              <a:lnSpc>
                <a:spcPct val="110000"/>
              </a:lnSpc>
              <a:defRPr/>
            </a:pPr>
            <a:r>
              <a:rPr lang="zh-CN" altLang="en-US" sz="2000" dirty="0">
                <a:solidFill>
                  <a:prstClr val="black"/>
                </a:solidFill>
                <a:latin typeface="微软雅黑" panose="020B0503020204020204" charset="-122"/>
                <a:ea typeface="微软雅黑" panose="020B0503020204020204" charset="-122"/>
              </a:rPr>
              <a:t>与其他读者和研究人员进行研讨、交流及科研合作</a:t>
            </a:r>
          </a:p>
        </p:txBody>
      </p:sp>
      <p:sp>
        <p:nvSpPr>
          <p:cNvPr id="23" name="矩形 22"/>
          <p:cNvSpPr/>
          <p:nvPr/>
        </p:nvSpPr>
        <p:spPr>
          <a:xfrm>
            <a:off x="4453441" y="5765938"/>
            <a:ext cx="6648414" cy="769441"/>
          </a:xfrm>
          <a:prstGeom prst="rect">
            <a:avLst/>
          </a:prstGeom>
        </p:spPr>
        <p:txBody>
          <a:bodyPr wrap="square">
            <a:spAutoFit/>
          </a:bodyPr>
          <a:lstStyle/>
          <a:p>
            <a:pPr lvl="0">
              <a:lnSpc>
                <a:spcPct val="110000"/>
              </a:lnSpc>
              <a:defRPr/>
            </a:pPr>
            <a:r>
              <a:rPr lang="zh-CN" altLang="en-US" sz="2000" dirty="0" smtClean="0">
                <a:solidFill>
                  <a:prstClr val="black"/>
                </a:solidFill>
                <a:latin typeface="微软雅黑" panose="020B0503020204020204" charset="-122"/>
                <a:ea typeface="微软雅黑" panose="020B0503020204020204" charset="-122"/>
              </a:rPr>
              <a:t>管理</a:t>
            </a:r>
            <a:r>
              <a:rPr lang="zh-CN" altLang="en-US" sz="2000" dirty="0">
                <a:solidFill>
                  <a:prstClr val="black"/>
                </a:solidFill>
                <a:latin typeface="微软雅黑" panose="020B0503020204020204" charset="-122"/>
                <a:ea typeface="微软雅黑" panose="020B0503020204020204" charset="-122"/>
              </a:rPr>
              <a:t>学习资料、研究成果，随时随地获取和利用，构建和管理个人知识结构</a:t>
            </a:r>
          </a:p>
        </p:txBody>
      </p:sp>
    </p:spTree>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475933"/>
            <a:ext cx="12914286" cy="5819048"/>
          </a:xfrm>
          <a:prstGeom prst="rect">
            <a:avLst/>
          </a:prstGeom>
        </p:spPr>
      </p:pic>
      <p:pic>
        <p:nvPicPr>
          <p:cNvPr id="3" name="图片 2"/>
          <p:cNvPicPr>
            <a:picLocks noChangeAspect="1"/>
          </p:cNvPicPr>
          <p:nvPr/>
        </p:nvPicPr>
        <p:blipFill>
          <a:blip r:embed="rId3"/>
          <a:stretch>
            <a:fillRect/>
          </a:stretch>
        </p:blipFill>
        <p:spPr>
          <a:xfrm>
            <a:off x="199694" y="698866"/>
            <a:ext cx="12866667" cy="5866667"/>
          </a:xfrm>
          <a:prstGeom prst="rect">
            <a:avLst/>
          </a:prstGeom>
        </p:spPr>
      </p:pic>
    </p:spTree>
    <p:extLst>
      <p:ext uri="{BB962C8B-B14F-4D97-AF65-F5344CB8AC3E}">
        <p14:creationId xmlns:p14="http://schemas.microsoft.com/office/powerpoint/2010/main" val="379885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2543605" y="836134"/>
            <a:ext cx="6336704" cy="6021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6" name="矩形 5"/>
          <p:cNvSpPr/>
          <p:nvPr/>
        </p:nvSpPr>
        <p:spPr>
          <a:xfrm>
            <a:off x="9552384" y="642215"/>
            <a:ext cx="2543605" cy="6215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7" name="矩形标注 6"/>
          <p:cNvSpPr/>
          <p:nvPr/>
        </p:nvSpPr>
        <p:spPr>
          <a:xfrm>
            <a:off x="1967541" y="330209"/>
            <a:ext cx="1248139" cy="399473"/>
          </a:xfrm>
          <a:prstGeom prst="wedgeRectCallout">
            <a:avLst>
              <a:gd name="adj1" fmla="val -67909"/>
              <a:gd name="adj2" fmla="val 47754"/>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大纲目录</a:t>
            </a:r>
          </a:p>
        </p:txBody>
      </p:sp>
      <p:sp>
        <p:nvSpPr>
          <p:cNvPr id="8" name="矩形标注 7"/>
          <p:cNvSpPr/>
          <p:nvPr/>
        </p:nvSpPr>
        <p:spPr>
          <a:xfrm>
            <a:off x="5029919" y="58085"/>
            <a:ext cx="1655051" cy="736189"/>
          </a:xfrm>
          <a:prstGeom prst="wedgeRectCallout">
            <a:avLst>
              <a:gd name="adj1" fmla="val -45650"/>
              <a:gd name="adj2" fmla="val 8061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流式展示的正文内容</a:t>
            </a:r>
          </a:p>
        </p:txBody>
      </p:sp>
      <p:sp>
        <p:nvSpPr>
          <p:cNvPr id="9" name="矩形标注 8"/>
          <p:cNvSpPr/>
          <p:nvPr/>
        </p:nvSpPr>
        <p:spPr>
          <a:xfrm>
            <a:off x="8339741" y="2660915"/>
            <a:ext cx="1753211" cy="455340"/>
          </a:xfrm>
          <a:prstGeom prst="wedgeRectCallout">
            <a:avLst>
              <a:gd name="adj1" fmla="val 62955"/>
              <a:gd name="adj2" fmla="val 30799"/>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参考引证文献</a:t>
            </a:r>
          </a:p>
        </p:txBody>
      </p:sp>
      <p:sp>
        <p:nvSpPr>
          <p:cNvPr id="10" name="矩形 9"/>
          <p:cNvSpPr/>
          <p:nvPr/>
        </p:nvSpPr>
        <p:spPr>
          <a:xfrm>
            <a:off x="29602" y="548680"/>
            <a:ext cx="1745919" cy="3264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1" name="矩形 10"/>
          <p:cNvSpPr/>
          <p:nvPr/>
        </p:nvSpPr>
        <p:spPr>
          <a:xfrm>
            <a:off x="37115" y="3947843"/>
            <a:ext cx="1741757" cy="1967363"/>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charset="-122"/>
              <a:ea typeface="微软雅黑" panose="020B0503020204020204" charset="-122"/>
            </a:endParaRPr>
          </a:p>
        </p:txBody>
      </p:sp>
      <p:sp>
        <p:nvSpPr>
          <p:cNvPr id="14" name="矩形 13"/>
          <p:cNvSpPr/>
          <p:nvPr/>
        </p:nvSpPr>
        <p:spPr>
          <a:xfrm>
            <a:off x="5857445" y="5789097"/>
            <a:ext cx="288032" cy="19202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5" name="矩形 14"/>
          <p:cNvSpPr/>
          <p:nvPr/>
        </p:nvSpPr>
        <p:spPr>
          <a:xfrm>
            <a:off x="9663965" y="857321"/>
            <a:ext cx="2192676" cy="36343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cxnSp>
        <p:nvCxnSpPr>
          <p:cNvPr id="37" name="曲线连接符 36"/>
          <p:cNvCxnSpPr>
            <a:stCxn id="14" idx="3"/>
            <a:endCxn id="15" idx="1"/>
          </p:cNvCxnSpPr>
          <p:nvPr/>
        </p:nvCxnSpPr>
        <p:spPr>
          <a:xfrm flipV="1">
            <a:off x="6145478" y="1039039"/>
            <a:ext cx="3518487" cy="4846069"/>
          </a:xfrm>
          <a:prstGeom prst="curved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0" name="矩形标注 39"/>
          <p:cNvSpPr/>
          <p:nvPr/>
        </p:nvSpPr>
        <p:spPr>
          <a:xfrm>
            <a:off x="5408049" y="3654096"/>
            <a:ext cx="2184184" cy="639000"/>
          </a:xfrm>
          <a:prstGeom prst="wedgeRectCallout">
            <a:avLst>
              <a:gd name="adj1" fmla="val 59120"/>
              <a:gd name="adj2" fmla="val 2934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引用文献自动关联并加跳转链接</a:t>
            </a:r>
          </a:p>
        </p:txBody>
      </p:sp>
      <p:pic>
        <p:nvPicPr>
          <p:cNvPr id="42" name="图片 41"/>
          <p:cNvPicPr>
            <a:picLocks noChangeAspect="1"/>
          </p:cNvPicPr>
          <p:nvPr/>
        </p:nvPicPr>
        <p:blipFill>
          <a:blip r:embed="rId3"/>
          <a:stretch>
            <a:fillRect/>
          </a:stretch>
        </p:blipFill>
        <p:spPr>
          <a:xfrm>
            <a:off x="2512949" y="560289"/>
            <a:ext cx="6367360" cy="6284667"/>
          </a:xfrm>
          <a:prstGeom prst="rect">
            <a:avLst/>
          </a:prstGeom>
        </p:spPr>
      </p:pic>
      <p:sp>
        <p:nvSpPr>
          <p:cNvPr id="12" name="矩形标注 11"/>
          <p:cNvSpPr/>
          <p:nvPr/>
        </p:nvSpPr>
        <p:spPr>
          <a:xfrm>
            <a:off x="1857136" y="5497968"/>
            <a:ext cx="2717089" cy="906688"/>
          </a:xfrm>
          <a:prstGeom prst="wedgeRectCallout">
            <a:avLst>
              <a:gd name="adj1" fmla="val -57640"/>
              <a:gd name="adj2" fmla="val -24460"/>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碎片化的图表内容单元可添加链接直接定位</a:t>
            </a:r>
          </a:p>
        </p:txBody>
      </p:sp>
      <p:sp>
        <p:nvSpPr>
          <p:cNvPr id="44" name="矩形 43"/>
          <p:cNvSpPr/>
          <p:nvPr/>
        </p:nvSpPr>
        <p:spPr>
          <a:xfrm>
            <a:off x="3135547" y="2458006"/>
            <a:ext cx="5108184" cy="279519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1" name="矩形 40"/>
          <p:cNvSpPr/>
          <p:nvPr/>
        </p:nvSpPr>
        <p:spPr>
          <a:xfrm>
            <a:off x="1152923" y="2182648"/>
            <a:ext cx="9697077" cy="2027219"/>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marL="381000" indent="-381000" algn="ctr">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charset="-122"/>
                <a:ea typeface="黑体" panose="02010609060101010101" charset="-122"/>
              </a:rPr>
              <a:t>通过内容知识点框架对文献的碎片化内容单元进行导航和链接，可实现内容单元之间的自由跳转，节省阅读时间</a:t>
            </a:r>
            <a:endParaRPr lang="en-US" altLang="zh-CN" sz="2400" b="1" dirty="0">
              <a:solidFill>
                <a:srgbClr val="FFFFFF"/>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childTnLst>
                                </p:cTn>
                              </p:par>
                              <p:par>
                                <p:cTn id="42" presetID="17" presetClass="entr" presetSubtype="1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p:cTn id="44" dur="500" fill="hold"/>
                                        <p:tgtEl>
                                          <p:spTgt spid="37"/>
                                        </p:tgtEl>
                                        <p:attrNameLst>
                                          <p:attrName>ppt_w</p:attrName>
                                        </p:attrNameLst>
                                      </p:cBhvr>
                                      <p:tavLst>
                                        <p:tav tm="0">
                                          <p:val>
                                            <p:fltVal val="0"/>
                                          </p:val>
                                        </p:tav>
                                        <p:tav tm="100000">
                                          <p:val>
                                            <p:strVal val="#ppt_w"/>
                                          </p:val>
                                        </p:tav>
                                      </p:tavLst>
                                    </p:anim>
                                    <p:anim calcmode="lin" valueType="num">
                                      <p:cBhvr>
                                        <p:cTn id="45" dur="500" fill="hold"/>
                                        <p:tgtEl>
                                          <p:spTgt spid="37"/>
                                        </p:tgtEl>
                                        <p:attrNameLst>
                                          <p:attrName>ppt_h</p:attrName>
                                        </p:attrNameLst>
                                      </p:cBhvr>
                                      <p:tavLst>
                                        <p:tav tm="0">
                                          <p:val>
                                            <p:strVal val="#ppt_h"/>
                                          </p:val>
                                        </p:tav>
                                        <p:tav tm="100000">
                                          <p:val>
                                            <p:strVal val="#ppt_h"/>
                                          </p:val>
                                        </p:tav>
                                      </p:tavLst>
                                    </p:anim>
                                  </p:childTnLst>
                                </p:cTn>
                              </p:par>
                              <p:par>
                                <p:cTn id="46" presetID="17"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strVal val="#ppt_h"/>
                                          </p:val>
                                        </p:tav>
                                        <p:tav tm="100000">
                                          <p:val>
                                            <p:strVal val="#ppt_h"/>
                                          </p:val>
                                        </p:tav>
                                      </p:tavLst>
                                    </p:anim>
                                  </p:childTnLst>
                                </p:cTn>
                              </p:par>
                              <p:par>
                                <p:cTn id="50" presetID="53" presetClass="entr" presetSubtype="16"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500" fill="hold"/>
                                        <p:tgtEl>
                                          <p:spTgt spid="40"/>
                                        </p:tgtEl>
                                        <p:attrNameLst>
                                          <p:attrName>ppt_w</p:attrName>
                                        </p:attrNameLst>
                                      </p:cBhvr>
                                      <p:tavLst>
                                        <p:tav tm="0">
                                          <p:val>
                                            <p:fltVal val="0"/>
                                          </p:val>
                                        </p:tav>
                                        <p:tav tm="100000">
                                          <p:val>
                                            <p:strVal val="#ppt_w"/>
                                          </p:val>
                                        </p:tav>
                                      </p:tavLst>
                                    </p:anim>
                                    <p:anim calcmode="lin" valueType="num">
                                      <p:cBhvr>
                                        <p:cTn id="53" dur="500" fill="hold"/>
                                        <p:tgtEl>
                                          <p:spTgt spid="40"/>
                                        </p:tgtEl>
                                        <p:attrNameLst>
                                          <p:attrName>ppt_h</p:attrName>
                                        </p:attrNameLst>
                                      </p:cBhvr>
                                      <p:tavLst>
                                        <p:tav tm="0">
                                          <p:val>
                                            <p:fltVal val="0"/>
                                          </p:val>
                                        </p:tav>
                                        <p:tav tm="100000">
                                          <p:val>
                                            <p:strVal val="#ppt_h"/>
                                          </p:val>
                                        </p:tav>
                                      </p:tavLst>
                                    </p:anim>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53" presetClass="entr" presetSubtype="16"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par>
                                <p:cTn id="66" presetID="1" presetClass="exit" presetSubtype="0" fill="hold" grpId="1" nodeType="withEffect">
                                  <p:stCondLst>
                                    <p:cond delay="0"/>
                                  </p:stCondLst>
                                  <p:childTnLst>
                                    <p:set>
                                      <p:cBhvr>
                                        <p:cTn id="67" dur="1" fill="hold">
                                          <p:stCondLst>
                                            <p:cond delay="0"/>
                                          </p:stCondLst>
                                        </p:cTn>
                                        <p:tgtEl>
                                          <p:spTgt spid="7"/>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0"/>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7"/>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5"/>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5"/>
                                        </p:tgtEl>
                                        <p:attrNameLst>
                                          <p:attrName>style.visibility</p:attrName>
                                        </p:attrNameLst>
                                      </p:cBhvr>
                                      <p:to>
                                        <p:strVal val="hidden"/>
                                      </p:to>
                                    </p:set>
                                  </p:childTnLst>
                                </p:cTn>
                              </p:par>
                              <p:par>
                                <p:cTn id="78" presetID="2" presetClass="entr" presetSubtype="4" fill="hold" nodeType="with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ppt_x"/>
                                          </p:val>
                                        </p:tav>
                                        <p:tav tm="100000">
                                          <p:val>
                                            <p:strVal val="#ppt_x"/>
                                          </p:val>
                                        </p:tav>
                                      </p:tavLst>
                                    </p:anim>
                                    <p:anim calcmode="lin" valueType="num">
                                      <p:cBhvr additive="base">
                                        <p:cTn id="81" dur="500" fill="hold"/>
                                        <p:tgtEl>
                                          <p:spTgt spid="42"/>
                                        </p:tgtEl>
                                        <p:attrNameLst>
                                          <p:attrName>ppt_y</p:attrName>
                                        </p:attrNameLst>
                                      </p:cBhvr>
                                      <p:tavLst>
                                        <p:tav tm="0">
                                          <p:val>
                                            <p:strVal val="1+#ppt_h/2"/>
                                          </p:val>
                                        </p:tav>
                                        <p:tav tm="100000">
                                          <p:val>
                                            <p:strVal val="#ppt_y"/>
                                          </p:val>
                                        </p:tav>
                                      </p:tavLst>
                                    </p:anim>
                                  </p:childTnLst>
                                </p:cTn>
                              </p:par>
                            </p:childTnLst>
                          </p:cTn>
                        </p:par>
                        <p:par>
                          <p:cTn id="82" fill="hold">
                            <p:stCondLst>
                              <p:cond delay="500"/>
                            </p:stCondLst>
                            <p:childTnLst>
                              <p:par>
                                <p:cTn id="83" presetID="17" presetClass="entr" presetSubtype="10"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fill="hold"/>
                                        <p:tgtEl>
                                          <p:spTgt spid="44"/>
                                        </p:tgtEl>
                                        <p:attrNameLst>
                                          <p:attrName>ppt_w</p:attrName>
                                        </p:attrNameLst>
                                      </p:cBhvr>
                                      <p:tavLst>
                                        <p:tav tm="0">
                                          <p:val>
                                            <p:fltVal val="0"/>
                                          </p:val>
                                        </p:tav>
                                        <p:tav tm="100000">
                                          <p:val>
                                            <p:strVal val="#ppt_w"/>
                                          </p:val>
                                        </p:tav>
                                      </p:tavLst>
                                    </p:anim>
                                    <p:anim calcmode="lin" valueType="num">
                                      <p:cBhvr>
                                        <p:cTn id="86"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7" presetClass="entr" presetSubtype="1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p:cTn id="91" dur="500" fill="hold"/>
                                        <p:tgtEl>
                                          <p:spTgt spid="41"/>
                                        </p:tgtEl>
                                        <p:attrNameLst>
                                          <p:attrName>ppt_w</p:attrName>
                                        </p:attrNameLst>
                                      </p:cBhvr>
                                      <p:tavLst>
                                        <p:tav tm="0">
                                          <p:val>
                                            <p:fltVal val="0"/>
                                          </p:val>
                                        </p:tav>
                                        <p:tav tm="100000">
                                          <p:val>
                                            <p:strVal val="#ppt_w"/>
                                          </p:val>
                                        </p:tav>
                                      </p:tavLst>
                                    </p:anim>
                                    <p:anim calcmode="lin" valueType="num">
                                      <p:cBhvr>
                                        <p:cTn id="92"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7" grpId="0" bldLvl="0" animBg="1"/>
      <p:bldP spid="7" grpId="1" bldLvl="0" animBg="1"/>
      <p:bldP spid="8" grpId="0" bldLvl="0" animBg="1"/>
      <p:bldP spid="8" grpId="1" bldLvl="0" animBg="1"/>
      <p:bldP spid="9" grpId="0" bldLvl="0" animBg="1"/>
      <p:bldP spid="10" grpId="0" bldLvl="0" animBg="1"/>
      <p:bldP spid="10" grpId="1" bldLvl="0" animBg="1"/>
      <p:bldP spid="11" grpId="0" bldLvl="0" animBg="1"/>
      <p:bldP spid="14" grpId="0" bldLvl="0" animBg="1"/>
      <p:bldP spid="15" grpId="0" bldLvl="0" animBg="1"/>
      <p:bldP spid="15" grpId="1" bldLvl="0" animBg="1"/>
      <p:bldP spid="40" grpId="0" bldLvl="0" animBg="1"/>
      <p:bldP spid="12" grpId="0" bldLvl="0" animBg="1"/>
      <p:bldP spid="44" grpId="0" bldLvl="0" animBg="1"/>
      <p:bldP spid="41"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4597"/>
            <a:ext cx="12267856" cy="6853403"/>
          </a:xfrm>
          <a:prstGeom prst="rect">
            <a:avLst/>
          </a:prstGeom>
        </p:spPr>
      </p:pic>
      <p:sp>
        <p:nvSpPr>
          <p:cNvPr id="8" name="右箭头 7"/>
          <p:cNvSpPr/>
          <p:nvPr/>
        </p:nvSpPr>
        <p:spPr>
          <a:xfrm>
            <a:off x="0" y="3861171"/>
            <a:ext cx="3119669" cy="144735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865" b="1" dirty="0">
                <a:solidFill>
                  <a:srgbClr val="FF0000"/>
                </a:solidFill>
              </a:rPr>
              <a:t>增强内容一</a:t>
            </a:r>
            <a:r>
              <a:rPr lang="zh-CN" altLang="en-US" sz="1865" dirty="0">
                <a:solidFill>
                  <a:prstClr val="black"/>
                </a:solidFill>
              </a:rPr>
              <a:t>：提供高清大图浏览下载</a:t>
            </a:r>
          </a:p>
        </p:txBody>
      </p:sp>
      <p:pic>
        <p:nvPicPr>
          <p:cNvPr id="6" name="Picture 2" descr="https://timgsa.baidu.com/timg?image&amp;quality=80&amp;size=b9999_10000&amp;sec=1497291463821&amp;di=5dcd1345f48509313df856a5ad99d438&amp;imgtype=0&amp;src=http%3A%2F%2Fbpic.ooopic.com%2F15%2F97%2F36%2F15973627-4f4b81c2cd2c82e4009a3c3129d9e9ff-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555" y="901349"/>
            <a:ext cx="8751235" cy="5956651"/>
          </a:xfrm>
          <a:prstGeom prst="rect">
            <a:avLst/>
          </a:prstGeom>
          <a:noFill/>
          <a:ln w="28575">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7" name="矩形 6"/>
          <p:cNvSpPr/>
          <p:nvPr/>
        </p:nvSpPr>
        <p:spPr>
          <a:xfrm>
            <a:off x="3119669" y="3653107"/>
            <a:ext cx="2400267" cy="16321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9" name="矩形 8"/>
          <p:cNvSpPr/>
          <p:nvPr/>
        </p:nvSpPr>
        <p:spPr>
          <a:xfrm>
            <a:off x="5711957" y="3676342"/>
            <a:ext cx="2400267" cy="16321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左箭头 9"/>
          <p:cNvSpPr/>
          <p:nvPr/>
        </p:nvSpPr>
        <p:spPr>
          <a:xfrm>
            <a:off x="8168971" y="3861172"/>
            <a:ext cx="2880320" cy="1359721"/>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865" b="1" dirty="0">
                <a:solidFill>
                  <a:srgbClr val="FF0000"/>
                </a:solidFill>
              </a:rPr>
              <a:t>增强内容二</a:t>
            </a:r>
            <a:r>
              <a:rPr lang="zh-CN" altLang="en-US" sz="1865" dirty="0">
                <a:solidFill>
                  <a:prstClr val="black"/>
                </a:solidFill>
              </a:rPr>
              <a:t>：多媒体资源可在线播放</a:t>
            </a:r>
          </a:p>
        </p:txBody>
      </p:sp>
      <p:pic>
        <p:nvPicPr>
          <p:cNvPr id="13" name="图片 12"/>
          <p:cNvPicPr>
            <a:picLocks noChangeAspect="1"/>
          </p:cNvPicPr>
          <p:nvPr/>
        </p:nvPicPr>
        <p:blipFill>
          <a:blip r:embed="rId4"/>
          <a:stretch>
            <a:fillRect/>
          </a:stretch>
        </p:blipFill>
        <p:spPr>
          <a:xfrm>
            <a:off x="1878068" y="1892830"/>
            <a:ext cx="7974208" cy="452614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7"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7"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childTnLst>
                                </p:cTn>
                              </p:par>
                              <p:par>
                                <p:cTn id="32" presetID="5"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heckerboard(across)">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7" grpId="0" bldLvl="0" animBg="1"/>
      <p:bldP spid="7" grpId="1" bldLvl="0" animBg="1"/>
      <p:bldP spid="9" grpId="0" bldLvl="0" animBg="1"/>
      <p:bldP spid="10"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stretch>
            <a:fillRect/>
          </a:stretch>
        </p:blipFill>
        <p:spPr>
          <a:xfrm>
            <a:off x="18197" y="-29379"/>
            <a:ext cx="12192000" cy="6811024"/>
          </a:xfrm>
          <a:prstGeom prst="rect">
            <a:avLst/>
          </a:prstGeom>
        </p:spPr>
      </p:pic>
      <p:pic>
        <p:nvPicPr>
          <p:cNvPr id="7" name="图片 6"/>
          <p:cNvPicPr>
            <a:picLocks noChangeAspect="1"/>
          </p:cNvPicPr>
          <p:nvPr/>
        </p:nvPicPr>
        <p:blipFill>
          <a:blip r:embed="rId5"/>
          <a:stretch>
            <a:fillRect/>
          </a:stretch>
        </p:blipFill>
        <p:spPr>
          <a:xfrm>
            <a:off x="2119563" y="3490795"/>
            <a:ext cx="7010400" cy="1955800"/>
          </a:xfrm>
          <a:prstGeom prst="rect">
            <a:avLst/>
          </a:prstGeom>
          <a:ln w="19050">
            <a:solidFill>
              <a:srgbClr val="C00000"/>
            </a:solidFill>
          </a:ln>
        </p:spPr>
      </p:pic>
      <p:grpSp>
        <p:nvGrpSpPr>
          <p:cNvPr id="10" name="组合 9"/>
          <p:cNvGrpSpPr/>
          <p:nvPr/>
        </p:nvGrpSpPr>
        <p:grpSpPr>
          <a:xfrm>
            <a:off x="5810413" y="3277170"/>
            <a:ext cx="5599104" cy="1784012"/>
            <a:chOff x="1467270" y="3026881"/>
            <a:chExt cx="6389266" cy="2445871"/>
          </a:xfrm>
        </p:grpSpPr>
        <p:sp>
          <p:nvSpPr>
            <p:cNvPr id="11" name="任意多边形 10"/>
            <p:cNvSpPr/>
            <p:nvPr/>
          </p:nvSpPr>
          <p:spPr>
            <a:xfrm>
              <a:off x="1467270" y="3026881"/>
              <a:ext cx="6389266" cy="609602"/>
            </a:xfrm>
            <a:custGeom>
              <a:avLst/>
              <a:gdLst>
                <a:gd name="connsiteX0" fmla="*/ 47276 w 2268252"/>
                <a:gd name="connsiteY0" fmla="*/ 0 h 283084"/>
                <a:gd name="connsiteX1" fmla="*/ 2220976 w 2268252"/>
                <a:gd name="connsiteY1" fmla="*/ 0 h 283084"/>
                <a:gd name="connsiteX2" fmla="*/ 2268252 w 2268252"/>
                <a:gd name="connsiteY2" fmla="*/ 47276 h 283084"/>
                <a:gd name="connsiteX3" fmla="*/ 2268252 w 2268252"/>
                <a:gd name="connsiteY3" fmla="*/ 283084 h 283084"/>
                <a:gd name="connsiteX4" fmla="*/ 0 w 2268252"/>
                <a:gd name="connsiteY4" fmla="*/ 283084 h 283084"/>
                <a:gd name="connsiteX5" fmla="*/ 0 w 2268252"/>
                <a:gd name="connsiteY5" fmla="*/ 47276 h 283084"/>
                <a:gd name="connsiteX6" fmla="*/ 47276 w 2268252"/>
                <a:gd name="connsiteY6" fmla="*/ 0 h 28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252" h="283084">
                  <a:moveTo>
                    <a:pt x="47276" y="0"/>
                  </a:moveTo>
                  <a:lnTo>
                    <a:pt x="2220976" y="0"/>
                  </a:lnTo>
                  <a:cubicBezTo>
                    <a:pt x="2247086" y="0"/>
                    <a:pt x="2268252" y="21166"/>
                    <a:pt x="2268252" y="47276"/>
                  </a:cubicBezTo>
                  <a:lnTo>
                    <a:pt x="2268252" y="283084"/>
                  </a:lnTo>
                  <a:lnTo>
                    <a:pt x="0" y="283084"/>
                  </a:lnTo>
                  <a:lnTo>
                    <a:pt x="0" y="47276"/>
                  </a:lnTo>
                  <a:cubicBezTo>
                    <a:pt x="0" y="21166"/>
                    <a:pt x="21166" y="0"/>
                    <a:pt x="47276" y="0"/>
                  </a:cubicBezTo>
                  <a:close/>
                </a:path>
              </a:pathLst>
            </a:custGeom>
            <a:solidFill>
              <a:srgbClr val="0070C0"/>
            </a:solidFill>
            <a:ln w="28575" cap="flat" cmpd="sng" algn="ctr">
              <a:noFill/>
              <a:prstDash val="solid"/>
            </a:ln>
            <a:effectLst/>
          </p:spPr>
          <p:txBody>
            <a:bodyPr anchor="ctr"/>
            <a:lstStyle/>
            <a:p>
              <a:pPr>
                <a:defRPr/>
              </a:pPr>
              <a:r>
                <a:rPr lang="zh-CN" altLang="en-US" sz="1465" kern="0" dirty="0">
                  <a:solidFill>
                    <a:sysClr val="window" lastClr="FFFFFF"/>
                  </a:solidFill>
                  <a:ea typeface="微软雅黑" panose="020B0503020204020204" charset="-122"/>
                </a:rPr>
                <a:t>“老龄化”在工具书中的解释</a:t>
              </a:r>
            </a:p>
          </p:txBody>
        </p:sp>
        <p:sp>
          <p:nvSpPr>
            <p:cNvPr id="12" name="MH_SubTitle_3"/>
            <p:cNvSpPr/>
            <p:nvPr>
              <p:custDataLst>
                <p:tags r:id="rId1"/>
              </p:custDataLst>
            </p:nvPr>
          </p:nvSpPr>
          <p:spPr>
            <a:xfrm>
              <a:off x="1467270" y="3636483"/>
              <a:ext cx="6389266" cy="1836269"/>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Autofit/>
            </a:bodyPr>
            <a:lstStyle/>
            <a:p>
              <a:pPr>
                <a:defRPr/>
              </a:pPr>
              <a:r>
                <a:rPr lang="zh-CN" altLang="en-US" sz="1465" dirty="0">
                  <a:solidFill>
                    <a:prstClr val="black"/>
                  </a:solidFill>
                </a:rPr>
                <a:t>亦称“人口老龄化”，老年人口在总人口中所占的比重日趋上升的现象。在人口呈相对稳定的状况下，当人口增长率下降时，低年龄组人口比重逐渐降低，高年龄组人口比重逐渐提高，人口结构呈现老年状态，进入老龄化社会。</a:t>
              </a:r>
              <a:r>
                <a:rPr lang="zh-CN" altLang="en-US" sz="1465" i="1" dirty="0">
                  <a:solidFill>
                    <a:prstClr val="black">
                      <a:lumMod val="65000"/>
                      <a:lumOff val="35000"/>
                    </a:prstClr>
                  </a:solidFill>
                </a:rPr>
                <a:t>字数：</a:t>
              </a:r>
              <a:r>
                <a:rPr lang="en-US" altLang="zh-CN" sz="1465" i="1" dirty="0">
                  <a:solidFill>
                    <a:prstClr val="black">
                      <a:lumMod val="65000"/>
                      <a:lumOff val="35000"/>
                    </a:prstClr>
                  </a:solidFill>
                </a:rPr>
                <a:t>189</a:t>
              </a:r>
              <a:r>
                <a:rPr lang="zh-CN" altLang="en-US" sz="1465" dirty="0">
                  <a:solidFill>
                    <a:prstClr val="black"/>
                  </a:solidFill>
                </a:rPr>
                <a:t>　来源：</a:t>
              </a:r>
              <a:r>
                <a:rPr lang="zh-CN" altLang="en-US" sz="1465" dirty="0">
                  <a:solidFill>
                    <a:prstClr val="black"/>
                  </a:solidFill>
                  <a:hlinkClick r:id="rId6" tooltip="电梯与自动扶梯技术词典"/>
                </a:rPr>
                <a:t>中华金融辞库</a:t>
              </a:r>
              <a:r>
                <a:rPr lang="zh-CN" altLang="en-US" sz="1465" dirty="0">
                  <a:solidFill>
                    <a:prstClr val="black"/>
                  </a:solidFill>
                </a:rPr>
                <a:t> </a:t>
              </a:r>
              <a:endParaRPr lang="en-US" altLang="zh-CN" sz="1465" dirty="0">
                <a:solidFill>
                  <a:prstClr val="black"/>
                </a:solidFill>
              </a:endParaRPr>
            </a:p>
            <a:p>
              <a:pPr>
                <a:defRPr/>
              </a:pPr>
              <a:endParaRPr lang="en-US" altLang="zh-CN" sz="800" b="1" dirty="0">
                <a:solidFill>
                  <a:prstClr val="black"/>
                </a:solidFill>
                <a:ea typeface="微软雅黑" panose="020B0503020204020204" charset="-122"/>
              </a:endParaRPr>
            </a:p>
            <a:p>
              <a:pPr>
                <a:defRPr/>
              </a:pPr>
              <a:r>
                <a:rPr lang="zh-CN" altLang="en-US" sz="1465" b="1" dirty="0">
                  <a:solidFill>
                    <a:prstClr val="black"/>
                  </a:solidFill>
                  <a:ea typeface="微软雅黑" panose="020B0503020204020204" charset="-122"/>
                </a:rPr>
                <a:t>其他解释：</a:t>
              </a:r>
              <a:r>
                <a:rPr lang="en-US" altLang="zh-CN" sz="1465" u="sng" dirty="0">
                  <a:solidFill>
                    <a:srgbClr val="0066FF"/>
                  </a:solidFill>
                  <a:ea typeface="微软雅黑" panose="020B0503020204020204" charset="-122"/>
                </a:rPr>
                <a:t>《</a:t>
              </a:r>
              <a:r>
                <a:rPr lang="zh-CN" altLang="en-US" sz="1465" u="sng" dirty="0">
                  <a:solidFill>
                    <a:srgbClr val="0066FF"/>
                  </a:solidFill>
                  <a:ea typeface="微软雅黑" panose="020B0503020204020204" charset="-122"/>
                </a:rPr>
                <a:t>中国卫生管理辞典</a:t>
              </a:r>
              <a:r>
                <a:rPr lang="en-US" altLang="zh-CN" sz="1465" u="sng" dirty="0">
                  <a:solidFill>
                    <a:srgbClr val="0066FF"/>
                  </a:solidFill>
                  <a:ea typeface="微软雅黑" panose="020B0503020204020204" charset="-122"/>
                </a:rPr>
                <a:t>》</a:t>
              </a:r>
              <a:r>
                <a:rPr lang="en-US" altLang="zh-CN" sz="1465" dirty="0">
                  <a:solidFill>
                    <a:prstClr val="black"/>
                  </a:solidFill>
                  <a:ea typeface="微软雅黑" panose="020B0503020204020204" charset="-122"/>
                </a:rPr>
                <a:t>    </a:t>
              </a:r>
              <a:r>
                <a:rPr lang="en-US" altLang="zh-CN" sz="1465" u="sng" dirty="0">
                  <a:solidFill>
                    <a:srgbClr val="0066FF"/>
                  </a:solidFill>
                  <a:ea typeface="微软雅黑" panose="020B0503020204020204" charset="-122"/>
                </a:rPr>
                <a:t>《</a:t>
              </a:r>
              <a:r>
                <a:rPr lang="zh-CN" altLang="en-US" sz="1465" u="sng" dirty="0">
                  <a:solidFill>
                    <a:srgbClr val="0066FF"/>
                  </a:solidFill>
                  <a:ea typeface="微软雅黑" panose="020B0503020204020204" charset="-122"/>
                </a:rPr>
                <a:t>新编老年学词典</a:t>
              </a:r>
              <a:r>
                <a:rPr lang="en-US" altLang="zh-CN" sz="1465" u="sng" dirty="0">
                  <a:solidFill>
                    <a:srgbClr val="0066FF"/>
                  </a:solidFill>
                  <a:ea typeface="微软雅黑" panose="020B0503020204020204" charset="-122"/>
                </a:rPr>
                <a:t>》</a:t>
              </a:r>
              <a:endParaRPr lang="zh-CN" altLang="en-US" sz="1465" b="1" u="sng" dirty="0">
                <a:solidFill>
                  <a:srgbClr val="0066FF"/>
                </a:solidFill>
                <a:ea typeface="微软雅黑" panose="020B0503020204020204" charset="-122"/>
              </a:endParaRPr>
            </a:p>
          </p:txBody>
        </p:sp>
      </p:grpSp>
      <p:sp>
        <p:nvSpPr>
          <p:cNvPr id="13" name="矩形标注 12"/>
          <p:cNvSpPr/>
          <p:nvPr/>
        </p:nvSpPr>
        <p:spPr>
          <a:xfrm>
            <a:off x="1925043" y="4677139"/>
            <a:ext cx="3699720" cy="996615"/>
          </a:xfrm>
          <a:prstGeom prst="wedgeRectCallout">
            <a:avLst>
              <a:gd name="adj1" fmla="val 56034"/>
              <a:gd name="adj2" fmla="val 19335"/>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b="1" dirty="0">
                <a:solidFill>
                  <a:srgbClr val="FF0000"/>
                </a:solidFill>
                <a:ea typeface="微软雅黑" panose="020B0503020204020204" charset="-122"/>
              </a:rPr>
              <a:t>增强内容三：</a:t>
            </a:r>
            <a:r>
              <a:rPr lang="zh-CN" altLang="en-US" sz="1865" dirty="0">
                <a:solidFill>
                  <a:srgbClr val="0066CC"/>
                </a:solidFill>
                <a:ea typeface="微软雅黑" panose="020B0503020204020204" charset="-122"/>
              </a:rPr>
              <a:t>在概念、术语、定义等知识元上自动加链接并能与</a:t>
            </a:r>
            <a:r>
              <a:rPr lang="en-US" altLang="zh-CN" sz="1865" dirty="0">
                <a:solidFill>
                  <a:srgbClr val="0066CC"/>
                </a:solidFill>
                <a:ea typeface="微软雅黑" panose="020B0503020204020204" charset="-122"/>
              </a:rPr>
              <a:t>CNKI</a:t>
            </a:r>
            <a:r>
              <a:rPr lang="zh-CN" altLang="en-US" sz="1865" dirty="0">
                <a:solidFill>
                  <a:srgbClr val="0066CC"/>
                </a:solidFill>
                <a:ea typeface="微软雅黑" panose="020B0503020204020204" charset="-122"/>
              </a:rPr>
              <a:t>知识元库关联并显示内容</a:t>
            </a:r>
          </a:p>
        </p:txBody>
      </p:sp>
      <p:sp>
        <p:nvSpPr>
          <p:cNvPr id="14" name="矩形 13"/>
          <p:cNvSpPr/>
          <p:nvPr/>
        </p:nvSpPr>
        <p:spPr>
          <a:xfrm>
            <a:off x="5855101" y="5189178"/>
            <a:ext cx="554055" cy="3378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5" name="矩形 14"/>
          <p:cNvSpPr/>
          <p:nvPr/>
        </p:nvSpPr>
        <p:spPr>
          <a:xfrm>
            <a:off x="6239144" y="6501343"/>
            <a:ext cx="816963" cy="3096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6" name="矩形标注 15"/>
          <p:cNvSpPr/>
          <p:nvPr/>
        </p:nvSpPr>
        <p:spPr>
          <a:xfrm>
            <a:off x="2110693" y="5673753"/>
            <a:ext cx="3699720" cy="1094139"/>
          </a:xfrm>
          <a:prstGeom prst="wedgeRectCallout">
            <a:avLst>
              <a:gd name="adj1" fmla="val 59483"/>
              <a:gd name="adj2" fmla="val 31042"/>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b="1" dirty="0">
                <a:solidFill>
                  <a:srgbClr val="FF0000"/>
                </a:solidFill>
                <a:ea typeface="微软雅黑" panose="020B0503020204020204" charset="-122"/>
              </a:rPr>
              <a:t>增强内容四：</a:t>
            </a:r>
            <a:r>
              <a:rPr lang="zh-CN" altLang="en-US" sz="1865" dirty="0">
                <a:solidFill>
                  <a:srgbClr val="0066CC"/>
                </a:solidFill>
                <a:ea typeface="微软雅黑" panose="020B0503020204020204" charset="-122"/>
              </a:rPr>
              <a:t>图表可关联分析数据和原始的数据，支持获取下载数据表格</a:t>
            </a:r>
          </a:p>
        </p:txBody>
      </p:sp>
      <p:sp>
        <p:nvSpPr>
          <p:cNvPr id="17" name="矩形 16"/>
          <p:cNvSpPr/>
          <p:nvPr/>
        </p:nvSpPr>
        <p:spPr>
          <a:xfrm>
            <a:off x="911424" y="2486229"/>
            <a:ext cx="10104003" cy="2027219"/>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srgbClr val="7030A0"/>
                </a:solidFill>
                <a:latin typeface="黑体" panose="02010609060101010101" charset="-122"/>
                <a:ea typeface="黑体" panose="02010609060101010101" charset="-122"/>
              </a:rPr>
              <a:t>增强出版：</a:t>
            </a:r>
            <a:r>
              <a:rPr lang="zh-CN" altLang="en-US" sz="2400" b="1" dirty="0">
                <a:solidFill>
                  <a:srgbClr val="FFFFFF"/>
                </a:solidFill>
                <a:latin typeface="黑体" panose="02010609060101010101" charset="-122"/>
                <a:ea typeface="黑体" panose="02010609060101010101" charset="-122"/>
              </a:rPr>
              <a:t>在碎片化内容单元上实现交互和内外部知识关联展示，构建了文献知网节和碎片化知网节，实现了数字化、全媒体无障碍阅读学习</a:t>
            </a:r>
            <a:endParaRPr lang="en-US" altLang="zh-CN" sz="2400" b="1" dirty="0">
              <a:solidFill>
                <a:srgbClr val="FFFFFF"/>
              </a:solidFill>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strVal val="#ppt_w+.3"/>
                                          </p:val>
                                        </p:tav>
                                        <p:tav tm="100000">
                                          <p:val>
                                            <p:strVal val="#ppt_w"/>
                                          </p:val>
                                        </p:tav>
                                      </p:tavLst>
                                    </p:anim>
                                    <p:anim calcmode="lin" valueType="num">
                                      <p:cBhvr>
                                        <p:cTn id="35" dur="1000" fill="hold"/>
                                        <p:tgtEl>
                                          <p:spTgt spid="15"/>
                                        </p:tgtEl>
                                        <p:attrNameLst>
                                          <p:attrName>ppt_h</p:attrName>
                                        </p:attrNameLst>
                                      </p:cBhvr>
                                      <p:tavLst>
                                        <p:tav tm="0">
                                          <p:val>
                                            <p:strVal val="#ppt_h"/>
                                          </p:val>
                                        </p:tav>
                                        <p:tav tm="100000">
                                          <p:val>
                                            <p:strVal val="#ppt_h"/>
                                          </p:val>
                                        </p:tav>
                                      </p:tavLst>
                                    </p:anim>
                                    <p:animEffect transition="in" filter="fade">
                                      <p:cBhvr>
                                        <p:cTn id="36" dur="1000"/>
                                        <p:tgtEl>
                                          <p:spTgt spid="15"/>
                                        </p:tgtEl>
                                      </p:cBhvr>
                                    </p:animEffect>
                                  </p:childTnLst>
                                </p:cTn>
                              </p:par>
                              <p:par>
                                <p:cTn id="37" presetID="42"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bldLvl="0" animBg="1"/>
      <p:bldP spid="14" grpId="0" bldLvl="0" animBg="1"/>
      <p:bldP spid="14" grpId="1" bldLvl="0" animBg="1"/>
      <p:bldP spid="15" grpId="0" bldLvl="0" animBg="1"/>
      <p:bldP spid="16" grpId="0" bldLvl="0" animBg="1"/>
      <p:bldP spid="17"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08396" y="930583"/>
            <a:ext cx="10657184" cy="1258165"/>
          </a:xfrm>
          <a:prstGeom prst="rect">
            <a:avLst/>
          </a:prstGeom>
        </p:spPr>
        <p:txBody>
          <a:bodyPr wrap="square">
            <a:spAutoFit/>
          </a:bodyPr>
          <a:lstStyle/>
          <a:p>
            <a:pPr>
              <a:lnSpc>
                <a:spcPct val="150000"/>
              </a:lnSpc>
            </a:pPr>
            <a:r>
              <a:rPr lang="zh-CN" altLang="en-US" sz="2665" b="1" dirty="0">
                <a:solidFill>
                  <a:srgbClr val="0070C0"/>
                </a:solidFill>
                <a:ea typeface="微软雅黑" panose="020B0503020204020204" charset="-122"/>
              </a:rPr>
              <a:t>        在</a:t>
            </a:r>
            <a:r>
              <a:rPr lang="en-US" altLang="zh-CN" sz="2665" b="1" dirty="0">
                <a:solidFill>
                  <a:srgbClr val="0070C0"/>
                </a:solidFill>
                <a:ea typeface="微软雅黑" panose="020B0503020204020204" charset="-122"/>
              </a:rPr>
              <a:t>XML</a:t>
            </a:r>
            <a:r>
              <a:rPr lang="zh-CN" altLang="en-US" sz="2665" b="1" dirty="0">
                <a:solidFill>
                  <a:srgbClr val="0070C0"/>
                </a:solidFill>
                <a:ea typeface="微软雅黑" panose="020B0503020204020204" charset="-122"/>
              </a:rPr>
              <a:t>碎片化阅读页面上实现读者学习和记笔记的全过程，在原文的基础上支持大纲目录和内容的编改重组。</a:t>
            </a:r>
            <a:endParaRPr lang="en-US" altLang="zh-CN" sz="2665" b="1" dirty="0">
              <a:solidFill>
                <a:srgbClr val="0070C0"/>
              </a:solidFill>
              <a:ea typeface="微软雅黑" panose="020B0503020204020204" charset="-122"/>
            </a:endParaRPr>
          </a:p>
        </p:txBody>
      </p:sp>
      <p:sp>
        <p:nvSpPr>
          <p:cNvPr id="8" name="MH_SubTitle_1"/>
          <p:cNvSpPr/>
          <p:nvPr>
            <p:custDataLst>
              <p:tags r:id="rId1"/>
            </p:custDataLst>
          </p:nvPr>
        </p:nvSpPr>
        <p:spPr>
          <a:xfrm>
            <a:off x="3155264" y="2646897"/>
            <a:ext cx="3136709" cy="729929"/>
          </a:xfrm>
          <a:prstGeom prst="rect">
            <a:avLst/>
          </a:prstGeom>
          <a:solidFill>
            <a:srgbClr val="B27AD8"/>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smtClean="0">
                <a:solidFill>
                  <a:srgbClr val="FFFFFF"/>
                </a:solidFill>
                <a:latin typeface="微软雅黑" panose="020B0503020204020204" charset="-122"/>
                <a:ea typeface="微软雅黑" panose="020B0503020204020204" charset="-122"/>
              </a:rPr>
              <a:t>多种</a:t>
            </a:r>
            <a:r>
              <a:rPr lang="zh-CN" altLang="en-US" sz="2135" b="1" dirty="0">
                <a:solidFill>
                  <a:srgbClr val="FFFFFF"/>
                </a:solidFill>
                <a:latin typeface="微软雅黑" panose="020B0503020204020204" charset="-122"/>
                <a:ea typeface="微软雅黑" panose="020B0503020204020204" charset="-122"/>
              </a:rPr>
              <a:t>形式的</a:t>
            </a:r>
            <a:r>
              <a:rPr lang="zh-CN" altLang="en-US" sz="2135" b="1" dirty="0" smtClean="0">
                <a:solidFill>
                  <a:srgbClr val="FFFFFF"/>
                </a:solidFill>
                <a:latin typeface="微软雅黑" panose="020B0503020204020204" charset="-122"/>
                <a:ea typeface="微软雅黑" panose="020B0503020204020204" charset="-122"/>
              </a:rPr>
              <a:t>笔记</a:t>
            </a:r>
            <a:endParaRPr lang="zh-CN" altLang="en-US" sz="2135" b="1" dirty="0">
              <a:solidFill>
                <a:srgbClr val="FFFFFF"/>
              </a:solidFill>
              <a:latin typeface="微软雅黑" panose="020B0503020204020204" charset="-122"/>
              <a:ea typeface="微软雅黑" panose="020B0503020204020204" charset="-122"/>
            </a:endParaRPr>
          </a:p>
        </p:txBody>
      </p:sp>
      <p:sp>
        <p:nvSpPr>
          <p:cNvPr id="10" name="MH_SubTitle_1"/>
          <p:cNvSpPr/>
          <p:nvPr>
            <p:custDataLst>
              <p:tags r:id="rId2"/>
            </p:custDataLst>
          </p:nvPr>
        </p:nvSpPr>
        <p:spPr>
          <a:xfrm>
            <a:off x="6843862" y="2648452"/>
            <a:ext cx="3136709" cy="730800"/>
          </a:xfrm>
          <a:prstGeom prst="rect">
            <a:avLst/>
          </a:prstGeom>
          <a:solidFill>
            <a:srgbClr val="92D050"/>
          </a:solidFill>
        </p:spPr>
        <p:txBody>
          <a:bodyPr rot="0" spcFirstLastPara="0" vertOverflow="overflow" horzOverflow="overflow" vert="horz" wrap="square" lIns="144000" tIns="60960" rIns="144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微软雅黑" panose="020B0503020204020204" charset="-122"/>
                <a:ea typeface="微软雅黑" panose="020B0503020204020204" charset="-122"/>
              </a:rPr>
              <a:t>参考</a:t>
            </a:r>
            <a:r>
              <a:rPr lang="zh-CN" altLang="en-US" sz="2135" b="1" dirty="0" smtClean="0">
                <a:solidFill>
                  <a:srgbClr val="FFFFFF"/>
                </a:solidFill>
                <a:latin typeface="微软雅黑" panose="020B0503020204020204" charset="-122"/>
                <a:ea typeface="微软雅黑" panose="020B0503020204020204" charset="-122"/>
              </a:rPr>
              <a:t>文献笔记</a:t>
            </a:r>
            <a:endParaRPr lang="zh-CN" altLang="en-US" sz="2135" b="1" dirty="0">
              <a:solidFill>
                <a:srgbClr val="FFFFFF"/>
              </a:solidFill>
              <a:latin typeface="微软雅黑" panose="020B0503020204020204" charset="-122"/>
              <a:ea typeface="微软雅黑" panose="020B0503020204020204" charset="-122"/>
            </a:endParaRPr>
          </a:p>
        </p:txBody>
      </p:sp>
      <p:sp>
        <p:nvSpPr>
          <p:cNvPr id="11" name="MH_SubTitle_1"/>
          <p:cNvSpPr/>
          <p:nvPr>
            <p:custDataLst>
              <p:tags r:id="rId3"/>
            </p:custDataLst>
          </p:nvPr>
        </p:nvSpPr>
        <p:spPr>
          <a:xfrm>
            <a:off x="6843862" y="3631659"/>
            <a:ext cx="3135600" cy="730800"/>
          </a:xfrm>
          <a:prstGeom prst="rect">
            <a:avLst/>
          </a:prstGeom>
          <a:solidFill>
            <a:schemeClr val="accent6"/>
          </a:solidFill>
        </p:spPr>
        <p:txBody>
          <a:bodyPr rot="0" spcFirstLastPara="0" vertOverflow="overflow" horzOverflow="overflow" vert="horz" wrap="square" lIns="144000" tIns="60960" rIns="144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微软雅黑" panose="020B0503020204020204" charset="-122"/>
                <a:ea typeface="微软雅黑" panose="020B0503020204020204" charset="-122"/>
              </a:rPr>
              <a:t>笔记</a:t>
            </a:r>
            <a:r>
              <a:rPr lang="zh-CN" altLang="en-US" sz="2135" b="1" dirty="0" smtClean="0">
                <a:solidFill>
                  <a:srgbClr val="FFFFFF"/>
                </a:solidFill>
                <a:latin typeface="微软雅黑" panose="020B0503020204020204" charset="-122"/>
                <a:ea typeface="微软雅黑" panose="020B0503020204020204" charset="-122"/>
              </a:rPr>
              <a:t>汇编</a:t>
            </a:r>
            <a:endParaRPr lang="en-US" altLang="zh-CN" sz="2135" b="1" dirty="0" smtClean="0">
              <a:solidFill>
                <a:srgbClr val="FFFFFF"/>
              </a:solidFill>
              <a:latin typeface="微软雅黑" panose="020B0503020204020204" charset="-122"/>
              <a:ea typeface="微软雅黑" panose="020B0503020204020204" charset="-122"/>
            </a:endParaRPr>
          </a:p>
        </p:txBody>
      </p:sp>
      <p:sp>
        <p:nvSpPr>
          <p:cNvPr id="12" name="标题 1"/>
          <p:cNvSpPr txBox="1">
            <a:spLocks noChangeArrowheads="1"/>
          </p:cNvSpPr>
          <p:nvPr/>
        </p:nvSpPr>
        <p:spPr bwMode="auto">
          <a:xfrm>
            <a:off x="480063" y="267042"/>
            <a:ext cx="7045589" cy="586316"/>
          </a:xfrm>
          <a:prstGeom prst="rect">
            <a:avLst/>
          </a:prstGeom>
          <a:noFill/>
        </p:spPr>
        <p:txBody>
          <a:bodyPr wrap="square" rtlCol="0">
            <a:spAutoFit/>
          </a:bodyPr>
          <a:lstStyle>
            <a:defPPr>
              <a:defRPr lang="zh-CN"/>
            </a:defPPr>
            <a:lvl1pPr>
              <a:defRPr sz="3200" b="1">
                <a:latin typeface="微软雅黑" panose="020B0503020204020204" charset="-122"/>
                <a:ea typeface="微软雅黑" panose="020B0503020204020204" charset="-122"/>
              </a:defRPr>
            </a:lvl1pPr>
          </a:lstStyle>
          <a:p>
            <a:r>
              <a:rPr lang="en-US" altLang="zh-CN" dirty="0" smtClean="0"/>
              <a:t>2</a:t>
            </a:r>
            <a:r>
              <a:rPr lang="zh-CN" altLang="en-US" dirty="0" smtClean="0"/>
              <a:t>）</a:t>
            </a:r>
            <a:r>
              <a:rPr lang="zh-CN" altLang="en-US" dirty="0"/>
              <a:t>基于知网型笔记的探究式学习</a:t>
            </a:r>
          </a:p>
        </p:txBody>
      </p:sp>
      <p:sp>
        <p:nvSpPr>
          <p:cNvPr id="13" name="MH_SubTitle_4"/>
          <p:cNvSpPr/>
          <p:nvPr>
            <p:custDataLst>
              <p:tags r:id="rId4"/>
            </p:custDataLst>
          </p:nvPr>
        </p:nvSpPr>
        <p:spPr>
          <a:xfrm>
            <a:off x="1033243" y="2719229"/>
            <a:ext cx="1740953" cy="1381844"/>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47B6E7"/>
            </a:solidFill>
            <a:prstDash val="solid"/>
            <a:miter lim="800000"/>
          </a:ln>
          <a:effectLst/>
        </p:spPr>
        <p:txBody>
          <a:bodyPr anchor="ctr">
            <a:normAutofit/>
          </a:bodyPr>
          <a:lstStyle/>
          <a:p>
            <a:pPr algn="ctr" eaLnBrk="1" fontAlgn="auto" hangingPunct="1">
              <a:spcBef>
                <a:spcPts val="0"/>
              </a:spcBef>
              <a:spcAft>
                <a:spcPts val="0"/>
              </a:spcAft>
              <a:defRPr/>
            </a:pPr>
            <a:r>
              <a:rPr lang="zh-CN" altLang="en-US" sz="2800" b="1" kern="0" dirty="0" smtClean="0">
                <a:latin typeface="Arial" panose="020B0604020202020204" pitchFamily="34" charset="0"/>
                <a:ea typeface="幼圆"/>
                <a:cs typeface="Arial" panose="020B0604020202020204" pitchFamily="34" charset="0"/>
              </a:rPr>
              <a:t>笔记</a:t>
            </a:r>
            <a:endParaRPr lang="zh-CN" altLang="en-US" sz="2800" b="1" kern="0" dirty="0">
              <a:latin typeface="Arial" panose="020B0604020202020204" pitchFamily="34" charset="0"/>
              <a:ea typeface="幼圆"/>
              <a:cs typeface="Arial" panose="020B0604020202020204" pitchFamily="34" charset="0"/>
            </a:endParaRPr>
          </a:p>
        </p:txBody>
      </p:sp>
      <p:sp>
        <p:nvSpPr>
          <p:cNvPr id="14" name="MH_SubTitle_1"/>
          <p:cNvSpPr/>
          <p:nvPr>
            <p:custDataLst>
              <p:tags r:id="rId5"/>
            </p:custDataLst>
          </p:nvPr>
        </p:nvSpPr>
        <p:spPr>
          <a:xfrm>
            <a:off x="3155264" y="3631659"/>
            <a:ext cx="3136709" cy="730800"/>
          </a:xfrm>
          <a:prstGeom prst="rect">
            <a:avLst/>
          </a:prstGeom>
          <a:solidFill>
            <a:srgbClr val="00B0F0"/>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微软雅黑" panose="020B0503020204020204" charset="-122"/>
                <a:ea typeface="微软雅黑" panose="020B0503020204020204" charset="-122"/>
              </a:rPr>
              <a:t>引证文献笔记</a:t>
            </a:r>
          </a:p>
        </p:txBody>
      </p:sp>
      <p:sp>
        <p:nvSpPr>
          <p:cNvPr id="15" name="MH_SubTitle_4"/>
          <p:cNvSpPr/>
          <p:nvPr>
            <p:custDataLst>
              <p:tags r:id="rId6"/>
            </p:custDataLst>
          </p:nvPr>
        </p:nvSpPr>
        <p:spPr>
          <a:xfrm>
            <a:off x="1033242" y="4966483"/>
            <a:ext cx="1740953" cy="1381844"/>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47B6E7"/>
            </a:solidFill>
            <a:prstDash val="solid"/>
            <a:miter lim="800000"/>
          </a:ln>
          <a:effectLst/>
        </p:spPr>
        <p:txBody>
          <a:bodyPr anchor="ctr">
            <a:normAutofit/>
          </a:bodyPr>
          <a:lstStyle/>
          <a:p>
            <a:pPr algn="ctr" eaLnBrk="1" fontAlgn="auto" hangingPunct="1">
              <a:spcBef>
                <a:spcPts val="0"/>
              </a:spcBef>
              <a:spcAft>
                <a:spcPts val="0"/>
              </a:spcAft>
              <a:defRPr/>
            </a:pPr>
            <a:r>
              <a:rPr lang="zh-CN" altLang="en-US" sz="2800" b="1" kern="0" dirty="0" smtClean="0">
                <a:latin typeface="Arial" panose="020B0604020202020204" pitchFamily="34" charset="0"/>
                <a:ea typeface="幼圆"/>
                <a:cs typeface="Arial" panose="020B0604020202020204" pitchFamily="34" charset="0"/>
              </a:rPr>
              <a:t>内容重组</a:t>
            </a:r>
            <a:endParaRPr lang="zh-CN" altLang="en-US" sz="2800" b="1" kern="0" dirty="0">
              <a:latin typeface="Arial" panose="020B0604020202020204" pitchFamily="34" charset="0"/>
              <a:ea typeface="幼圆"/>
              <a:cs typeface="Arial" panose="020B0604020202020204" pitchFamily="34" charset="0"/>
            </a:endParaRPr>
          </a:p>
        </p:txBody>
      </p:sp>
      <p:sp>
        <p:nvSpPr>
          <p:cNvPr id="16" name="MH_SubTitle_1"/>
          <p:cNvSpPr/>
          <p:nvPr>
            <p:custDataLst>
              <p:tags r:id="rId7"/>
            </p:custDataLst>
          </p:nvPr>
        </p:nvSpPr>
        <p:spPr>
          <a:xfrm>
            <a:off x="3155264" y="4770165"/>
            <a:ext cx="3136709" cy="729929"/>
          </a:xfrm>
          <a:prstGeom prst="rect">
            <a:avLst/>
          </a:prstGeom>
          <a:solidFill>
            <a:srgbClr val="6F3293"/>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a:solidFill>
                  <a:srgbClr val="FFFFFF"/>
                </a:solidFill>
                <a:latin typeface="微软雅黑" panose="020B0503020204020204" charset="-122"/>
                <a:ea typeface="微软雅黑" panose="020B0503020204020204" charset="-122"/>
              </a:rPr>
              <a:t>段</a:t>
            </a:r>
            <a:r>
              <a:rPr lang="zh-CN" altLang="en-US" sz="2135" b="1" dirty="0" smtClean="0">
                <a:solidFill>
                  <a:srgbClr val="FFFFFF"/>
                </a:solidFill>
                <a:latin typeface="微软雅黑" panose="020B0503020204020204" charset="-122"/>
                <a:ea typeface="微软雅黑" panose="020B0503020204020204" charset="-122"/>
              </a:rPr>
              <a:t>前前后插入内容</a:t>
            </a:r>
            <a:endParaRPr lang="zh-CN" altLang="en-US" sz="2135" b="1" dirty="0">
              <a:solidFill>
                <a:srgbClr val="FFFFFF"/>
              </a:solidFill>
              <a:latin typeface="微软雅黑" panose="020B0503020204020204" charset="-122"/>
              <a:ea typeface="微软雅黑" panose="020B0503020204020204" charset="-122"/>
            </a:endParaRPr>
          </a:p>
        </p:txBody>
      </p:sp>
      <p:sp>
        <p:nvSpPr>
          <p:cNvPr id="17" name="MH_SubTitle_1"/>
          <p:cNvSpPr/>
          <p:nvPr>
            <p:custDataLst>
              <p:tags r:id="rId8"/>
            </p:custDataLst>
          </p:nvPr>
        </p:nvSpPr>
        <p:spPr>
          <a:xfrm>
            <a:off x="6843862" y="4771720"/>
            <a:ext cx="3136709" cy="730800"/>
          </a:xfrm>
          <a:prstGeom prst="rect">
            <a:avLst/>
          </a:prstGeom>
          <a:solidFill>
            <a:srgbClr val="58BBB4"/>
          </a:solidFill>
        </p:spPr>
        <p:txBody>
          <a:bodyPr rot="0" spcFirstLastPara="0" vertOverflow="overflow" horzOverflow="overflow" vert="horz" wrap="square" lIns="144000" tIns="60960" rIns="144000" bIns="60960" numCol="1" spcCol="0" rtlCol="0" fromWordArt="0" anchor="ctr" anchorCtr="0" forceAA="0" compatLnSpc="1">
            <a:normAutofit/>
          </a:bodyPr>
          <a:lstStyle/>
          <a:p>
            <a:pPr algn="ctr">
              <a:lnSpc>
                <a:spcPct val="110000"/>
              </a:lnSpc>
            </a:pPr>
            <a:r>
              <a:rPr lang="zh-CN" altLang="en-US" sz="2135" b="1" dirty="0" smtClean="0">
                <a:solidFill>
                  <a:srgbClr val="FFFFFF"/>
                </a:solidFill>
                <a:latin typeface="微软雅黑" panose="020B0503020204020204" charset="-122"/>
                <a:ea typeface="微软雅黑" panose="020B0503020204020204" charset="-122"/>
              </a:rPr>
              <a:t>插入目录</a:t>
            </a:r>
            <a:endParaRPr lang="zh-CN" altLang="en-US" sz="2135" b="1" dirty="0">
              <a:solidFill>
                <a:srgbClr val="FFFFFF"/>
              </a:solidFill>
              <a:latin typeface="微软雅黑" panose="020B0503020204020204" charset="-122"/>
              <a:ea typeface="微软雅黑" panose="020B0503020204020204" charset="-122"/>
            </a:endParaRPr>
          </a:p>
        </p:txBody>
      </p:sp>
      <p:sp>
        <p:nvSpPr>
          <p:cNvPr id="18" name="MH_SubTitle_1"/>
          <p:cNvSpPr/>
          <p:nvPr>
            <p:custDataLst>
              <p:tags r:id="rId9"/>
            </p:custDataLst>
          </p:nvPr>
        </p:nvSpPr>
        <p:spPr>
          <a:xfrm>
            <a:off x="6843862" y="5754927"/>
            <a:ext cx="3135600" cy="730800"/>
          </a:xfrm>
          <a:prstGeom prst="rect">
            <a:avLst/>
          </a:prstGeom>
          <a:solidFill>
            <a:srgbClr val="6188CD"/>
          </a:solidFill>
        </p:spPr>
        <p:txBody>
          <a:bodyPr rot="0" spcFirstLastPara="0" vertOverflow="overflow" horzOverflow="overflow" vert="horz" wrap="square" lIns="144000" tIns="60960" rIns="144000" bIns="60960" numCol="1" spcCol="0" rtlCol="0" fromWordArt="0" anchor="ctr" anchorCtr="0" forceAA="0" compatLnSpc="1">
            <a:normAutofit/>
          </a:bodyPr>
          <a:lstStyle/>
          <a:p>
            <a:pPr algn="ctr">
              <a:lnSpc>
                <a:spcPct val="110000"/>
              </a:lnSpc>
            </a:pPr>
            <a:r>
              <a:rPr lang="zh-CN" altLang="en-US" sz="2135" b="1" dirty="0" smtClean="0">
                <a:solidFill>
                  <a:srgbClr val="FFFFFF"/>
                </a:solidFill>
                <a:latin typeface="微软雅黑" panose="020B0503020204020204" charset="-122"/>
                <a:ea typeface="微软雅黑" panose="020B0503020204020204" charset="-122"/>
              </a:rPr>
              <a:t>插入其他文献章节</a:t>
            </a:r>
            <a:endParaRPr lang="en-US" altLang="zh-CN" sz="2135" b="1" dirty="0" smtClean="0">
              <a:solidFill>
                <a:srgbClr val="FFFFFF"/>
              </a:solidFill>
              <a:latin typeface="微软雅黑" panose="020B0503020204020204" charset="-122"/>
              <a:ea typeface="微软雅黑" panose="020B0503020204020204" charset="-122"/>
            </a:endParaRPr>
          </a:p>
        </p:txBody>
      </p:sp>
      <p:sp>
        <p:nvSpPr>
          <p:cNvPr id="19" name="MH_SubTitle_1"/>
          <p:cNvSpPr/>
          <p:nvPr>
            <p:custDataLst>
              <p:tags r:id="rId10"/>
            </p:custDataLst>
          </p:nvPr>
        </p:nvSpPr>
        <p:spPr>
          <a:xfrm>
            <a:off x="3155264" y="5754927"/>
            <a:ext cx="3136709" cy="730800"/>
          </a:xfrm>
          <a:prstGeom prst="rect">
            <a:avLst/>
          </a:prstGeom>
          <a:solidFill>
            <a:srgbClr val="C2CB44"/>
          </a:solidFill>
        </p:spPr>
        <p:txBody>
          <a:bodyPr rot="0" spcFirstLastPara="0" vertOverflow="overflow" horzOverflow="overflow" vert="horz" wrap="square" lIns="48000" tIns="60960" rIns="48000" bIns="60960" numCol="1" spcCol="0" rtlCol="0" fromWordArt="0" anchor="ctr" anchorCtr="0" forceAA="0" compatLnSpc="1">
            <a:normAutofit/>
          </a:bodyPr>
          <a:lstStyle/>
          <a:p>
            <a:pPr algn="ctr">
              <a:lnSpc>
                <a:spcPct val="110000"/>
              </a:lnSpc>
            </a:pPr>
            <a:r>
              <a:rPr lang="zh-CN" altLang="en-US" sz="2135" b="1" dirty="0" smtClean="0">
                <a:solidFill>
                  <a:srgbClr val="FFFFFF"/>
                </a:solidFill>
                <a:latin typeface="微软雅黑" panose="020B0503020204020204" charset="-122"/>
                <a:ea typeface="微软雅黑" panose="020B0503020204020204" charset="-122"/>
              </a:rPr>
              <a:t>添加内容（可插入文摘）</a:t>
            </a:r>
            <a:endParaRPr lang="zh-CN" altLang="en-US" sz="2135" b="1" dirty="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29" y="837981"/>
            <a:ext cx="11258800" cy="6329984"/>
          </a:xfrm>
          <a:prstGeom prst="rect">
            <a:avLst/>
          </a:prstGeom>
        </p:spPr>
      </p:pic>
      <p:sp>
        <p:nvSpPr>
          <p:cNvPr id="4" name="矩形 3"/>
          <p:cNvSpPr/>
          <p:nvPr/>
        </p:nvSpPr>
        <p:spPr>
          <a:xfrm>
            <a:off x="758211" y="171464"/>
            <a:ext cx="7007046" cy="523220"/>
          </a:xfrm>
          <a:prstGeom prst="rect">
            <a:avLst/>
          </a:prstGeom>
        </p:spPr>
        <p:txBody>
          <a:bodyPr wrap="none">
            <a:spAutoFit/>
          </a:bodyPr>
          <a:lstStyle/>
          <a:p>
            <a:r>
              <a:rPr lang="zh-CN" altLang="en-US" sz="2800" b="1" dirty="0">
                <a:solidFill>
                  <a:srgbClr val="AB1B44"/>
                </a:solidFill>
                <a:ea typeface="微软雅黑" panose="020B0503020204020204" charset="-122"/>
              </a:rPr>
              <a:t>学习笔记：</a:t>
            </a:r>
            <a:r>
              <a:rPr lang="zh-CN" altLang="en-US" sz="2800" b="1" dirty="0">
                <a:solidFill>
                  <a:srgbClr val="1F497D"/>
                </a:solidFill>
                <a:ea typeface="微软雅黑" panose="020B0503020204020204" charset="-122"/>
              </a:rPr>
              <a:t>直接在原文上添加各种学习笔记</a:t>
            </a:r>
            <a:endParaRPr lang="zh-CN" altLang="en-US" sz="2800" b="1" dirty="0">
              <a:solidFill>
                <a:srgbClr val="1F497D"/>
              </a:solidFill>
              <a:ea typeface="微软雅黑" panose="020B0503020204020204" charset="-122"/>
              <a:sym typeface="宋体" panose="02010600030101010101" pitchFamily="2" charset="-122"/>
            </a:endParaRPr>
          </a:p>
        </p:txBody>
      </p:sp>
      <p:sp>
        <p:nvSpPr>
          <p:cNvPr id="5"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6" name="矩形 5"/>
          <p:cNvSpPr/>
          <p:nvPr/>
        </p:nvSpPr>
        <p:spPr>
          <a:xfrm>
            <a:off x="1282690" y="3999656"/>
            <a:ext cx="9697077" cy="2400267"/>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charset="-122"/>
                <a:ea typeface="黑体" panose="02010609060101010101" charset="-122"/>
              </a:rPr>
              <a:t>支持笔记、标注、划线、摘录等多种学习方式</a:t>
            </a:r>
            <a:endParaRPr lang="en-US" altLang="zh-CN" sz="2400" b="1" dirty="0">
              <a:solidFill>
                <a:srgbClr val="FFFFFF"/>
              </a:solidFill>
              <a:latin typeface="黑体" panose="02010609060101010101" charset="-122"/>
              <a:ea typeface="黑体" panose="02010609060101010101" charset="-122"/>
            </a:endParaRPr>
          </a:p>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charset="-122"/>
                <a:ea typeface="黑体" panose="02010609060101010101" charset="-122"/>
              </a:rPr>
              <a:t>支持文字、图片、视频、语音等形式的笔记</a:t>
            </a:r>
            <a:endParaRPr lang="en-US" altLang="zh-CN" sz="2400" b="1" dirty="0">
              <a:solidFill>
                <a:srgbClr val="FFFFFF"/>
              </a:solidFill>
              <a:latin typeface="黑体" panose="02010609060101010101" charset="-122"/>
              <a:ea typeface="黑体" panose="02010609060101010101" charset="-122"/>
            </a:endParaRPr>
          </a:p>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charset="-122"/>
                <a:ea typeface="黑体" panose="02010609060101010101" charset="-122"/>
              </a:rPr>
              <a:t>支持多维度知识标签</a:t>
            </a:r>
            <a:endParaRPr lang="en-US" altLang="zh-CN" sz="2400" b="1" dirty="0">
              <a:solidFill>
                <a:srgbClr val="FFFFFF"/>
              </a:solidFill>
              <a:latin typeface="黑体" panose="02010609060101010101" charset="-122"/>
              <a:ea typeface="黑体" panose="02010609060101010101" charset="-122"/>
            </a:endParaRPr>
          </a:p>
          <a:p>
            <a:pPr marL="381000" indent="-381000">
              <a:lnSpc>
                <a:spcPct val="150000"/>
              </a:lnSpc>
              <a:buClr>
                <a:srgbClr val="0070C0"/>
              </a:buClr>
              <a:buFont typeface="Wingdings" panose="05000000000000000000" pitchFamily="2" charset="2"/>
              <a:buChar char="l"/>
            </a:pPr>
            <a:r>
              <a:rPr lang="zh-CN" altLang="en-US" sz="2400" b="1" dirty="0">
                <a:solidFill>
                  <a:srgbClr val="FFFFFF"/>
                </a:solidFill>
                <a:latin typeface="黑体" panose="02010609060101010101" charset="-122"/>
                <a:ea typeface="黑体" panose="02010609060101010101" charset="-122"/>
              </a:rPr>
              <a:t>支持图片上涂鸦式的笔记</a:t>
            </a:r>
            <a:endParaRPr lang="en-US" altLang="zh-CN" sz="2400" b="1" dirty="0">
              <a:solidFill>
                <a:srgbClr val="FFFFFF"/>
              </a:solidFill>
              <a:latin typeface="黑体" panose="02010609060101010101" charset="-122"/>
              <a:ea typeface="黑体" panose="02010609060101010101" charset="-122"/>
            </a:endParaRPr>
          </a:p>
        </p:txBody>
      </p:sp>
      <p:sp>
        <p:nvSpPr>
          <p:cNvPr id="8" name="矩形 7"/>
          <p:cNvSpPr/>
          <p:nvPr/>
        </p:nvSpPr>
        <p:spPr>
          <a:xfrm>
            <a:off x="5796366" y="2778858"/>
            <a:ext cx="2545832" cy="480055"/>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a:off x="0" y="0"/>
            <a:ext cx="12192000" cy="6858000"/>
          </a:xfrm>
          <a:prstGeom prst="rect">
            <a:avLst/>
          </a:prstGeom>
        </p:spPr>
      </p:pic>
      <p:sp>
        <p:nvSpPr>
          <p:cNvPr id="5" name="矩形 4"/>
          <p:cNvSpPr/>
          <p:nvPr/>
        </p:nvSpPr>
        <p:spPr>
          <a:xfrm>
            <a:off x="3023659" y="4197085"/>
            <a:ext cx="5472608" cy="2372883"/>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charset="-122"/>
              <a:ea typeface="微软雅黑" panose="020B0503020204020204" charset="-122"/>
            </a:endParaRPr>
          </a:p>
        </p:txBody>
      </p:sp>
      <p:sp>
        <p:nvSpPr>
          <p:cNvPr id="6" name="矩形标注 5"/>
          <p:cNvSpPr/>
          <p:nvPr/>
        </p:nvSpPr>
        <p:spPr>
          <a:xfrm>
            <a:off x="6288022" y="3013544"/>
            <a:ext cx="2717089" cy="906688"/>
          </a:xfrm>
          <a:prstGeom prst="wedgeRectCallout">
            <a:avLst>
              <a:gd name="adj1" fmla="val -44718"/>
              <a:gd name="adj2" fmla="val 85368"/>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笔记内容直接在原文中显示，方便阅读</a:t>
            </a:r>
          </a:p>
        </p:txBody>
      </p:sp>
      <p:sp>
        <p:nvSpPr>
          <p:cNvPr id="7" name="矩形 6"/>
          <p:cNvSpPr/>
          <p:nvPr/>
        </p:nvSpPr>
        <p:spPr>
          <a:xfrm>
            <a:off x="157583" y="1028734"/>
            <a:ext cx="849852" cy="422684"/>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charset="-122"/>
              <a:ea typeface="微软雅黑" panose="020B0503020204020204" charset="-122"/>
            </a:endParaRPr>
          </a:p>
        </p:txBody>
      </p:sp>
      <p:sp>
        <p:nvSpPr>
          <p:cNvPr id="8" name="矩形标注 7"/>
          <p:cNvSpPr/>
          <p:nvPr/>
        </p:nvSpPr>
        <p:spPr>
          <a:xfrm>
            <a:off x="1419453" y="431669"/>
            <a:ext cx="2688300" cy="597065"/>
          </a:xfrm>
          <a:prstGeom prst="wedgeRectCallout">
            <a:avLst>
              <a:gd name="adj1" fmla="val -65967"/>
              <a:gd name="adj2" fmla="val 4979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笔记标签在目录中展示</a:t>
            </a:r>
          </a:p>
        </p:txBody>
      </p:sp>
      <p:sp>
        <p:nvSpPr>
          <p:cNvPr id="10" name="矩形 9"/>
          <p:cNvSpPr/>
          <p:nvPr/>
        </p:nvSpPr>
        <p:spPr>
          <a:xfrm>
            <a:off x="1225921" y="2693749"/>
            <a:ext cx="10465163"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微软雅黑" panose="020B0503020204020204" charset="-122"/>
                <a:ea typeface="微软雅黑" panose="020B0503020204020204" charset="-122"/>
              </a:rPr>
              <a:t>知网型笔记模拟了用户真实的学习过程，并发挥增强出版的优势将笔记作为增强的内容单元嵌入原文和内容大纲中，支持导航、定位和链接</a:t>
            </a:r>
            <a:endParaRPr lang="en-US" altLang="zh-CN" sz="2400" b="1" dirty="0">
              <a:solidFill>
                <a:srgbClr val="FFFFFF"/>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1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29" y="14516"/>
            <a:ext cx="4963886" cy="6858000"/>
          </a:xfrm>
          <a:prstGeom prst="rect">
            <a:avLst/>
          </a:prstGeom>
        </p:spPr>
      </p:pic>
      <p:sp>
        <p:nvSpPr>
          <p:cNvPr id="4" name="矩形 3"/>
          <p:cNvSpPr/>
          <p:nvPr/>
        </p:nvSpPr>
        <p:spPr bwMode="auto">
          <a:xfrm>
            <a:off x="4034972" y="217717"/>
            <a:ext cx="4165600" cy="725713"/>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5" name="矩形 4"/>
          <p:cNvSpPr/>
          <p:nvPr/>
        </p:nvSpPr>
        <p:spPr bwMode="auto">
          <a:xfrm>
            <a:off x="3991430" y="1079503"/>
            <a:ext cx="1204686" cy="2012042"/>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5297716" y="1064989"/>
            <a:ext cx="1727200" cy="676727"/>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5297716" y="2391234"/>
            <a:ext cx="1727200" cy="700311"/>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7206344" y="1064989"/>
            <a:ext cx="994228" cy="2012042"/>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1" name="矩形 10"/>
          <p:cNvSpPr/>
          <p:nvPr/>
        </p:nvSpPr>
        <p:spPr bwMode="auto">
          <a:xfrm>
            <a:off x="3947888" y="3425373"/>
            <a:ext cx="4252684" cy="152400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2" name="矩形 11"/>
          <p:cNvSpPr/>
          <p:nvPr/>
        </p:nvSpPr>
        <p:spPr bwMode="auto">
          <a:xfrm>
            <a:off x="3933375" y="5054604"/>
            <a:ext cx="1596568" cy="1041398"/>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3" name="矩形 12"/>
          <p:cNvSpPr/>
          <p:nvPr/>
        </p:nvSpPr>
        <p:spPr bwMode="auto">
          <a:xfrm>
            <a:off x="5609776" y="5052789"/>
            <a:ext cx="1415140" cy="1041398"/>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7101117" y="5052788"/>
            <a:ext cx="1099455" cy="1580241"/>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7" name="矩形 16"/>
          <p:cNvSpPr/>
          <p:nvPr/>
        </p:nvSpPr>
        <p:spPr>
          <a:xfrm>
            <a:off x="750974" y="118908"/>
            <a:ext cx="1107996" cy="461665"/>
          </a:xfrm>
          <a:prstGeom prst="rect">
            <a:avLst/>
          </a:prstGeom>
        </p:spPr>
        <p:txBody>
          <a:bodyPr wrap="none">
            <a:spAutoFit/>
          </a:bodyPr>
          <a:lstStyle/>
          <a:p>
            <a:r>
              <a:rPr lang="zh-CN" altLang="en-US" sz="2400" b="1" kern="0" dirty="0" smtClean="0">
                <a:solidFill>
                  <a:srgbClr val="1B539D"/>
                </a:solidFill>
                <a:latin typeface="微软雅黑" panose="020B0503020204020204" pitchFamily="34" charset="-122"/>
                <a:ea typeface="微软雅黑" panose="020B0503020204020204" pitchFamily="34" charset="-122"/>
              </a:rPr>
              <a:t>新首页</a:t>
            </a:r>
            <a:endParaRPr lang="zh-CN" altLang="en-US" sz="2400" b="1" kern="0" dirty="0">
              <a:solidFill>
                <a:srgbClr val="1B539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25922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509" y="932723"/>
            <a:ext cx="10416480" cy="5856411"/>
          </a:xfrm>
          <a:prstGeom prst="rect">
            <a:avLst/>
          </a:prstGeom>
        </p:spPr>
      </p:pic>
      <p:sp>
        <p:nvSpPr>
          <p:cNvPr id="5" name="矩形 4"/>
          <p:cNvSpPr/>
          <p:nvPr/>
        </p:nvSpPr>
        <p:spPr>
          <a:xfrm>
            <a:off x="2801533" y="4374056"/>
            <a:ext cx="4896544" cy="1344149"/>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charset="-122"/>
              <a:ea typeface="微软雅黑" panose="020B0503020204020204" charset="-122"/>
            </a:endParaRPr>
          </a:p>
        </p:txBody>
      </p:sp>
      <p:sp>
        <p:nvSpPr>
          <p:cNvPr id="6" name="矩形标注 5"/>
          <p:cNvSpPr/>
          <p:nvPr/>
        </p:nvSpPr>
        <p:spPr>
          <a:xfrm>
            <a:off x="3915695" y="2953084"/>
            <a:ext cx="2668219" cy="1025828"/>
          </a:xfrm>
          <a:prstGeom prst="wedgeRectCallout">
            <a:avLst>
              <a:gd name="adj1" fmla="val -46889"/>
              <a:gd name="adj2" fmla="val 8507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鼠标选中内容添加到自己的文摘框中，在总结和创作是直接使用</a:t>
            </a:r>
          </a:p>
        </p:txBody>
      </p:sp>
      <p:sp>
        <p:nvSpPr>
          <p:cNvPr id="7" name="矩形 6"/>
          <p:cNvSpPr/>
          <p:nvPr/>
        </p:nvSpPr>
        <p:spPr>
          <a:xfrm>
            <a:off x="7824193" y="1254757"/>
            <a:ext cx="2904607" cy="1070025"/>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charset="-122"/>
              <a:ea typeface="微软雅黑" panose="020B0503020204020204" charset="-122"/>
            </a:endParaRPr>
          </a:p>
        </p:txBody>
      </p:sp>
      <p:sp>
        <p:nvSpPr>
          <p:cNvPr id="8" name="右箭头 7"/>
          <p:cNvSpPr/>
          <p:nvPr/>
        </p:nvSpPr>
        <p:spPr>
          <a:xfrm rot="18110430">
            <a:off x="6799560" y="3183067"/>
            <a:ext cx="1152128" cy="240123"/>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2400">
              <a:solidFill>
                <a:prstClr val="black"/>
              </a:solidFill>
            </a:endParaRPr>
          </a:p>
        </p:txBody>
      </p:sp>
      <p:sp>
        <p:nvSpPr>
          <p:cNvPr id="2" name="矩形 1"/>
          <p:cNvSpPr/>
          <p:nvPr/>
        </p:nvSpPr>
        <p:spPr>
          <a:xfrm>
            <a:off x="758211" y="142435"/>
            <a:ext cx="8802410" cy="954107"/>
          </a:xfrm>
          <a:prstGeom prst="rect">
            <a:avLst/>
          </a:prstGeom>
        </p:spPr>
        <p:txBody>
          <a:bodyPr wrap="none">
            <a:spAutoFit/>
          </a:bodyPr>
          <a:lstStyle/>
          <a:p>
            <a:r>
              <a:rPr lang="zh-CN" altLang="en-US" sz="2800" b="1" dirty="0">
                <a:solidFill>
                  <a:srgbClr val="AB1B44"/>
                </a:solidFill>
                <a:ea typeface="微软雅黑" panose="020B0503020204020204" charset="-122"/>
              </a:rPr>
              <a:t>内容摘录：</a:t>
            </a:r>
            <a:r>
              <a:rPr lang="zh-CN" altLang="en-US" sz="2800" b="1" dirty="0">
                <a:solidFill>
                  <a:srgbClr val="1F497D"/>
                </a:solidFill>
                <a:ea typeface="微软雅黑" panose="020B0503020204020204" charset="-122"/>
              </a:rPr>
              <a:t>学习过程中随时摘录重要的碎片化内容单元</a:t>
            </a:r>
            <a:endParaRPr lang="en-US" altLang="zh-CN" sz="2800" b="1" dirty="0">
              <a:solidFill>
                <a:srgbClr val="1F497D"/>
              </a:solidFill>
              <a:ea typeface="微软雅黑" panose="020B0503020204020204" charset="-122"/>
            </a:endParaRPr>
          </a:p>
          <a:p>
            <a:r>
              <a:rPr lang="en-US" altLang="zh-CN" sz="2800" b="1" dirty="0">
                <a:solidFill>
                  <a:srgbClr val="1F497D"/>
                </a:solidFill>
                <a:ea typeface="微软雅黑" panose="020B0503020204020204" charset="-122"/>
              </a:rPr>
              <a:t>                       </a:t>
            </a:r>
            <a:r>
              <a:rPr lang="zh-CN" altLang="en-US" sz="2800" b="1" dirty="0">
                <a:solidFill>
                  <a:srgbClr val="1F497D"/>
                </a:solidFill>
                <a:ea typeface="微软雅黑" panose="020B0503020204020204" charset="-122"/>
              </a:rPr>
              <a:t>包括段落、句子、图片等</a:t>
            </a:r>
            <a:endParaRPr lang="zh-CN" altLang="en-US" sz="2800" b="1" dirty="0">
              <a:solidFill>
                <a:srgbClr val="1F497D"/>
              </a:solidFill>
              <a:ea typeface="微软雅黑" panose="020B0503020204020204" charset="-122"/>
              <a:sym typeface="宋体" panose="02010600030101010101" pitchFamily="2" charset="-122"/>
            </a:endParaRPr>
          </a:p>
        </p:txBody>
      </p:sp>
      <p:sp>
        <p:nvSpPr>
          <p:cNvPr id="9" name="矩形 8"/>
          <p:cNvSpPr/>
          <p:nvPr/>
        </p:nvSpPr>
        <p:spPr>
          <a:xfrm>
            <a:off x="532669" y="3013844"/>
            <a:ext cx="10465163"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srgbClr val="FFFFFF"/>
                </a:solidFill>
                <a:latin typeface="微软雅黑" panose="020B0503020204020204" charset="-122"/>
                <a:ea typeface="微软雅黑" panose="020B0503020204020204" charset="-122"/>
              </a:rPr>
              <a:t>为读者提供了“购物车式”的内容摘录功能，解决传统学习过程中频繁的“复制”、“粘贴”操作，方便管理和引用</a:t>
            </a:r>
            <a:endParaRPr lang="en-US" altLang="zh-CN" sz="2400" b="1" dirty="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anim calcmode="lin" valueType="num">
                                      <p:cBhvr>
                                        <p:cTn id="22" dur="750" fill="hold"/>
                                        <p:tgtEl>
                                          <p:spTgt spid="7"/>
                                        </p:tgtEl>
                                        <p:attrNameLst>
                                          <p:attrName>ppt_x</p:attrName>
                                        </p:attrNameLst>
                                      </p:cBhvr>
                                      <p:tavLst>
                                        <p:tav tm="0">
                                          <p:val>
                                            <p:strVal val="#ppt_x"/>
                                          </p:val>
                                        </p:tav>
                                        <p:tav tm="100000">
                                          <p:val>
                                            <p:strVal val="#ppt_x"/>
                                          </p:val>
                                        </p:tav>
                                      </p:tavLst>
                                    </p:anim>
                                    <p:anim calcmode="lin" valueType="num">
                                      <p:cBhvr>
                                        <p:cTn id="23"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SO_Shape"/>
          <p:cNvSpPr/>
          <p:nvPr/>
        </p:nvSpPr>
        <p:spPr>
          <a:xfrm>
            <a:off x="143340" y="159293"/>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58" y="851228"/>
            <a:ext cx="10684284" cy="6006977"/>
          </a:xfrm>
          <a:prstGeom prst="rect">
            <a:avLst/>
          </a:prstGeom>
        </p:spPr>
      </p:pic>
      <p:sp>
        <p:nvSpPr>
          <p:cNvPr id="2" name="矩形 1"/>
          <p:cNvSpPr/>
          <p:nvPr/>
        </p:nvSpPr>
        <p:spPr>
          <a:xfrm>
            <a:off x="815414" y="159293"/>
            <a:ext cx="9161482" cy="954107"/>
          </a:xfrm>
          <a:prstGeom prst="rect">
            <a:avLst/>
          </a:prstGeom>
        </p:spPr>
        <p:txBody>
          <a:bodyPr wrap="none">
            <a:spAutoFit/>
          </a:bodyPr>
          <a:lstStyle/>
          <a:p>
            <a:r>
              <a:rPr lang="zh-CN" altLang="en-US" sz="2800" b="1" dirty="0">
                <a:solidFill>
                  <a:srgbClr val="AB1B44"/>
                </a:solidFill>
                <a:ea typeface="微软雅黑" panose="020B0503020204020204" charset="-122"/>
              </a:rPr>
              <a:t>内容编改重组：</a:t>
            </a:r>
            <a:r>
              <a:rPr lang="zh-CN" altLang="en-US" sz="2800" b="1" dirty="0">
                <a:solidFill>
                  <a:srgbClr val="1F497D"/>
                </a:solidFill>
                <a:ea typeface="微软雅黑" panose="020B0503020204020204" charset="-122"/>
              </a:rPr>
              <a:t>在当前文献内容的基础上修改大纲和内容</a:t>
            </a:r>
            <a:endParaRPr lang="en-US" altLang="zh-CN" sz="2800" b="1" dirty="0">
              <a:solidFill>
                <a:srgbClr val="1F497D"/>
              </a:solidFill>
              <a:ea typeface="微软雅黑" panose="020B0503020204020204" charset="-122"/>
            </a:endParaRPr>
          </a:p>
          <a:p>
            <a:r>
              <a:rPr lang="en-US" altLang="zh-CN" sz="2800" b="1" dirty="0">
                <a:solidFill>
                  <a:srgbClr val="1F497D"/>
                </a:solidFill>
                <a:ea typeface="微软雅黑" panose="020B0503020204020204" charset="-122"/>
                <a:sym typeface="宋体" panose="02010600030101010101" pitchFamily="2" charset="-122"/>
              </a:rPr>
              <a:t>                               </a:t>
            </a:r>
            <a:r>
              <a:rPr lang="zh-CN" altLang="en-US" sz="2800" b="1" dirty="0">
                <a:solidFill>
                  <a:srgbClr val="1F497D"/>
                </a:solidFill>
                <a:ea typeface="微软雅黑" panose="020B0503020204020204" charset="-122"/>
                <a:sym typeface="宋体" panose="02010600030101010101" pitchFamily="2" charset="-122"/>
              </a:rPr>
              <a:t>实现碎片的内容重组，边学习边重组</a:t>
            </a:r>
          </a:p>
        </p:txBody>
      </p:sp>
      <p:sp>
        <p:nvSpPr>
          <p:cNvPr id="5" name="矩形 4"/>
          <p:cNvSpPr/>
          <p:nvPr/>
        </p:nvSpPr>
        <p:spPr>
          <a:xfrm>
            <a:off x="455687" y="2065416"/>
            <a:ext cx="1703876" cy="1267573"/>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charset="-122"/>
              <a:ea typeface="微软雅黑" panose="020B0503020204020204" charset="-122"/>
            </a:endParaRPr>
          </a:p>
        </p:txBody>
      </p:sp>
      <p:sp>
        <p:nvSpPr>
          <p:cNvPr id="6" name="矩形标注 5"/>
          <p:cNvSpPr/>
          <p:nvPr/>
        </p:nvSpPr>
        <p:spPr>
          <a:xfrm>
            <a:off x="2433355" y="2307162"/>
            <a:ext cx="2894559" cy="1025828"/>
          </a:xfrm>
          <a:prstGeom prst="wedgeRectCallout">
            <a:avLst>
              <a:gd name="adj1" fmla="val -59410"/>
              <a:gd name="adj2" fmla="val -2907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支持对大纲目录进行编改，可添加同级和子级目录</a:t>
            </a:r>
          </a:p>
        </p:txBody>
      </p:sp>
      <p:sp>
        <p:nvSpPr>
          <p:cNvPr id="7" name="矩形 6"/>
          <p:cNvSpPr/>
          <p:nvPr/>
        </p:nvSpPr>
        <p:spPr>
          <a:xfrm>
            <a:off x="2584452" y="1440848"/>
            <a:ext cx="1296181" cy="624569"/>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charset="-122"/>
              <a:ea typeface="微软雅黑" panose="020B0503020204020204" charset="-122"/>
            </a:endParaRPr>
          </a:p>
        </p:txBody>
      </p:sp>
      <p:sp>
        <p:nvSpPr>
          <p:cNvPr id="8" name="右箭头 7"/>
          <p:cNvSpPr/>
          <p:nvPr/>
        </p:nvSpPr>
        <p:spPr>
          <a:xfrm rot="19527347">
            <a:off x="2165137" y="1645780"/>
            <a:ext cx="384043" cy="243819"/>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400">
              <a:solidFill>
                <a:prstClr val="white"/>
              </a:solidFill>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08"/>
            <a:ext cx="12192000" cy="6854653"/>
          </a:xfrm>
          <a:prstGeom prst="rect">
            <a:avLst/>
          </a:prstGeom>
        </p:spPr>
      </p:pic>
      <p:sp>
        <p:nvSpPr>
          <p:cNvPr id="10" name="矩形 9"/>
          <p:cNvSpPr/>
          <p:nvPr/>
        </p:nvSpPr>
        <p:spPr>
          <a:xfrm>
            <a:off x="8577876" y="3811624"/>
            <a:ext cx="1454563" cy="1249557"/>
          </a:xfrm>
          <a:prstGeom prst="rect">
            <a:avLst/>
          </a:prstGeom>
          <a:noFill/>
          <a:ln w="28575">
            <a:solidFill>
              <a:srgbClr val="C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ln>
                <a:solidFill>
                  <a:prstClr val="black"/>
                </a:solidFill>
                <a:prstDash val="solid"/>
              </a:ln>
              <a:solidFill>
                <a:prstClr val="black"/>
              </a:solidFill>
              <a:latin typeface="微软雅黑" panose="020B0503020204020204" charset="-122"/>
              <a:ea typeface="微软雅黑" panose="020B0503020204020204" charset="-122"/>
            </a:endParaRPr>
          </a:p>
        </p:txBody>
      </p:sp>
      <p:sp>
        <p:nvSpPr>
          <p:cNvPr id="11" name="矩形标注 10"/>
          <p:cNvSpPr/>
          <p:nvPr/>
        </p:nvSpPr>
        <p:spPr>
          <a:xfrm>
            <a:off x="10237213" y="4000760"/>
            <a:ext cx="1748656" cy="1056117"/>
          </a:xfrm>
          <a:prstGeom prst="wedgeRectCallout">
            <a:avLst>
              <a:gd name="adj1" fmla="val -60982"/>
              <a:gd name="adj2" fmla="val -18355"/>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可在段前段后插入其他文献的内容单元</a:t>
            </a:r>
          </a:p>
        </p:txBody>
      </p:sp>
      <p:pic>
        <p:nvPicPr>
          <p:cNvPr id="12" name="图片 11"/>
          <p:cNvPicPr>
            <a:picLocks noChangeAspect="1"/>
          </p:cNvPicPr>
          <p:nvPr/>
        </p:nvPicPr>
        <p:blipFill>
          <a:blip r:embed="rId4"/>
          <a:stretch>
            <a:fillRect/>
          </a:stretch>
        </p:blipFill>
        <p:spPr>
          <a:xfrm>
            <a:off x="1073503" y="1632475"/>
            <a:ext cx="7401987" cy="4444479"/>
          </a:xfrm>
          <a:prstGeom prst="rect">
            <a:avLst/>
          </a:prstGeom>
          <a:ln w="12700">
            <a:solidFill>
              <a:schemeClr val="tx1">
                <a:lumMod val="75000"/>
                <a:lumOff val="25000"/>
              </a:schemeClr>
            </a:solidFill>
          </a:ln>
        </p:spPr>
      </p:pic>
      <p:sp>
        <p:nvSpPr>
          <p:cNvPr id="13" name="矩形标注 12"/>
          <p:cNvSpPr/>
          <p:nvPr/>
        </p:nvSpPr>
        <p:spPr>
          <a:xfrm>
            <a:off x="5769399" y="1218263"/>
            <a:ext cx="2951091" cy="754071"/>
          </a:xfrm>
          <a:prstGeom prst="wedgeRectCallout">
            <a:avLst>
              <a:gd name="adj1" fmla="val -38031"/>
              <a:gd name="adj2" fmla="val 86724"/>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865" dirty="0">
                <a:solidFill>
                  <a:srgbClr val="FF0000"/>
                </a:solidFill>
                <a:ea typeface="微软雅黑" panose="020B0503020204020204" charset="-122"/>
              </a:rPr>
              <a:t>选择文摘、笔记、其他文献段落或者自由输入内容</a:t>
            </a:r>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46"/>
            <a:ext cx="12192000" cy="6854653"/>
          </a:xfrm>
          <a:prstGeom prst="rect">
            <a:avLst/>
          </a:prstGeom>
        </p:spPr>
      </p:pic>
      <p:sp>
        <p:nvSpPr>
          <p:cNvPr id="15" name="矩形 14"/>
          <p:cNvSpPr/>
          <p:nvPr/>
        </p:nvSpPr>
        <p:spPr>
          <a:xfrm>
            <a:off x="2735030" y="1440846"/>
            <a:ext cx="5740460" cy="42924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6" name="直接连接符 6"/>
          <p:cNvSpPr>
            <a:spLocks noChangeShapeType="1"/>
          </p:cNvSpPr>
          <p:nvPr/>
        </p:nvSpPr>
        <p:spPr bwMode="auto">
          <a:xfrm flipH="1">
            <a:off x="8265229" y="2948223"/>
            <a:ext cx="828076" cy="0"/>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7" name="矩形 15"/>
          <p:cNvSpPr>
            <a:spLocks noChangeArrowheads="1"/>
          </p:cNvSpPr>
          <p:nvPr/>
        </p:nvSpPr>
        <p:spPr bwMode="auto">
          <a:xfrm>
            <a:off x="9006331" y="2692406"/>
            <a:ext cx="2846312" cy="665903"/>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865" dirty="0">
                <a:solidFill>
                  <a:prstClr val="black"/>
                </a:solidFill>
              </a:rPr>
              <a:t>刚才重组的内容单元，用不同的颜色加以区分</a:t>
            </a:r>
          </a:p>
        </p:txBody>
      </p:sp>
      <p:sp>
        <p:nvSpPr>
          <p:cNvPr id="18" name="矩形 17"/>
          <p:cNvSpPr/>
          <p:nvPr/>
        </p:nvSpPr>
        <p:spPr>
          <a:xfrm>
            <a:off x="1307624" y="2924143"/>
            <a:ext cx="9793088"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srgbClr val="FFFFFF"/>
                </a:solidFill>
                <a:latin typeface="微软雅黑" panose="020B0503020204020204" charset="-122"/>
                <a:ea typeface="微软雅黑" panose="020B0503020204020204" charset="-122"/>
              </a:rPr>
              <a:t>内容编改重组功能边学习边汇编，完成了知识框架的梳理和内容汇编，直接形成个人学习成果文档</a:t>
            </a:r>
            <a:endParaRPr lang="en-US" altLang="zh-CN" sz="2400" b="1" dirty="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750" fill="hold"/>
                                        <p:tgtEl>
                                          <p:spTgt spid="9"/>
                                        </p:tgtEl>
                                        <p:attrNameLst>
                                          <p:attrName>ppt_w</p:attrName>
                                        </p:attrNameLst>
                                      </p:cBhvr>
                                      <p:tavLst>
                                        <p:tav tm="0">
                                          <p:val>
                                            <p:fltVal val="0"/>
                                          </p:val>
                                        </p:tav>
                                        <p:tav tm="100000">
                                          <p:val>
                                            <p:strVal val="#ppt_w"/>
                                          </p:val>
                                        </p:tav>
                                      </p:tavLst>
                                    </p:anim>
                                    <p:anim calcmode="lin" valueType="num">
                                      <p:cBhvr>
                                        <p:cTn id="30" dur="750" fill="hold"/>
                                        <p:tgtEl>
                                          <p:spTgt spid="9"/>
                                        </p:tgtEl>
                                        <p:attrNameLst>
                                          <p:attrName>ppt_h</p:attrName>
                                        </p:attrNameLst>
                                      </p:cBhvr>
                                      <p:tavLst>
                                        <p:tav tm="0">
                                          <p:val>
                                            <p:fltVal val="0"/>
                                          </p:val>
                                        </p:tav>
                                        <p:tav tm="100000">
                                          <p:val>
                                            <p:strVal val="#ppt_h"/>
                                          </p:val>
                                        </p:tav>
                                      </p:tavLst>
                                    </p:anim>
                                    <p:animEffect transition="in" filter="fade">
                                      <p:cBhvr>
                                        <p:cTn id="31" dur="750"/>
                                        <p:tgtEl>
                                          <p:spTgt spid="9"/>
                                        </p:tgtEl>
                                      </p:cBhvr>
                                    </p:animEffect>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ppt_w/2"/>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strVal val="#ppt_h"/>
                                          </p:val>
                                        </p:tav>
                                        <p:tav tm="100000">
                                          <p:val>
                                            <p:strVal val="#ppt_h"/>
                                          </p:val>
                                        </p:tav>
                                      </p:tavLst>
                                    </p:anim>
                                  </p:childTnLst>
                                </p:cTn>
                              </p:par>
                              <p:par>
                                <p:cTn id="50" presetID="53" presetClass="entr" presetSubtype="16"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strVal val="#ppt_w+.3"/>
                                          </p:val>
                                        </p:tav>
                                        <p:tav tm="100000">
                                          <p:val>
                                            <p:strVal val="#ppt_w"/>
                                          </p:val>
                                        </p:tav>
                                      </p:tavLst>
                                    </p:anim>
                                    <p:anim calcmode="lin" valueType="num">
                                      <p:cBhvr>
                                        <p:cTn id="60" dur="1000" fill="hold"/>
                                        <p:tgtEl>
                                          <p:spTgt spid="14"/>
                                        </p:tgtEl>
                                        <p:attrNameLst>
                                          <p:attrName>ppt_h</p:attrName>
                                        </p:attrNameLst>
                                      </p:cBhvr>
                                      <p:tavLst>
                                        <p:tav tm="0">
                                          <p:val>
                                            <p:strVal val="#ppt_h"/>
                                          </p:val>
                                        </p:tav>
                                        <p:tav tm="100000">
                                          <p:val>
                                            <p:strVal val="#ppt_h"/>
                                          </p:val>
                                        </p:tav>
                                      </p:tavLst>
                                    </p:anim>
                                    <p:animEffect transition="in" filter="fade">
                                      <p:cBhvr>
                                        <p:cTn id="61" dur="1000"/>
                                        <p:tgtEl>
                                          <p:spTgt spid="14"/>
                                        </p:tgtEl>
                                      </p:cBhvr>
                                    </p:animEffect>
                                  </p:childTnLst>
                                </p:cTn>
                              </p:par>
                            </p:childTnLst>
                          </p:cTn>
                        </p:par>
                        <p:par>
                          <p:cTn id="62" fill="hold">
                            <p:stCondLst>
                              <p:cond delay="1000"/>
                            </p:stCondLst>
                            <p:childTnLst>
                              <p:par>
                                <p:cTn id="63" presetID="17" presetClass="entr" presetSubtype="1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par>
                                <p:cTn id="67" presetID="17" presetClass="entr" presetSubtype="1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strVal val="#ppt_h"/>
                                          </p:val>
                                        </p:tav>
                                        <p:tav tm="100000">
                                          <p:val>
                                            <p:strVal val="#ppt_h"/>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500" fill="hold"/>
                                        <p:tgtEl>
                                          <p:spTgt spid="18"/>
                                        </p:tgtEl>
                                        <p:attrNameLst>
                                          <p:attrName>ppt_w</p:attrName>
                                        </p:attrNameLst>
                                      </p:cBhvr>
                                      <p:tavLst>
                                        <p:tav tm="0">
                                          <p:val>
                                            <p:fltVal val="0"/>
                                          </p:val>
                                        </p:tav>
                                        <p:tav tm="100000">
                                          <p:val>
                                            <p:strVal val="#ppt_w"/>
                                          </p:val>
                                        </p:tav>
                                      </p:tavLst>
                                    </p:anim>
                                    <p:anim calcmode="lin" valueType="num">
                                      <p:cBhvr>
                                        <p:cTn id="80"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10" grpId="0" bldLvl="0" animBg="1"/>
      <p:bldP spid="11" grpId="0" bldLvl="0" animBg="1"/>
      <p:bldP spid="13" grpId="0" bldLvl="0" animBg="1"/>
      <p:bldP spid="15" grpId="0" bldLvl="0" animBg="1"/>
      <p:bldP spid="16" grpId="0" bldLvl="0" animBg="1"/>
      <p:bldP spid="17" grpId="0" bldLvl="0" animBg="1"/>
      <p:bldP spid="18"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5414" y="188208"/>
            <a:ext cx="2698175" cy="523220"/>
          </a:xfrm>
          <a:prstGeom prst="rect">
            <a:avLst/>
          </a:prstGeom>
        </p:spPr>
        <p:txBody>
          <a:bodyPr wrap="none">
            <a:spAutoFit/>
          </a:bodyPr>
          <a:lstStyle/>
          <a:p>
            <a:r>
              <a:rPr lang="zh-CN" altLang="en-US" sz="2800" b="1" dirty="0">
                <a:solidFill>
                  <a:srgbClr val="AB1B44"/>
                </a:solidFill>
                <a:ea typeface="微软雅黑" panose="020B0503020204020204" charset="-122"/>
              </a:rPr>
              <a:t>笔记汇编和总结</a:t>
            </a:r>
            <a:endParaRPr lang="zh-CN" altLang="en-US" sz="2800" b="1" dirty="0">
              <a:solidFill>
                <a:srgbClr val="1F497D"/>
              </a:solidFill>
              <a:ea typeface="微软雅黑" panose="020B0503020204020204" charset="-122"/>
              <a:sym typeface="宋体" panose="02010600030101010101" pitchFamily="2" charset="-122"/>
            </a:endParaRPr>
          </a:p>
        </p:txBody>
      </p:sp>
      <p:sp>
        <p:nvSpPr>
          <p:cNvPr id="3" name="KSO_Shape"/>
          <p:cNvSpPr/>
          <p:nvPr/>
        </p:nvSpPr>
        <p:spPr>
          <a:xfrm>
            <a:off x="129497" y="177918"/>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
        <p:nvSpPr>
          <p:cNvPr id="4" name="矩形 3"/>
          <p:cNvSpPr/>
          <p:nvPr/>
        </p:nvSpPr>
        <p:spPr>
          <a:xfrm>
            <a:off x="1103446" y="1796819"/>
            <a:ext cx="9697077" cy="1474991"/>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white"/>
                </a:solidFill>
                <a:latin typeface="微软雅黑" panose="020B0503020204020204" charset="-122"/>
                <a:ea typeface="微软雅黑" panose="020B0503020204020204" charset="-122"/>
              </a:rPr>
              <a:t>通过笔记汇编和总结将</a:t>
            </a:r>
            <a:r>
              <a:rPr lang="zh-CN" altLang="en-US" sz="2135" b="1" dirty="0">
                <a:solidFill>
                  <a:srgbClr val="FF0000"/>
                </a:solidFill>
                <a:latin typeface="微软雅黑" panose="020B0503020204020204" charset="-122"/>
                <a:ea typeface="微软雅黑" panose="020B0503020204020204" charset="-122"/>
              </a:rPr>
              <a:t>“读厚”</a:t>
            </a:r>
            <a:r>
              <a:rPr lang="zh-CN" altLang="en-US" sz="2135" b="1" dirty="0">
                <a:solidFill>
                  <a:prstClr val="white"/>
                </a:solidFill>
                <a:latin typeface="微软雅黑" panose="020B0503020204020204" charset="-122"/>
                <a:ea typeface="微软雅黑" panose="020B0503020204020204" charset="-122"/>
              </a:rPr>
              <a:t>了的内容再“</a:t>
            </a:r>
            <a:r>
              <a:rPr lang="zh-CN" altLang="en-US" sz="2135" b="1" dirty="0">
                <a:solidFill>
                  <a:srgbClr val="FF0000"/>
                </a:solidFill>
                <a:latin typeface="微软雅黑" panose="020B0503020204020204" charset="-122"/>
                <a:ea typeface="微软雅黑" panose="020B0503020204020204" charset="-122"/>
              </a:rPr>
              <a:t>读薄”</a:t>
            </a:r>
            <a:r>
              <a:rPr lang="zh-CN" altLang="en-US" sz="2135" b="1" dirty="0">
                <a:solidFill>
                  <a:prstClr val="white"/>
                </a:solidFill>
                <a:latin typeface="微软雅黑" panose="020B0503020204020204" charset="-122"/>
                <a:ea typeface="微软雅黑" panose="020B0503020204020204" charset="-122"/>
              </a:rPr>
              <a:t>，按知识点进行归纳总结</a:t>
            </a:r>
            <a:endParaRPr lang="en-US" altLang="zh-CN" sz="2135" b="1" dirty="0">
              <a:solidFill>
                <a:prstClr val="white"/>
              </a:solidFill>
              <a:latin typeface="微软雅黑" panose="020B0503020204020204" charset="-122"/>
              <a:ea typeface="微软雅黑" panose="020B0503020204020204" charset="-122"/>
            </a:endParaRPr>
          </a:p>
          <a:p>
            <a:pPr algn="ctr">
              <a:lnSpc>
                <a:spcPct val="150000"/>
              </a:lnSpc>
              <a:buClr>
                <a:srgbClr val="0070C0"/>
              </a:buClr>
            </a:pPr>
            <a:r>
              <a:rPr lang="zh-CN" altLang="en-US" sz="2135" b="1" dirty="0">
                <a:solidFill>
                  <a:srgbClr val="FFFFFF"/>
                </a:solidFill>
                <a:latin typeface="微软雅黑" panose="020B0503020204020204" charset="-122"/>
                <a:ea typeface="微软雅黑" panose="020B0503020204020204" charset="-122"/>
              </a:rPr>
              <a:t>支持按时间、文献来源、知识标签多维度对笔记进行汇编</a:t>
            </a:r>
            <a:endParaRPr lang="en-US" altLang="zh-CN" sz="2135" b="1" dirty="0">
              <a:solidFill>
                <a:srgbClr val="FFFFFF"/>
              </a:solidFill>
              <a:latin typeface="微软雅黑" panose="020B0503020204020204" charset="-122"/>
              <a:ea typeface="微软雅黑" panose="020B0503020204020204" charset="-122"/>
            </a:endParaRPr>
          </a:p>
        </p:txBody>
      </p:sp>
      <p:grpSp>
        <p:nvGrpSpPr>
          <p:cNvPr id="5" name="组合 4"/>
          <p:cNvGrpSpPr/>
          <p:nvPr/>
        </p:nvGrpSpPr>
        <p:grpSpPr>
          <a:xfrm>
            <a:off x="3556658" y="3912579"/>
            <a:ext cx="7435887" cy="936060"/>
            <a:chOff x="4329540" y="2859783"/>
            <a:chExt cx="3194788" cy="775115"/>
          </a:xfrm>
        </p:grpSpPr>
        <p:sp>
          <p:nvSpPr>
            <p:cNvPr id="6" name="MH_Other_3"/>
            <p:cNvSpPr/>
            <p:nvPr>
              <p:custDataLst>
                <p:tags r:id="rId4"/>
              </p:custDataLst>
            </p:nvPr>
          </p:nvSpPr>
          <p:spPr>
            <a:xfrm flipH="1">
              <a:off x="4329540" y="2859783"/>
              <a:ext cx="3194788" cy="775115"/>
            </a:xfrm>
            <a:prstGeom prst="roundRect">
              <a:avLst>
                <a:gd name="adj" fmla="val 4648"/>
              </a:avLst>
            </a:prstGeom>
            <a:solidFill>
              <a:srgbClr val="E379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400">
                <a:solidFill>
                  <a:prstClr val="white"/>
                </a:solidFill>
                <a:ea typeface="微软雅黑" panose="020B0503020204020204" charset="-122"/>
              </a:endParaRPr>
            </a:p>
          </p:txBody>
        </p:sp>
        <p:sp>
          <p:nvSpPr>
            <p:cNvPr id="7" name="MH_SubTitle_2"/>
            <p:cNvSpPr/>
            <p:nvPr>
              <p:custDataLst>
                <p:tags r:id="rId5"/>
              </p:custDataLst>
            </p:nvPr>
          </p:nvSpPr>
          <p:spPr>
            <a:xfrm flipH="1">
              <a:off x="4440558" y="2922850"/>
              <a:ext cx="2972756" cy="648981"/>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5" b="1" dirty="0">
                  <a:solidFill>
                    <a:srgbClr val="FF0000"/>
                  </a:solidFill>
                  <a:ea typeface="微软雅黑" panose="020B0503020204020204" charset="-122"/>
                </a:rPr>
                <a:t>文档：</a:t>
              </a:r>
              <a:r>
                <a:rPr lang="zh-CN" altLang="en-US" sz="2135" dirty="0">
                  <a:solidFill>
                    <a:srgbClr val="333333"/>
                  </a:solidFill>
                  <a:ea typeface="微软雅黑" panose="020B0503020204020204" charset="-122"/>
                </a:rPr>
                <a:t>将笔记按知识标签、来源汇编成一个文档</a:t>
              </a:r>
            </a:p>
          </p:txBody>
        </p:sp>
      </p:grpSp>
      <p:grpSp>
        <p:nvGrpSpPr>
          <p:cNvPr id="8" name="组合 7"/>
          <p:cNvGrpSpPr/>
          <p:nvPr/>
        </p:nvGrpSpPr>
        <p:grpSpPr>
          <a:xfrm>
            <a:off x="3556659" y="5445224"/>
            <a:ext cx="7392821" cy="946920"/>
            <a:chOff x="-2754466" y="2633005"/>
            <a:chExt cx="3287712" cy="1209675"/>
          </a:xfrm>
        </p:grpSpPr>
        <p:sp>
          <p:nvSpPr>
            <p:cNvPr id="9" name="MH_Other_9"/>
            <p:cNvSpPr/>
            <p:nvPr>
              <p:custDataLst>
                <p:tags r:id="rId2"/>
              </p:custDataLst>
            </p:nvPr>
          </p:nvSpPr>
          <p:spPr>
            <a:xfrm>
              <a:off x="-2754466" y="2633005"/>
              <a:ext cx="3287712" cy="1209675"/>
            </a:xfrm>
            <a:prstGeom prst="roundRect">
              <a:avLst>
                <a:gd name="adj" fmla="val 4648"/>
              </a:avLst>
            </a:prstGeom>
            <a:solidFill>
              <a:srgbClr val="787A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665">
                <a:solidFill>
                  <a:prstClr val="white"/>
                </a:solidFill>
                <a:ea typeface="微软雅黑" panose="020B0503020204020204" charset="-122"/>
              </a:endParaRPr>
            </a:p>
          </p:txBody>
        </p:sp>
        <p:sp>
          <p:nvSpPr>
            <p:cNvPr id="10" name="MH_SubTitle_5"/>
            <p:cNvSpPr/>
            <p:nvPr>
              <p:custDataLst>
                <p:tags r:id="rId3"/>
              </p:custDataLst>
            </p:nvPr>
          </p:nvSpPr>
          <p:spPr>
            <a:xfrm>
              <a:off x="-2640165" y="2731430"/>
              <a:ext cx="3060700" cy="1012825"/>
            </a:xfrm>
            <a:prstGeom prst="roundRect">
              <a:avLst>
                <a:gd name="adj" fmla="val 464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tIns="0" rIns="96000" bIns="0" anchor="ctr"/>
            <a:lstStyle/>
            <a:p>
              <a:pPr>
                <a:defRPr/>
              </a:pPr>
              <a:r>
                <a:rPr lang="zh-CN" altLang="en-US" sz="2135" b="1" dirty="0">
                  <a:solidFill>
                    <a:srgbClr val="FF0000"/>
                  </a:solidFill>
                  <a:ea typeface="微软雅黑" panose="020B0503020204020204" charset="-122"/>
                </a:rPr>
                <a:t>图谱：</a:t>
              </a:r>
              <a:r>
                <a:rPr lang="zh-CN" altLang="en-US" sz="2135" dirty="0">
                  <a:solidFill>
                    <a:srgbClr val="333333"/>
                  </a:solidFill>
                  <a:ea typeface="微软雅黑" panose="020B0503020204020204" charset="-122"/>
                </a:rPr>
                <a:t>将文献、笔记、文摘等学习成果汇集到一张图上</a:t>
              </a:r>
            </a:p>
          </p:txBody>
        </p:sp>
      </p:grpSp>
      <p:sp>
        <p:nvSpPr>
          <p:cNvPr id="11" name="MH_SubTitle_4"/>
          <p:cNvSpPr/>
          <p:nvPr>
            <p:custDataLst>
              <p:tags r:id="rId1"/>
            </p:custDataLst>
          </p:nvPr>
        </p:nvSpPr>
        <p:spPr>
          <a:xfrm>
            <a:off x="964371" y="4555288"/>
            <a:ext cx="1626333" cy="1260533"/>
          </a:xfrm>
          <a:custGeom>
            <a:avLst/>
            <a:gdLst>
              <a:gd name="connsiteX0" fmla="*/ 799903 w 1360562"/>
              <a:gd name="connsiteY0" fmla="*/ 0 h 1211031"/>
              <a:gd name="connsiteX1" fmla="*/ 828497 w 1360562"/>
              <a:gd name="connsiteY1" fmla="*/ 2201 h 1211031"/>
              <a:gd name="connsiteX2" fmla="*/ 856975 w 1360562"/>
              <a:gd name="connsiteY2" fmla="*/ 5590 h 1211031"/>
              <a:gd name="connsiteX3" fmla="*/ 884032 w 1360562"/>
              <a:gd name="connsiteY3" fmla="*/ 11239 h 1211031"/>
              <a:gd name="connsiteX4" fmla="*/ 912219 w 1360562"/>
              <a:gd name="connsiteY4" fmla="*/ 17598 h 1211031"/>
              <a:gd name="connsiteX5" fmla="*/ 938449 w 1360562"/>
              <a:gd name="connsiteY5" fmla="*/ 25564 h 1211031"/>
              <a:gd name="connsiteX6" fmla="*/ 965214 w 1360562"/>
              <a:gd name="connsiteY6" fmla="*/ 34183 h 1211031"/>
              <a:gd name="connsiteX7" fmla="*/ 991153 w 1360562"/>
              <a:gd name="connsiteY7" fmla="*/ 45119 h 1211031"/>
              <a:gd name="connsiteX8" fmla="*/ 1015786 w 1360562"/>
              <a:gd name="connsiteY8" fmla="*/ 57127 h 1211031"/>
              <a:gd name="connsiteX9" fmla="*/ 1040897 w 1360562"/>
              <a:gd name="connsiteY9" fmla="*/ 70381 h 1211031"/>
              <a:gd name="connsiteX10" fmla="*/ 1065239 w 1360562"/>
              <a:gd name="connsiteY10" fmla="*/ 85359 h 1211031"/>
              <a:gd name="connsiteX11" fmla="*/ 1088870 w 1360562"/>
              <a:gd name="connsiteY11" fmla="*/ 101467 h 1211031"/>
              <a:gd name="connsiteX12" fmla="*/ 1111312 w 1360562"/>
              <a:gd name="connsiteY12" fmla="*/ 117458 h 1211031"/>
              <a:gd name="connsiteX13" fmla="*/ 1133522 w 1360562"/>
              <a:gd name="connsiteY13" fmla="*/ 135825 h 1211031"/>
              <a:gd name="connsiteX14" fmla="*/ 1154426 w 1360562"/>
              <a:gd name="connsiteY14" fmla="*/ 155264 h 1211031"/>
              <a:gd name="connsiteX15" fmla="*/ 1175808 w 1360562"/>
              <a:gd name="connsiteY15" fmla="*/ 175949 h 1211031"/>
              <a:gd name="connsiteX16" fmla="*/ 1194696 w 1360562"/>
              <a:gd name="connsiteY16" fmla="*/ 197589 h 1211031"/>
              <a:gd name="connsiteX17" fmla="*/ 1214120 w 1360562"/>
              <a:gd name="connsiteY17" fmla="*/ 219881 h 1211031"/>
              <a:gd name="connsiteX18" fmla="*/ 1231645 w 1360562"/>
              <a:gd name="connsiteY18" fmla="*/ 243187 h 1211031"/>
              <a:gd name="connsiteX19" fmla="*/ 1249052 w 1360562"/>
              <a:gd name="connsiteY19" fmla="*/ 267680 h 1211031"/>
              <a:gd name="connsiteX20" fmla="*/ 1265155 w 1360562"/>
              <a:gd name="connsiteY20" fmla="*/ 293245 h 1211031"/>
              <a:gd name="connsiteX21" fmla="*/ 1280547 w 1360562"/>
              <a:gd name="connsiteY21" fmla="*/ 319940 h 1211031"/>
              <a:gd name="connsiteX22" fmla="*/ 1295344 w 1360562"/>
              <a:gd name="connsiteY22" fmla="*/ 346577 h 1211031"/>
              <a:gd name="connsiteX23" fmla="*/ 1308836 w 1360562"/>
              <a:gd name="connsiteY23" fmla="*/ 374285 h 1211031"/>
              <a:gd name="connsiteX24" fmla="*/ 1320964 w 1360562"/>
              <a:gd name="connsiteY24" fmla="*/ 403658 h 1211031"/>
              <a:gd name="connsiteX25" fmla="*/ 1332439 w 1360562"/>
              <a:gd name="connsiteY25" fmla="*/ 433568 h 1211031"/>
              <a:gd name="connsiteX26" fmla="*/ 1342190 w 1360562"/>
              <a:gd name="connsiteY26" fmla="*/ 462708 h 1211031"/>
              <a:gd name="connsiteX27" fmla="*/ 1348909 w 1360562"/>
              <a:gd name="connsiteY27" fmla="*/ 492152 h 1211031"/>
              <a:gd name="connsiteX28" fmla="*/ 1355034 w 1360562"/>
              <a:gd name="connsiteY28" fmla="*/ 521537 h 1211031"/>
              <a:gd name="connsiteX29" fmla="*/ 1358781 w 1360562"/>
              <a:gd name="connsiteY29" fmla="*/ 550690 h 1211031"/>
              <a:gd name="connsiteX30" fmla="*/ 1360266 w 1360562"/>
              <a:gd name="connsiteY30" fmla="*/ 578421 h 1211031"/>
              <a:gd name="connsiteX31" fmla="*/ 1360562 w 1360562"/>
              <a:gd name="connsiteY31" fmla="*/ 606036 h 1211031"/>
              <a:gd name="connsiteX32" fmla="*/ 1358422 w 1360562"/>
              <a:gd name="connsiteY32" fmla="*/ 634012 h 1211031"/>
              <a:gd name="connsiteX33" fmla="*/ 1355746 w 1360562"/>
              <a:gd name="connsiteY33" fmla="*/ 661336 h 1211031"/>
              <a:gd name="connsiteX34" fmla="*/ 1350691 w 1360562"/>
              <a:gd name="connsiteY34" fmla="*/ 688427 h 1211031"/>
              <a:gd name="connsiteX35" fmla="*/ 1343317 w 1360562"/>
              <a:gd name="connsiteY35" fmla="*/ 714691 h 1211031"/>
              <a:gd name="connsiteX36" fmla="*/ 1335406 w 1360562"/>
              <a:gd name="connsiteY36" fmla="*/ 740303 h 1211031"/>
              <a:gd name="connsiteX37" fmla="*/ 1325771 w 1360562"/>
              <a:gd name="connsiteY37" fmla="*/ 765146 h 1211031"/>
              <a:gd name="connsiteX38" fmla="*/ 1314351 w 1360562"/>
              <a:gd name="connsiteY38" fmla="*/ 789814 h 1211031"/>
              <a:gd name="connsiteX39" fmla="*/ 1302337 w 1360562"/>
              <a:gd name="connsiteY39" fmla="*/ 814424 h 1211031"/>
              <a:gd name="connsiteX40" fmla="*/ 1288003 w 1360562"/>
              <a:gd name="connsiteY40" fmla="*/ 838207 h 1211031"/>
              <a:gd name="connsiteX41" fmla="*/ 1272539 w 1360562"/>
              <a:gd name="connsiteY41" fmla="*/ 861280 h 1211031"/>
              <a:gd name="connsiteX42" fmla="*/ 1255943 w 1360562"/>
              <a:gd name="connsiteY42" fmla="*/ 883642 h 1211031"/>
              <a:gd name="connsiteX43" fmla="*/ 1238811 w 1360562"/>
              <a:gd name="connsiteY43" fmla="*/ 905352 h 1211031"/>
              <a:gd name="connsiteX44" fmla="*/ 1219302 w 1360562"/>
              <a:gd name="connsiteY44" fmla="*/ 926830 h 1211031"/>
              <a:gd name="connsiteX45" fmla="*/ 1199314 w 1360562"/>
              <a:gd name="connsiteY45" fmla="*/ 947060 h 1211031"/>
              <a:gd name="connsiteX46" fmla="*/ 1178195 w 1360562"/>
              <a:gd name="connsiteY46" fmla="*/ 966581 h 1211031"/>
              <a:gd name="connsiteX47" fmla="*/ 1156481 w 1360562"/>
              <a:gd name="connsiteY47" fmla="*/ 986043 h 1211031"/>
              <a:gd name="connsiteX48" fmla="*/ 1133101 w 1360562"/>
              <a:gd name="connsiteY48" fmla="*/ 1004143 h 1211031"/>
              <a:gd name="connsiteX49" fmla="*/ 1108473 w 1360562"/>
              <a:gd name="connsiteY49" fmla="*/ 1022720 h 1211031"/>
              <a:gd name="connsiteX50" fmla="*/ 1084078 w 1360562"/>
              <a:gd name="connsiteY50" fmla="*/ 1038921 h 1211031"/>
              <a:gd name="connsiteX51" fmla="*/ 1057900 w 1360562"/>
              <a:gd name="connsiteY51" fmla="*/ 1054947 h 1211031"/>
              <a:gd name="connsiteX52" fmla="*/ 1031185 w 1360562"/>
              <a:gd name="connsiteY52" fmla="*/ 1070321 h 1211031"/>
              <a:gd name="connsiteX53" fmla="*/ 1003933 w 1360562"/>
              <a:gd name="connsiteY53" fmla="*/ 1085043 h 1211031"/>
              <a:gd name="connsiteX54" fmla="*/ 976740 w 1360562"/>
              <a:gd name="connsiteY54" fmla="*/ 1099171 h 1211031"/>
              <a:gd name="connsiteX55" fmla="*/ 947344 w 1360562"/>
              <a:gd name="connsiteY55" fmla="*/ 1111284 h 1211031"/>
              <a:gd name="connsiteX56" fmla="*/ 918600 w 1360562"/>
              <a:gd name="connsiteY56" fmla="*/ 1122861 h 1211031"/>
              <a:gd name="connsiteX57" fmla="*/ 888667 w 1360562"/>
              <a:gd name="connsiteY57" fmla="*/ 1134322 h 1211031"/>
              <a:gd name="connsiteX58" fmla="*/ 858198 w 1360562"/>
              <a:gd name="connsiteY58" fmla="*/ 1145131 h 1211031"/>
              <a:gd name="connsiteX59" fmla="*/ 827904 w 1360562"/>
              <a:gd name="connsiteY59" fmla="*/ 1154157 h 1211031"/>
              <a:gd name="connsiteX60" fmla="*/ 796362 w 1360562"/>
              <a:gd name="connsiteY60" fmla="*/ 1163661 h 1211031"/>
              <a:gd name="connsiteX61" fmla="*/ 764284 w 1360562"/>
              <a:gd name="connsiteY61" fmla="*/ 1172513 h 1211031"/>
              <a:gd name="connsiteX62" fmla="*/ 731727 w 1360562"/>
              <a:gd name="connsiteY62" fmla="*/ 1180119 h 1211031"/>
              <a:gd name="connsiteX63" fmla="*/ 699882 w 1360562"/>
              <a:gd name="connsiteY63" fmla="*/ 1186595 h 1211031"/>
              <a:gd name="connsiteX64" fmla="*/ 666789 w 1360562"/>
              <a:gd name="connsiteY64" fmla="*/ 1193548 h 1211031"/>
              <a:gd name="connsiteX65" fmla="*/ 634524 w 1360562"/>
              <a:gd name="connsiteY65" fmla="*/ 1198184 h 1211031"/>
              <a:gd name="connsiteX66" fmla="*/ 601606 w 1360562"/>
              <a:gd name="connsiteY66" fmla="*/ 1203355 h 1211031"/>
              <a:gd name="connsiteX67" fmla="*/ 568921 w 1360562"/>
              <a:gd name="connsiteY67" fmla="*/ 1206151 h 1211031"/>
              <a:gd name="connsiteX68" fmla="*/ 536235 w 1360562"/>
              <a:gd name="connsiteY68" fmla="*/ 1208946 h 1211031"/>
              <a:gd name="connsiteX69" fmla="*/ 503666 w 1360562"/>
              <a:gd name="connsiteY69" fmla="*/ 1210553 h 1211031"/>
              <a:gd name="connsiteX70" fmla="*/ 471808 w 1360562"/>
              <a:gd name="connsiteY70" fmla="*/ 1211031 h 1211031"/>
              <a:gd name="connsiteX71" fmla="*/ 439472 w 1360562"/>
              <a:gd name="connsiteY71" fmla="*/ 1210263 h 1211031"/>
              <a:gd name="connsiteX72" fmla="*/ 408441 w 1360562"/>
              <a:gd name="connsiteY72" fmla="*/ 1208423 h 1211031"/>
              <a:gd name="connsiteX73" fmla="*/ 378121 w 1360562"/>
              <a:gd name="connsiteY73" fmla="*/ 1205453 h 1211031"/>
              <a:gd name="connsiteX74" fmla="*/ 346786 w 1360562"/>
              <a:gd name="connsiteY74" fmla="*/ 1200585 h 1211031"/>
              <a:gd name="connsiteX75" fmla="*/ 317946 w 1360562"/>
              <a:gd name="connsiteY75" fmla="*/ 1194761 h 1211031"/>
              <a:gd name="connsiteX76" fmla="*/ 289165 w 1360562"/>
              <a:gd name="connsiteY76" fmla="*/ 1188344 h 1211031"/>
              <a:gd name="connsiteX77" fmla="*/ 261210 w 1360562"/>
              <a:gd name="connsiteY77" fmla="*/ 1179609 h 1211031"/>
              <a:gd name="connsiteX78" fmla="*/ 234561 w 1360562"/>
              <a:gd name="connsiteY78" fmla="*/ 1169802 h 1211031"/>
              <a:gd name="connsiteX79" fmla="*/ 208680 w 1360562"/>
              <a:gd name="connsiteY79" fmla="*/ 1158272 h 1211031"/>
              <a:gd name="connsiteX80" fmla="*/ 182975 w 1360562"/>
              <a:gd name="connsiteY80" fmla="*/ 1144959 h 1211031"/>
              <a:gd name="connsiteX81" fmla="*/ 159111 w 1360562"/>
              <a:gd name="connsiteY81" fmla="*/ 1131228 h 1211031"/>
              <a:gd name="connsiteX82" fmla="*/ 137321 w 1360562"/>
              <a:gd name="connsiteY82" fmla="*/ 1114701 h 1211031"/>
              <a:gd name="connsiteX83" fmla="*/ 126724 w 1360562"/>
              <a:gd name="connsiteY83" fmla="*/ 1106466 h 1211031"/>
              <a:gd name="connsiteX84" fmla="*/ 116243 w 1360562"/>
              <a:gd name="connsiteY84" fmla="*/ 1097044 h 1211031"/>
              <a:gd name="connsiteX85" fmla="*/ 106414 w 1360562"/>
              <a:gd name="connsiteY85" fmla="*/ 1087086 h 1211031"/>
              <a:gd name="connsiteX86" fmla="*/ 96528 w 1360562"/>
              <a:gd name="connsiteY86" fmla="*/ 1077722 h 1211031"/>
              <a:gd name="connsiteX87" fmla="*/ 86815 w 1360562"/>
              <a:gd name="connsiteY87" fmla="*/ 1066576 h 1211031"/>
              <a:gd name="connsiteX88" fmla="*/ 77640 w 1360562"/>
              <a:gd name="connsiteY88" fmla="*/ 1056082 h 1211031"/>
              <a:gd name="connsiteX89" fmla="*/ 69175 w 1360562"/>
              <a:gd name="connsiteY89" fmla="*/ 1044458 h 1211031"/>
              <a:gd name="connsiteX90" fmla="*/ 61304 w 1360562"/>
              <a:gd name="connsiteY90" fmla="*/ 1032893 h 1211031"/>
              <a:gd name="connsiteX91" fmla="*/ 53550 w 1360562"/>
              <a:gd name="connsiteY91" fmla="*/ 1020139 h 1211031"/>
              <a:gd name="connsiteX92" fmla="*/ 45738 w 1360562"/>
              <a:gd name="connsiteY92" fmla="*/ 1007980 h 1211031"/>
              <a:gd name="connsiteX93" fmla="*/ 39231 w 1360562"/>
              <a:gd name="connsiteY93" fmla="*/ 994749 h 1211031"/>
              <a:gd name="connsiteX94" fmla="*/ 33377 w 1360562"/>
              <a:gd name="connsiteY94" fmla="*/ 980982 h 1211031"/>
              <a:gd name="connsiteX95" fmla="*/ 26392 w 1360562"/>
              <a:gd name="connsiteY95" fmla="*/ 966505 h 1211031"/>
              <a:gd name="connsiteX96" fmla="*/ 21844 w 1360562"/>
              <a:gd name="connsiteY96" fmla="*/ 951667 h 1211031"/>
              <a:gd name="connsiteX97" fmla="*/ 16106 w 1360562"/>
              <a:gd name="connsiteY97" fmla="*/ 936712 h 1211031"/>
              <a:gd name="connsiteX98" fmla="*/ 12210 w 1360562"/>
              <a:gd name="connsiteY98" fmla="*/ 921338 h 1211031"/>
              <a:gd name="connsiteX99" fmla="*/ 8314 w 1360562"/>
              <a:gd name="connsiteY99" fmla="*/ 905964 h 1211031"/>
              <a:gd name="connsiteX100" fmla="*/ 5665 w 1360562"/>
              <a:gd name="connsiteY100" fmla="*/ 890113 h 1211031"/>
              <a:gd name="connsiteX101" fmla="*/ 3669 w 1360562"/>
              <a:gd name="connsiteY101" fmla="*/ 873725 h 1211031"/>
              <a:gd name="connsiteX102" fmla="*/ 1673 w 1360562"/>
              <a:gd name="connsiteY102" fmla="*/ 857338 h 1211031"/>
              <a:gd name="connsiteX103" fmla="*/ 1460 w 1360562"/>
              <a:gd name="connsiteY103" fmla="*/ 841125 h 1211031"/>
              <a:gd name="connsiteX104" fmla="*/ 0 w 1360562"/>
              <a:gd name="connsiteY104" fmla="*/ 825390 h 1211031"/>
              <a:gd name="connsiteX105" fmla="*/ 1093 w 1360562"/>
              <a:gd name="connsiteY105" fmla="*/ 808106 h 1211031"/>
              <a:gd name="connsiteX106" fmla="*/ 1475 w 1360562"/>
              <a:gd name="connsiteY106" fmla="*/ 791952 h 1211031"/>
              <a:gd name="connsiteX107" fmla="*/ 3104 w 1360562"/>
              <a:gd name="connsiteY107" fmla="*/ 775320 h 1211031"/>
              <a:gd name="connsiteX108" fmla="*/ 4849 w 1360562"/>
              <a:gd name="connsiteY108" fmla="*/ 757500 h 1211031"/>
              <a:gd name="connsiteX109" fmla="*/ 11138 w 1360562"/>
              <a:gd name="connsiteY109" fmla="*/ 723934 h 1211031"/>
              <a:gd name="connsiteX110" fmla="*/ 18196 w 1360562"/>
              <a:gd name="connsiteY110" fmla="*/ 688643 h 1211031"/>
              <a:gd name="connsiteX111" fmla="*/ 28705 w 1360562"/>
              <a:gd name="connsiteY111" fmla="*/ 654890 h 1211031"/>
              <a:gd name="connsiteX112" fmla="*/ 39983 w 1360562"/>
              <a:gd name="connsiteY112" fmla="*/ 619413 h 1211031"/>
              <a:gd name="connsiteX113" fmla="*/ 52986 w 1360562"/>
              <a:gd name="connsiteY113" fmla="*/ 584705 h 1211031"/>
              <a:gd name="connsiteX114" fmla="*/ 68961 w 1360562"/>
              <a:gd name="connsiteY114" fmla="*/ 550288 h 1211031"/>
              <a:gd name="connsiteX115" fmla="*/ 86184 w 1360562"/>
              <a:gd name="connsiteY115" fmla="*/ 515394 h 1211031"/>
              <a:gd name="connsiteX116" fmla="*/ 104538 w 1360562"/>
              <a:gd name="connsiteY116" fmla="*/ 481210 h 1211031"/>
              <a:gd name="connsiteX117" fmla="*/ 123964 w 1360562"/>
              <a:gd name="connsiteY117" fmla="*/ 448330 h 1211031"/>
              <a:gd name="connsiteX118" fmla="*/ 145885 w 1360562"/>
              <a:gd name="connsiteY118" fmla="*/ 414496 h 1211031"/>
              <a:gd name="connsiteX119" fmla="*/ 168284 w 1360562"/>
              <a:gd name="connsiteY119" fmla="*/ 381907 h 1211031"/>
              <a:gd name="connsiteX120" fmla="*/ 191813 w 1360562"/>
              <a:gd name="connsiteY120" fmla="*/ 350030 h 1211031"/>
              <a:gd name="connsiteX121" fmla="*/ 217010 w 1360562"/>
              <a:gd name="connsiteY121" fmla="*/ 319514 h 1211031"/>
              <a:gd name="connsiteX122" fmla="*/ 242801 w 1360562"/>
              <a:gd name="connsiteY122" fmla="*/ 289057 h 1211031"/>
              <a:gd name="connsiteX123" fmla="*/ 269724 w 1360562"/>
              <a:gd name="connsiteY123" fmla="*/ 259311 h 1211031"/>
              <a:gd name="connsiteX124" fmla="*/ 297660 w 1360562"/>
              <a:gd name="connsiteY124" fmla="*/ 231463 h 1211031"/>
              <a:gd name="connsiteX125" fmla="*/ 325481 w 1360562"/>
              <a:gd name="connsiteY125" fmla="*/ 204803 h 1211031"/>
              <a:gd name="connsiteX126" fmla="*/ 353837 w 1360562"/>
              <a:gd name="connsiteY126" fmla="*/ 178795 h 1211031"/>
              <a:gd name="connsiteX127" fmla="*/ 383208 w 1360562"/>
              <a:gd name="connsiteY127" fmla="*/ 154685 h 1211031"/>
              <a:gd name="connsiteX128" fmla="*/ 413058 w 1360562"/>
              <a:gd name="connsiteY128" fmla="*/ 131822 h 1211031"/>
              <a:gd name="connsiteX129" fmla="*/ 443327 w 1360562"/>
              <a:gd name="connsiteY129" fmla="*/ 110799 h 1211031"/>
              <a:gd name="connsiteX130" fmla="*/ 473480 w 1360562"/>
              <a:gd name="connsiteY130" fmla="*/ 90964 h 1211031"/>
              <a:gd name="connsiteX131" fmla="*/ 503994 w 1360562"/>
              <a:gd name="connsiteY131" fmla="*/ 73564 h 1211031"/>
              <a:gd name="connsiteX132" fmla="*/ 534276 w 1360562"/>
              <a:gd name="connsiteY132" fmla="*/ 58539 h 1211031"/>
              <a:gd name="connsiteX133" fmla="*/ 564442 w 1360562"/>
              <a:gd name="connsiteY133" fmla="*/ 44702 h 1211031"/>
              <a:gd name="connsiteX134" fmla="*/ 594375 w 1360562"/>
              <a:gd name="connsiteY134" fmla="*/ 33241 h 1211031"/>
              <a:gd name="connsiteX135" fmla="*/ 624844 w 1360562"/>
              <a:gd name="connsiteY135" fmla="*/ 22433 h 1211031"/>
              <a:gd name="connsiteX136" fmla="*/ 654428 w 1360562"/>
              <a:gd name="connsiteY136" fmla="*/ 14536 h 1211031"/>
              <a:gd name="connsiteX137" fmla="*/ 684431 w 1360562"/>
              <a:gd name="connsiteY137" fmla="*/ 8479 h 1211031"/>
              <a:gd name="connsiteX138" fmla="*/ 713666 w 1360562"/>
              <a:gd name="connsiteY138" fmla="*/ 4147 h 1211031"/>
              <a:gd name="connsiteX139" fmla="*/ 742726 w 1360562"/>
              <a:gd name="connsiteY139" fmla="*/ 1596 h 1211031"/>
              <a:gd name="connsiteX140" fmla="*/ 771075 w 1360562"/>
              <a:gd name="connsiteY140" fmla="*/ 175 h 12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360562" h="1211031">
                <a:moveTo>
                  <a:pt x="799903" y="0"/>
                </a:moveTo>
                <a:lnTo>
                  <a:pt x="828497" y="2201"/>
                </a:lnTo>
                <a:lnTo>
                  <a:pt x="856975" y="5590"/>
                </a:lnTo>
                <a:lnTo>
                  <a:pt x="884032" y="11239"/>
                </a:lnTo>
                <a:lnTo>
                  <a:pt x="912219" y="17598"/>
                </a:lnTo>
                <a:lnTo>
                  <a:pt x="938449" y="25564"/>
                </a:lnTo>
                <a:lnTo>
                  <a:pt x="965214" y="34183"/>
                </a:lnTo>
                <a:lnTo>
                  <a:pt x="991153" y="45119"/>
                </a:lnTo>
                <a:lnTo>
                  <a:pt x="1015786" y="57127"/>
                </a:lnTo>
                <a:lnTo>
                  <a:pt x="1040897" y="70381"/>
                </a:lnTo>
                <a:lnTo>
                  <a:pt x="1065239" y="85359"/>
                </a:lnTo>
                <a:lnTo>
                  <a:pt x="1088870" y="101467"/>
                </a:lnTo>
                <a:lnTo>
                  <a:pt x="1111312" y="117458"/>
                </a:lnTo>
                <a:lnTo>
                  <a:pt x="1133522" y="135825"/>
                </a:lnTo>
                <a:lnTo>
                  <a:pt x="1154426" y="155264"/>
                </a:lnTo>
                <a:lnTo>
                  <a:pt x="1175808" y="175949"/>
                </a:lnTo>
                <a:lnTo>
                  <a:pt x="1194696" y="197589"/>
                </a:lnTo>
                <a:lnTo>
                  <a:pt x="1214120" y="219881"/>
                </a:lnTo>
                <a:lnTo>
                  <a:pt x="1231645" y="243187"/>
                </a:lnTo>
                <a:lnTo>
                  <a:pt x="1249052" y="267680"/>
                </a:lnTo>
                <a:lnTo>
                  <a:pt x="1265155" y="293245"/>
                </a:lnTo>
                <a:lnTo>
                  <a:pt x="1280547" y="319940"/>
                </a:lnTo>
                <a:lnTo>
                  <a:pt x="1295344" y="346577"/>
                </a:lnTo>
                <a:lnTo>
                  <a:pt x="1308836" y="374285"/>
                </a:lnTo>
                <a:lnTo>
                  <a:pt x="1320964" y="403658"/>
                </a:lnTo>
                <a:lnTo>
                  <a:pt x="1332439" y="433568"/>
                </a:lnTo>
                <a:lnTo>
                  <a:pt x="1342190" y="462708"/>
                </a:lnTo>
                <a:lnTo>
                  <a:pt x="1348909" y="492152"/>
                </a:lnTo>
                <a:lnTo>
                  <a:pt x="1355034" y="521537"/>
                </a:lnTo>
                <a:lnTo>
                  <a:pt x="1358781" y="550690"/>
                </a:lnTo>
                <a:lnTo>
                  <a:pt x="1360266" y="578421"/>
                </a:lnTo>
                <a:lnTo>
                  <a:pt x="1360562" y="606036"/>
                </a:lnTo>
                <a:lnTo>
                  <a:pt x="1358422" y="634012"/>
                </a:lnTo>
                <a:lnTo>
                  <a:pt x="1355746" y="661336"/>
                </a:lnTo>
                <a:lnTo>
                  <a:pt x="1350691" y="688427"/>
                </a:lnTo>
                <a:lnTo>
                  <a:pt x="1343317" y="714691"/>
                </a:lnTo>
                <a:lnTo>
                  <a:pt x="1335406" y="740303"/>
                </a:lnTo>
                <a:lnTo>
                  <a:pt x="1325771" y="765146"/>
                </a:lnTo>
                <a:lnTo>
                  <a:pt x="1314351" y="789814"/>
                </a:lnTo>
                <a:lnTo>
                  <a:pt x="1302337" y="814424"/>
                </a:lnTo>
                <a:lnTo>
                  <a:pt x="1288003" y="838207"/>
                </a:lnTo>
                <a:lnTo>
                  <a:pt x="1272539" y="861280"/>
                </a:lnTo>
                <a:lnTo>
                  <a:pt x="1255943" y="883642"/>
                </a:lnTo>
                <a:lnTo>
                  <a:pt x="1238811" y="905352"/>
                </a:lnTo>
                <a:lnTo>
                  <a:pt x="1219302" y="926830"/>
                </a:lnTo>
                <a:lnTo>
                  <a:pt x="1199314" y="947060"/>
                </a:lnTo>
                <a:lnTo>
                  <a:pt x="1178195" y="966581"/>
                </a:lnTo>
                <a:lnTo>
                  <a:pt x="1156481" y="986043"/>
                </a:lnTo>
                <a:lnTo>
                  <a:pt x="1133101" y="1004143"/>
                </a:lnTo>
                <a:lnTo>
                  <a:pt x="1108473" y="1022720"/>
                </a:lnTo>
                <a:lnTo>
                  <a:pt x="1084078" y="1038921"/>
                </a:lnTo>
                <a:lnTo>
                  <a:pt x="1057900" y="1054947"/>
                </a:lnTo>
                <a:lnTo>
                  <a:pt x="1031185" y="1070321"/>
                </a:lnTo>
                <a:lnTo>
                  <a:pt x="1003933" y="1085043"/>
                </a:lnTo>
                <a:lnTo>
                  <a:pt x="976740" y="1099171"/>
                </a:lnTo>
                <a:lnTo>
                  <a:pt x="947344" y="1111284"/>
                </a:lnTo>
                <a:lnTo>
                  <a:pt x="918600" y="1122861"/>
                </a:lnTo>
                <a:lnTo>
                  <a:pt x="888667" y="1134322"/>
                </a:lnTo>
                <a:lnTo>
                  <a:pt x="858198" y="1145131"/>
                </a:lnTo>
                <a:lnTo>
                  <a:pt x="827904" y="1154157"/>
                </a:lnTo>
                <a:lnTo>
                  <a:pt x="796362" y="1163661"/>
                </a:lnTo>
                <a:lnTo>
                  <a:pt x="764284" y="1172513"/>
                </a:lnTo>
                <a:lnTo>
                  <a:pt x="731727" y="1180119"/>
                </a:lnTo>
                <a:lnTo>
                  <a:pt x="699882" y="1186595"/>
                </a:lnTo>
                <a:lnTo>
                  <a:pt x="666789" y="1193548"/>
                </a:lnTo>
                <a:lnTo>
                  <a:pt x="634524" y="1198184"/>
                </a:lnTo>
                <a:lnTo>
                  <a:pt x="601606" y="1203355"/>
                </a:lnTo>
                <a:lnTo>
                  <a:pt x="568921" y="1206151"/>
                </a:lnTo>
                <a:lnTo>
                  <a:pt x="536235" y="1208946"/>
                </a:lnTo>
                <a:lnTo>
                  <a:pt x="503666" y="1210553"/>
                </a:lnTo>
                <a:lnTo>
                  <a:pt x="471808" y="1211031"/>
                </a:lnTo>
                <a:lnTo>
                  <a:pt x="439472" y="1210263"/>
                </a:lnTo>
                <a:lnTo>
                  <a:pt x="408441" y="1208423"/>
                </a:lnTo>
                <a:lnTo>
                  <a:pt x="378121" y="1205453"/>
                </a:lnTo>
                <a:lnTo>
                  <a:pt x="346786" y="1200585"/>
                </a:lnTo>
                <a:lnTo>
                  <a:pt x="317946" y="1194761"/>
                </a:lnTo>
                <a:lnTo>
                  <a:pt x="289165" y="1188344"/>
                </a:lnTo>
                <a:lnTo>
                  <a:pt x="261210" y="1179609"/>
                </a:lnTo>
                <a:lnTo>
                  <a:pt x="234561" y="1169802"/>
                </a:lnTo>
                <a:lnTo>
                  <a:pt x="208680" y="1158272"/>
                </a:lnTo>
                <a:lnTo>
                  <a:pt x="182975" y="1144959"/>
                </a:lnTo>
                <a:lnTo>
                  <a:pt x="159111" y="1131228"/>
                </a:lnTo>
                <a:lnTo>
                  <a:pt x="137321" y="1114701"/>
                </a:lnTo>
                <a:lnTo>
                  <a:pt x="126724" y="1106466"/>
                </a:lnTo>
                <a:lnTo>
                  <a:pt x="116243" y="1097044"/>
                </a:lnTo>
                <a:lnTo>
                  <a:pt x="106414" y="1087086"/>
                </a:lnTo>
                <a:lnTo>
                  <a:pt x="96528" y="1077722"/>
                </a:lnTo>
                <a:lnTo>
                  <a:pt x="86815" y="1066576"/>
                </a:lnTo>
                <a:lnTo>
                  <a:pt x="77640" y="1056082"/>
                </a:lnTo>
                <a:lnTo>
                  <a:pt x="69175" y="1044458"/>
                </a:lnTo>
                <a:lnTo>
                  <a:pt x="61304" y="1032893"/>
                </a:lnTo>
                <a:lnTo>
                  <a:pt x="53550" y="1020139"/>
                </a:lnTo>
                <a:lnTo>
                  <a:pt x="45738" y="1007980"/>
                </a:lnTo>
                <a:lnTo>
                  <a:pt x="39231" y="994749"/>
                </a:lnTo>
                <a:lnTo>
                  <a:pt x="33377" y="980982"/>
                </a:lnTo>
                <a:lnTo>
                  <a:pt x="26392" y="966505"/>
                </a:lnTo>
                <a:lnTo>
                  <a:pt x="21844" y="951667"/>
                </a:lnTo>
                <a:lnTo>
                  <a:pt x="16106" y="936712"/>
                </a:lnTo>
                <a:lnTo>
                  <a:pt x="12210" y="921338"/>
                </a:lnTo>
                <a:lnTo>
                  <a:pt x="8314" y="905964"/>
                </a:lnTo>
                <a:lnTo>
                  <a:pt x="5665" y="890113"/>
                </a:lnTo>
                <a:lnTo>
                  <a:pt x="3669" y="873725"/>
                </a:lnTo>
                <a:lnTo>
                  <a:pt x="1673" y="857338"/>
                </a:lnTo>
                <a:lnTo>
                  <a:pt x="1460" y="841125"/>
                </a:lnTo>
                <a:lnTo>
                  <a:pt x="0" y="825390"/>
                </a:lnTo>
                <a:lnTo>
                  <a:pt x="1093" y="808106"/>
                </a:lnTo>
                <a:lnTo>
                  <a:pt x="1475" y="791952"/>
                </a:lnTo>
                <a:lnTo>
                  <a:pt x="3104" y="775320"/>
                </a:lnTo>
                <a:lnTo>
                  <a:pt x="4849" y="757500"/>
                </a:lnTo>
                <a:lnTo>
                  <a:pt x="11138" y="723934"/>
                </a:lnTo>
                <a:lnTo>
                  <a:pt x="18196" y="688643"/>
                </a:lnTo>
                <a:lnTo>
                  <a:pt x="28705" y="654890"/>
                </a:lnTo>
                <a:lnTo>
                  <a:pt x="39983" y="619413"/>
                </a:lnTo>
                <a:lnTo>
                  <a:pt x="52986" y="584705"/>
                </a:lnTo>
                <a:lnTo>
                  <a:pt x="68961" y="550288"/>
                </a:lnTo>
                <a:lnTo>
                  <a:pt x="86184" y="515394"/>
                </a:lnTo>
                <a:lnTo>
                  <a:pt x="104538" y="481210"/>
                </a:lnTo>
                <a:lnTo>
                  <a:pt x="123964" y="448330"/>
                </a:lnTo>
                <a:lnTo>
                  <a:pt x="145885" y="414496"/>
                </a:lnTo>
                <a:lnTo>
                  <a:pt x="168284" y="381907"/>
                </a:lnTo>
                <a:lnTo>
                  <a:pt x="191813" y="350030"/>
                </a:lnTo>
                <a:lnTo>
                  <a:pt x="217010" y="319514"/>
                </a:lnTo>
                <a:lnTo>
                  <a:pt x="242801" y="289057"/>
                </a:lnTo>
                <a:lnTo>
                  <a:pt x="269724" y="259311"/>
                </a:lnTo>
                <a:lnTo>
                  <a:pt x="297660" y="231463"/>
                </a:lnTo>
                <a:lnTo>
                  <a:pt x="325481" y="204803"/>
                </a:lnTo>
                <a:lnTo>
                  <a:pt x="353837" y="178795"/>
                </a:lnTo>
                <a:lnTo>
                  <a:pt x="383208" y="154685"/>
                </a:lnTo>
                <a:lnTo>
                  <a:pt x="413058" y="131822"/>
                </a:lnTo>
                <a:lnTo>
                  <a:pt x="443327" y="110799"/>
                </a:lnTo>
                <a:lnTo>
                  <a:pt x="473480" y="90964"/>
                </a:lnTo>
                <a:lnTo>
                  <a:pt x="503994" y="73564"/>
                </a:lnTo>
                <a:lnTo>
                  <a:pt x="534276" y="58539"/>
                </a:lnTo>
                <a:lnTo>
                  <a:pt x="564442" y="44702"/>
                </a:lnTo>
                <a:lnTo>
                  <a:pt x="594375" y="33241"/>
                </a:lnTo>
                <a:lnTo>
                  <a:pt x="624844" y="22433"/>
                </a:lnTo>
                <a:lnTo>
                  <a:pt x="654428" y="14536"/>
                </a:lnTo>
                <a:lnTo>
                  <a:pt x="684431" y="8479"/>
                </a:lnTo>
                <a:lnTo>
                  <a:pt x="713666" y="4147"/>
                </a:lnTo>
                <a:lnTo>
                  <a:pt x="742726" y="1596"/>
                </a:lnTo>
                <a:lnTo>
                  <a:pt x="771075" y="175"/>
                </a:lnTo>
                <a:close/>
              </a:path>
            </a:pathLst>
          </a:custGeom>
          <a:noFill/>
          <a:ln w="57150" cap="flat" cmpd="sng" algn="ctr">
            <a:solidFill>
              <a:srgbClr val="47B6E7"/>
            </a:solidFill>
            <a:prstDash val="solid"/>
            <a:miter lim="800000"/>
          </a:ln>
          <a:effectLst/>
        </p:spPr>
        <p:txBody>
          <a:bodyPr anchor="ctr">
            <a:normAutofit/>
          </a:bodyPr>
          <a:lstStyle/>
          <a:p>
            <a:pPr algn="ctr">
              <a:defRPr/>
            </a:pPr>
            <a:r>
              <a:rPr lang="zh-CN" altLang="en-US" sz="2135" b="1" kern="0" dirty="0">
                <a:solidFill>
                  <a:prstClr val="black"/>
                </a:solidFill>
                <a:latin typeface="Arial" panose="020B0604020202020204" pitchFamily="34" charset="0"/>
                <a:ea typeface="幼圆"/>
                <a:cs typeface="Arial" panose="020B0604020202020204" pitchFamily="34" charset="0"/>
              </a:rPr>
              <a:t>笔记汇编</a:t>
            </a:r>
            <a:endParaRPr lang="en-US" altLang="zh-CN" sz="2135" b="1" kern="0" dirty="0">
              <a:solidFill>
                <a:prstClr val="black"/>
              </a:solidFill>
              <a:latin typeface="Arial" panose="020B0604020202020204" pitchFamily="34" charset="0"/>
              <a:ea typeface="幼圆"/>
              <a:cs typeface="Arial" panose="020B0604020202020204" pitchFamily="34" charset="0"/>
            </a:endParaRPr>
          </a:p>
          <a:p>
            <a:pPr algn="ctr">
              <a:defRPr/>
            </a:pPr>
            <a:r>
              <a:rPr lang="zh-CN" altLang="en-US" sz="2135" b="1" kern="0" dirty="0">
                <a:solidFill>
                  <a:prstClr val="black"/>
                </a:solidFill>
                <a:latin typeface="Arial" panose="020B0604020202020204" pitchFamily="34" charset="0"/>
                <a:ea typeface="幼圆"/>
                <a:cs typeface="Arial" panose="020B0604020202020204" pitchFamily="34" charset="0"/>
              </a:rPr>
              <a:t>形式</a:t>
            </a:r>
          </a:p>
        </p:txBody>
      </p:sp>
      <p:sp>
        <p:nvSpPr>
          <p:cNvPr id="12" name="左大括号 11"/>
          <p:cNvSpPr/>
          <p:nvPr/>
        </p:nvSpPr>
        <p:spPr>
          <a:xfrm>
            <a:off x="2760563" y="3912579"/>
            <a:ext cx="384043" cy="2479565"/>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sz="240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124133" y="43661"/>
            <a:ext cx="9772400" cy="6745713"/>
          </a:xfrm>
          <a:prstGeom prst="rect">
            <a:avLst/>
          </a:prstGeom>
        </p:spPr>
      </p:pic>
      <p:sp>
        <p:nvSpPr>
          <p:cNvPr id="5" name="矩形 15"/>
          <p:cNvSpPr>
            <a:spLocks noChangeArrowheads="1"/>
          </p:cNvSpPr>
          <p:nvPr/>
        </p:nvSpPr>
        <p:spPr bwMode="auto">
          <a:xfrm>
            <a:off x="143339" y="260649"/>
            <a:ext cx="2784309" cy="487919"/>
          </a:xfrm>
          <a:prstGeom prst="rect">
            <a:avLst/>
          </a:prstGeom>
          <a:solidFill>
            <a:srgbClr val="FFC000"/>
          </a:solidFill>
          <a:ln>
            <a:solidFill>
              <a:srgbClr val="FFC000"/>
            </a:solid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1800" b="1" dirty="0">
                <a:solidFill>
                  <a:prstClr val="black"/>
                </a:solidFill>
                <a:ea typeface="微软雅黑" panose="020B0503020204020204" charset="-122"/>
              </a:rPr>
              <a:t>1.</a:t>
            </a:r>
            <a:r>
              <a:rPr lang="zh-CN" altLang="en-US" sz="1800" b="1" dirty="0">
                <a:solidFill>
                  <a:prstClr val="black"/>
                </a:solidFill>
                <a:ea typeface="微软雅黑" panose="020B0503020204020204" charset="-122"/>
              </a:rPr>
              <a:t>文档形式的汇编成果</a:t>
            </a:r>
          </a:p>
        </p:txBody>
      </p:sp>
      <p:sp>
        <p:nvSpPr>
          <p:cNvPr id="6" name="矩形 5"/>
          <p:cNvSpPr/>
          <p:nvPr/>
        </p:nvSpPr>
        <p:spPr>
          <a:xfrm>
            <a:off x="2701066" y="763501"/>
            <a:ext cx="8195468" cy="6025872"/>
          </a:xfrm>
          <a:prstGeom prst="rect">
            <a:avLst/>
          </a:prstGeom>
          <a:noFill/>
          <a:ln w="28575"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charset="-122"/>
            </a:endParaRPr>
          </a:p>
        </p:txBody>
      </p:sp>
      <p:sp>
        <p:nvSpPr>
          <p:cNvPr id="7" name="直接连接符 6"/>
          <p:cNvSpPr>
            <a:spLocks noChangeShapeType="1"/>
          </p:cNvSpPr>
          <p:nvPr/>
        </p:nvSpPr>
        <p:spPr bwMode="auto">
          <a:xfrm flipH="1" flipV="1">
            <a:off x="8765914" y="3760363"/>
            <a:ext cx="1693415" cy="0"/>
          </a:xfrm>
          <a:prstGeom prst="line">
            <a:avLst/>
          </a:prstGeom>
          <a:noFill/>
          <a:ln w="28575">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8" name="矩形 15"/>
          <p:cNvSpPr>
            <a:spLocks noChangeArrowheads="1"/>
          </p:cNvSpPr>
          <p:nvPr/>
        </p:nvSpPr>
        <p:spPr bwMode="auto">
          <a:xfrm>
            <a:off x="9368606" y="3425644"/>
            <a:ext cx="2621700" cy="1152128"/>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800" b="1" dirty="0">
                <a:solidFill>
                  <a:prstClr val="white"/>
                </a:solidFill>
                <a:ea typeface="微软雅黑" panose="020B0503020204020204" charset="-122"/>
              </a:rPr>
              <a:t>所有笔记按选择的模板自动汇编成一个文档，支持二次编辑</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2000"/>
                            </p:stCondLst>
                            <p:childTnLst>
                              <p:par>
                                <p:cTn id="22" presetID="1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ppt_x</p:attrName>
                                        </p:attrNameLst>
                                      </p:cBhvr>
                                      <p:tavLst>
                                        <p:tav tm="0">
                                          <p:val>
                                            <p:strVal val="#ppt_x-#ppt_w*1.125000"/>
                                          </p:val>
                                        </p:tav>
                                        <p:tav tm="100000">
                                          <p:val>
                                            <p:strVal val="#ppt_x"/>
                                          </p:val>
                                        </p:tav>
                                      </p:tavLst>
                                    </p:anim>
                                    <p:animEffect transition="in" filter="wipe(righ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039" y="-407971"/>
            <a:ext cx="10030080" cy="7581387"/>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510" y="-407971"/>
            <a:ext cx="10711045" cy="7389365"/>
          </a:xfrm>
          <a:prstGeom prst="rect">
            <a:avLst/>
          </a:prstGeom>
        </p:spPr>
      </p:pic>
      <p:pic>
        <p:nvPicPr>
          <p:cNvPr id="8" name="图片 7"/>
          <p:cNvPicPr>
            <a:picLocks noChangeAspect="1"/>
          </p:cNvPicPr>
          <p:nvPr/>
        </p:nvPicPr>
        <p:blipFill>
          <a:blip r:embed="rId4"/>
          <a:stretch>
            <a:fillRect/>
          </a:stretch>
        </p:blipFill>
        <p:spPr>
          <a:xfrm>
            <a:off x="1679509" y="188900"/>
            <a:ext cx="10491609" cy="6785573"/>
          </a:xfrm>
          <a:prstGeom prst="rect">
            <a:avLst/>
          </a:prstGeom>
        </p:spPr>
      </p:pic>
      <p:sp>
        <p:nvSpPr>
          <p:cNvPr id="9" name="直接连接符 8"/>
          <p:cNvSpPr>
            <a:spLocks noChangeShapeType="1"/>
          </p:cNvSpPr>
          <p:nvPr/>
        </p:nvSpPr>
        <p:spPr bwMode="auto">
          <a:xfrm flipV="1">
            <a:off x="2553632" y="1730853"/>
            <a:ext cx="860141" cy="0"/>
          </a:xfrm>
          <a:prstGeom prst="line">
            <a:avLst/>
          </a:prstGeom>
          <a:noFill/>
          <a:ln w="1905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10" name="矩形 9"/>
          <p:cNvSpPr>
            <a:spLocks noChangeArrowheads="1"/>
          </p:cNvSpPr>
          <p:nvPr/>
        </p:nvSpPr>
        <p:spPr bwMode="auto">
          <a:xfrm>
            <a:off x="47328" y="1468149"/>
            <a:ext cx="3072341" cy="549203"/>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5" b="1" dirty="0">
                <a:solidFill>
                  <a:prstClr val="white"/>
                </a:solidFill>
                <a:ea typeface="微软雅黑" panose="020B0503020204020204" charset="-122"/>
              </a:rPr>
              <a:t>1</a:t>
            </a:r>
            <a:r>
              <a:rPr lang="zh-CN" altLang="en-US" sz="1335" b="1" dirty="0">
                <a:solidFill>
                  <a:prstClr val="white"/>
                </a:solidFill>
                <a:ea typeface="微软雅黑" panose="020B0503020204020204" charset="-122"/>
              </a:rPr>
              <a:t>）按知识标签体系生成树状知识图谱</a:t>
            </a:r>
          </a:p>
        </p:txBody>
      </p:sp>
      <p:sp>
        <p:nvSpPr>
          <p:cNvPr id="11" name="直接连接符 10"/>
          <p:cNvSpPr>
            <a:spLocks noChangeShapeType="1"/>
          </p:cNvSpPr>
          <p:nvPr/>
        </p:nvSpPr>
        <p:spPr bwMode="auto">
          <a:xfrm flipV="1">
            <a:off x="2553632" y="2854469"/>
            <a:ext cx="860141" cy="0"/>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12" name="矩形 11"/>
          <p:cNvSpPr>
            <a:spLocks noChangeArrowheads="1"/>
          </p:cNvSpPr>
          <p:nvPr/>
        </p:nvSpPr>
        <p:spPr bwMode="auto">
          <a:xfrm>
            <a:off x="47327" y="2591765"/>
            <a:ext cx="3072340"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5" b="1" dirty="0">
                <a:solidFill>
                  <a:prstClr val="white"/>
                </a:solidFill>
                <a:ea typeface="微软雅黑" panose="020B0503020204020204" charset="-122"/>
              </a:rPr>
              <a:t>2</a:t>
            </a:r>
            <a:r>
              <a:rPr lang="zh-CN" altLang="en-US" sz="1335" b="1" dirty="0">
                <a:solidFill>
                  <a:prstClr val="white"/>
                </a:solidFill>
                <a:ea typeface="微软雅黑" panose="020B0503020204020204" charset="-122"/>
              </a:rPr>
              <a:t>）按引用关系生成网状知识图谱</a:t>
            </a:r>
          </a:p>
        </p:txBody>
      </p:sp>
      <p:sp>
        <p:nvSpPr>
          <p:cNvPr id="13" name="直接连接符 12"/>
          <p:cNvSpPr>
            <a:spLocks noChangeShapeType="1"/>
          </p:cNvSpPr>
          <p:nvPr/>
        </p:nvSpPr>
        <p:spPr bwMode="auto">
          <a:xfrm flipV="1">
            <a:off x="2553632" y="2364421"/>
            <a:ext cx="860141" cy="0"/>
          </a:xfrm>
          <a:prstGeom prst="line">
            <a:avLst/>
          </a:prstGeom>
          <a:noFill/>
          <a:ln w="19050">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14" name="矩形 13"/>
          <p:cNvSpPr>
            <a:spLocks noChangeArrowheads="1"/>
          </p:cNvSpPr>
          <p:nvPr/>
        </p:nvSpPr>
        <p:spPr bwMode="auto">
          <a:xfrm>
            <a:off x="44676" y="2048312"/>
            <a:ext cx="3074993" cy="549203"/>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00000"/>
              </a:lnSpc>
              <a:spcBef>
                <a:spcPct val="0"/>
              </a:spcBef>
              <a:buFont typeface="Arial" panose="020B0604020202020204" pitchFamily="34" charset="0"/>
              <a:buNone/>
            </a:pPr>
            <a:r>
              <a:rPr lang="en-US" altLang="zh-CN" sz="1335" b="1" dirty="0">
                <a:solidFill>
                  <a:prstClr val="white"/>
                </a:solidFill>
                <a:ea typeface="微软雅黑" panose="020B0503020204020204" charset="-122"/>
              </a:rPr>
              <a:t>3</a:t>
            </a:r>
            <a:r>
              <a:rPr lang="zh-CN" altLang="en-US" sz="1335" b="1" dirty="0">
                <a:solidFill>
                  <a:prstClr val="white"/>
                </a:solidFill>
                <a:ea typeface="微软雅黑" panose="020B0503020204020204" charset="-122"/>
              </a:rPr>
              <a:t>）按知识脉络生成知识演化图</a:t>
            </a:r>
          </a:p>
        </p:txBody>
      </p:sp>
      <p:sp>
        <p:nvSpPr>
          <p:cNvPr id="15" name="矩形 14"/>
          <p:cNvSpPr/>
          <p:nvPr/>
        </p:nvSpPr>
        <p:spPr>
          <a:xfrm>
            <a:off x="1295467" y="2263533"/>
            <a:ext cx="9697077" cy="1474991"/>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white"/>
                </a:solidFill>
                <a:latin typeface="微软雅黑" panose="020B0503020204020204" charset="-122"/>
                <a:ea typeface="微软雅黑" panose="020B0503020204020204" charset="-122"/>
              </a:rPr>
              <a:t>通过构建树状、网状的知识图谱，将学习成果浓缩成一张图，在图上按知识点和知识体系组织和展示学习成果</a:t>
            </a:r>
            <a:endParaRPr lang="en-US" altLang="zh-CN" sz="2135" b="1" dirty="0">
              <a:solidFill>
                <a:srgbClr val="FFFFFF"/>
              </a:solidFill>
              <a:latin typeface="微软雅黑" panose="020B0503020204020204" charset="-122"/>
              <a:ea typeface="微软雅黑" panose="020B0503020204020204" charset="-122"/>
            </a:endParaRPr>
          </a:p>
        </p:txBody>
      </p:sp>
      <p:sp>
        <p:nvSpPr>
          <p:cNvPr id="16" name="矩形 15"/>
          <p:cNvSpPr>
            <a:spLocks noChangeArrowheads="1"/>
          </p:cNvSpPr>
          <p:nvPr/>
        </p:nvSpPr>
        <p:spPr bwMode="auto">
          <a:xfrm>
            <a:off x="143339" y="260649"/>
            <a:ext cx="2784309" cy="487919"/>
          </a:xfrm>
          <a:prstGeom prst="rect">
            <a:avLst/>
          </a:prstGeom>
          <a:solidFill>
            <a:srgbClr val="FFC000"/>
          </a:solidFill>
          <a:ln>
            <a:solidFill>
              <a:srgbClr val="FFC000"/>
            </a:solid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1800" b="1" dirty="0">
                <a:solidFill>
                  <a:prstClr val="black"/>
                </a:solidFill>
                <a:ea typeface="微软雅黑" panose="020B0503020204020204" charset="-122"/>
              </a:rPr>
              <a:t>2.</a:t>
            </a:r>
            <a:r>
              <a:rPr lang="zh-CN" altLang="en-US" sz="1800" b="1" dirty="0">
                <a:solidFill>
                  <a:prstClr val="black"/>
                </a:solidFill>
                <a:ea typeface="微软雅黑" panose="020B0503020204020204" charset="-122"/>
              </a:rPr>
              <a:t>图谱形式的汇编成果</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1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right)">
                                      <p:cBhvr>
                                        <p:cTn id="18" dur="500"/>
                                        <p:tgtEl>
                                          <p:spTgt spid="10"/>
                                        </p:tgtEl>
                                      </p:cBhvr>
                                    </p:animEffect>
                                  </p:childTnLst>
                                </p:cTn>
                              </p:par>
                            </p:childTnLst>
                          </p:cTn>
                        </p:par>
                        <p:par>
                          <p:cTn id="19" fill="hold">
                            <p:stCondLst>
                              <p:cond delay="1500"/>
                            </p:stCondLst>
                            <p:childTnLst>
                              <p:par>
                                <p:cTn id="20" presetID="5" presetClass="entr" presetSubtype="1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2" presetClass="entr" presetSubtype="8"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p:tgtEl>
                                          <p:spTgt spid="11"/>
                                        </p:tgtEl>
                                        <p:attrNameLst>
                                          <p:attrName>ppt_x</p:attrName>
                                        </p:attrNameLst>
                                      </p:cBhvr>
                                      <p:tavLst>
                                        <p:tav tm="0">
                                          <p:val>
                                            <p:strVal val="#ppt_x-#ppt_w*1.125000"/>
                                          </p:val>
                                        </p:tav>
                                        <p:tav tm="100000">
                                          <p:val>
                                            <p:strVal val="#ppt_x"/>
                                          </p:val>
                                        </p:tav>
                                      </p:tavLst>
                                    </p:anim>
                                    <p:animEffect transition="in" filter="wipe(right)">
                                      <p:cBhvr>
                                        <p:cTn id="34" dur="500"/>
                                        <p:tgtEl>
                                          <p:spTgt spid="11"/>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ppt_x</p:attrName>
                                        </p:attrNameLst>
                                      </p:cBhvr>
                                      <p:tavLst>
                                        <p:tav tm="0">
                                          <p:val>
                                            <p:strVal val="#ppt_x-#ppt_w*1.125000"/>
                                          </p:val>
                                        </p:tav>
                                        <p:tav tm="100000">
                                          <p:val>
                                            <p:strVal val="#ppt_x"/>
                                          </p:val>
                                        </p:tav>
                                      </p:tavLst>
                                    </p:anim>
                                    <p:animEffect transition="in" filter="wipe(right)">
                                      <p:cBhvr>
                                        <p:cTn id="38" dur="500"/>
                                        <p:tgtEl>
                                          <p:spTgt spid="12"/>
                                        </p:tgtEl>
                                      </p:cBhvr>
                                    </p:animEffect>
                                  </p:childTnLst>
                                </p:cTn>
                              </p:par>
                            </p:childTnLst>
                          </p:cTn>
                        </p:par>
                        <p:par>
                          <p:cTn id="39" fill="hold">
                            <p:stCondLst>
                              <p:cond delay="0"/>
                            </p:stCondLst>
                            <p:childTnLst>
                              <p:par>
                                <p:cTn id="40" presetID="47"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1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ppt_x</p:attrName>
                                        </p:attrNameLst>
                                      </p:cBhvr>
                                      <p:tavLst>
                                        <p:tav tm="0">
                                          <p:val>
                                            <p:strVal val="#ppt_x-#ppt_w*1.125000"/>
                                          </p:val>
                                        </p:tav>
                                        <p:tav tm="100000">
                                          <p:val>
                                            <p:strVal val="#ppt_x"/>
                                          </p:val>
                                        </p:tav>
                                      </p:tavLst>
                                    </p:anim>
                                    <p:animEffect transition="in" filter="wipe(right)">
                                      <p:cBhvr>
                                        <p:cTn id="56" dur="500"/>
                                        <p:tgtEl>
                                          <p:spTgt spid="13"/>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p:tgtEl>
                                          <p:spTgt spid="14"/>
                                        </p:tgtEl>
                                        <p:attrNameLst>
                                          <p:attrName>ppt_x</p:attrName>
                                        </p:attrNameLst>
                                      </p:cBhvr>
                                      <p:tavLst>
                                        <p:tav tm="0">
                                          <p:val>
                                            <p:strVal val="#ppt_x-#ppt_w*1.125000"/>
                                          </p:val>
                                        </p:tav>
                                        <p:tav tm="100000">
                                          <p:val>
                                            <p:strVal val="#ppt_x"/>
                                          </p:val>
                                        </p:tav>
                                      </p:tavLst>
                                    </p:anim>
                                    <p:animEffect transition="in" filter="wipe(right)">
                                      <p:cBhvr>
                                        <p:cTn id="60" dur="500"/>
                                        <p:tgtEl>
                                          <p:spTgt spid="14"/>
                                        </p:tgtEl>
                                      </p:cBhvr>
                                    </p:animEffect>
                                  </p:childTnLst>
                                </p:cTn>
                              </p:par>
                            </p:childTnLst>
                          </p:cTn>
                        </p:par>
                        <p:par>
                          <p:cTn id="61" fill="hold">
                            <p:stCondLst>
                              <p:cond delay="0"/>
                            </p:stCondLst>
                            <p:childTnLst>
                              <p:par>
                                <p:cTn id="62" presetID="17" presetClass="entr" presetSubtype="1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500" fill="hold"/>
                                        <p:tgtEl>
                                          <p:spTgt spid="8"/>
                                        </p:tgtEl>
                                        <p:attrNameLst>
                                          <p:attrName>ppt_w</p:attrName>
                                        </p:attrNameLst>
                                      </p:cBhvr>
                                      <p:tavLst>
                                        <p:tav tm="0">
                                          <p:val>
                                            <p:fltVal val="0"/>
                                          </p:val>
                                        </p:tav>
                                        <p:tav tm="100000">
                                          <p:val>
                                            <p:strVal val="#ppt_w"/>
                                          </p:val>
                                        </p:tav>
                                      </p:tavLst>
                                    </p:anim>
                                    <p:anim calcmode="lin" valueType="num">
                                      <p:cBhvr>
                                        <p:cTn id="6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7" presetClass="entr" presetSubtype="1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4" grpId="0" bldLvl="0" animBg="1"/>
      <p:bldP spid="15" grpId="0" bldLvl="0" animBg="1"/>
      <p:bldP spid="16"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2465" y="0"/>
            <a:ext cx="8477132" cy="6858000"/>
          </a:xfrm>
          <a:prstGeom prst="rect">
            <a:avLst/>
          </a:prstGeom>
        </p:spPr>
      </p:pic>
      <p:sp>
        <p:nvSpPr>
          <p:cNvPr id="6" name="矩形 5"/>
          <p:cNvSpPr/>
          <p:nvPr/>
        </p:nvSpPr>
        <p:spPr>
          <a:xfrm>
            <a:off x="4847862" y="2041971"/>
            <a:ext cx="5376597" cy="4816029"/>
          </a:xfrm>
          <a:prstGeom prst="rect">
            <a:avLst/>
          </a:prstGeom>
          <a:noFill/>
          <a:ln w="1905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charset="-122"/>
            </a:endParaRPr>
          </a:p>
        </p:txBody>
      </p:sp>
      <p:sp>
        <p:nvSpPr>
          <p:cNvPr id="7" name="直接连接符 6"/>
          <p:cNvSpPr>
            <a:spLocks noChangeShapeType="1"/>
          </p:cNvSpPr>
          <p:nvPr/>
        </p:nvSpPr>
        <p:spPr bwMode="auto">
          <a:xfrm>
            <a:off x="4478424" y="2673949"/>
            <a:ext cx="561459" cy="0"/>
          </a:xfrm>
          <a:prstGeom prst="line">
            <a:avLst/>
          </a:prstGeom>
          <a:noFill/>
          <a:ln w="19050">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8" name="矩形 15"/>
          <p:cNvSpPr>
            <a:spLocks noChangeArrowheads="1"/>
          </p:cNvSpPr>
          <p:nvPr/>
        </p:nvSpPr>
        <p:spPr bwMode="auto">
          <a:xfrm>
            <a:off x="1583499" y="2487449"/>
            <a:ext cx="2894925" cy="549203"/>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charset="-122"/>
              </a:rPr>
              <a:t>按研究方向和学科分类导航、搜索学者和群组</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499" y="954855"/>
            <a:ext cx="10448519" cy="5834392"/>
          </a:xfrm>
          <a:prstGeom prst="rect">
            <a:avLst/>
          </a:prstGeom>
        </p:spPr>
      </p:pic>
      <p:sp>
        <p:nvSpPr>
          <p:cNvPr id="5" name="矩形 4"/>
          <p:cNvSpPr/>
          <p:nvPr/>
        </p:nvSpPr>
        <p:spPr>
          <a:xfrm>
            <a:off x="1775520" y="3186368"/>
            <a:ext cx="9145272" cy="1920213"/>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white"/>
                </a:solidFill>
                <a:latin typeface="微软雅黑" panose="020B0503020204020204" charset="-122"/>
                <a:ea typeface="微软雅黑" panose="020B0503020204020204" charset="-122"/>
              </a:rPr>
              <a:t>汇聚全球各行各业的专家、学者，构建协同和分享的学习圈子</a:t>
            </a:r>
            <a:endParaRPr lang="en-US" altLang="zh-CN" sz="2135" b="1" dirty="0">
              <a:solidFill>
                <a:srgbClr val="FFFFFF"/>
              </a:solidFill>
              <a:latin typeface="微软雅黑" panose="020B0503020204020204" charset="-122"/>
              <a:ea typeface="微软雅黑" panose="020B0503020204020204" charset="-122"/>
            </a:endParaRPr>
          </a:p>
        </p:txBody>
      </p:sp>
      <p:sp>
        <p:nvSpPr>
          <p:cNvPr id="9" name="矩形标注 8"/>
          <p:cNvSpPr/>
          <p:nvPr/>
        </p:nvSpPr>
        <p:spPr>
          <a:xfrm>
            <a:off x="5258539" y="1970051"/>
            <a:ext cx="3098440" cy="1034796"/>
          </a:xfrm>
          <a:prstGeom prst="wedgeRectCallout">
            <a:avLst>
              <a:gd name="adj1" fmla="val 57523"/>
              <a:gd name="adj2" fmla="val -20133"/>
            </a:avLst>
          </a:prstGeom>
          <a:solidFill>
            <a:srgbClr val="00B050"/>
          </a:solidFill>
          <a:ln w="25400" cap="flat" cmpd="sng" algn="ctr">
            <a:noFill/>
            <a:prstDash val="solid"/>
          </a:ln>
          <a:effectLst/>
        </p:spPr>
        <p:txBody>
          <a:bodyPr rtlCol="0" anchor="ctr"/>
          <a:lstStyle/>
          <a:p>
            <a:pPr algn="ctr" defTabSz="685165">
              <a:defRPr/>
            </a:pPr>
            <a:r>
              <a:rPr lang="zh-CN" altLang="en-US" b="1" kern="0" dirty="0">
                <a:solidFill>
                  <a:prstClr val="white"/>
                </a:solidFill>
                <a:latin typeface="微软雅黑" panose="020B0503020204020204" charset="-122"/>
                <a:ea typeface="微软雅黑" panose="020B0503020204020204" charset="-122"/>
              </a:rPr>
              <a:t>添加好友和关注，创建或者加入学习小组（群组）</a:t>
            </a:r>
          </a:p>
        </p:txBody>
      </p:sp>
      <p:sp>
        <p:nvSpPr>
          <p:cNvPr id="10" name="标题 1"/>
          <p:cNvSpPr txBox="1">
            <a:spLocks noChangeArrowheads="1"/>
          </p:cNvSpPr>
          <p:nvPr/>
        </p:nvSpPr>
        <p:spPr bwMode="auto">
          <a:xfrm>
            <a:off x="480063" y="267042"/>
            <a:ext cx="7045589" cy="586316"/>
          </a:xfrm>
          <a:prstGeom prst="rect">
            <a:avLst/>
          </a:prstGeom>
          <a:noFill/>
        </p:spPr>
        <p:txBody>
          <a:bodyPr wrap="square" rtlCol="0">
            <a:spAutoFit/>
          </a:bodyPr>
          <a:lstStyle>
            <a:defPPr>
              <a:defRPr lang="zh-CN"/>
            </a:defPPr>
            <a:lvl1pPr>
              <a:defRPr sz="3200" b="1">
                <a:latin typeface="微软雅黑" panose="020B0503020204020204" charset="-122"/>
                <a:ea typeface="微软雅黑" panose="020B0503020204020204" charset="-122"/>
              </a:defRPr>
            </a:lvl1pPr>
          </a:lstStyle>
          <a:p>
            <a:r>
              <a:rPr lang="en-US" altLang="zh-CN" dirty="0" smtClean="0"/>
              <a:t>3</a:t>
            </a:r>
            <a:r>
              <a:rPr lang="zh-CN" altLang="en-US" dirty="0" smtClean="0"/>
              <a:t>）基于学术社交的协同研学</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strVal val="#ppt_h"/>
                                          </p:val>
                                        </p:tav>
                                        <p:tav tm="100000">
                                          <p:val>
                                            <p:strVal val="#ppt_h"/>
                                          </p:val>
                                        </p:tav>
                                      </p:tavLst>
                                    </p:anim>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5" grpId="0" bldLvl="0" animBg="1"/>
      <p:bldP spid="9" grpId="0" bldLvl="0" animBg="1"/>
      <p:bldP spid="9" grpId="1" bldLvl="0"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419349" y="673424"/>
            <a:ext cx="11000169" cy="6184576"/>
          </a:xfrm>
          <a:prstGeom prst="rect">
            <a:avLst/>
          </a:prstGeom>
        </p:spPr>
      </p:pic>
      <p:pic>
        <p:nvPicPr>
          <p:cNvPr id="6" name="图片 5"/>
          <p:cNvPicPr>
            <a:picLocks noChangeAspect="1"/>
          </p:cNvPicPr>
          <p:nvPr/>
        </p:nvPicPr>
        <p:blipFill>
          <a:blip r:embed="rId3"/>
          <a:stretch>
            <a:fillRect/>
          </a:stretch>
        </p:blipFill>
        <p:spPr>
          <a:xfrm>
            <a:off x="1775521" y="2273705"/>
            <a:ext cx="6141977" cy="4032448"/>
          </a:xfrm>
          <a:prstGeom prst="rect">
            <a:avLst/>
          </a:prstGeom>
        </p:spPr>
      </p:pic>
      <p:sp>
        <p:nvSpPr>
          <p:cNvPr id="8" name="矩形 7"/>
          <p:cNvSpPr/>
          <p:nvPr/>
        </p:nvSpPr>
        <p:spPr>
          <a:xfrm>
            <a:off x="8784299" y="1892829"/>
            <a:ext cx="2635219" cy="1440160"/>
          </a:xfrm>
          <a:prstGeom prst="rect">
            <a:avLst/>
          </a:prstGeom>
          <a:noFill/>
          <a:ln w="1905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charset="-122"/>
            </a:endParaRPr>
          </a:p>
        </p:txBody>
      </p:sp>
      <p:sp>
        <p:nvSpPr>
          <p:cNvPr id="9" name="直接连接符 8"/>
          <p:cNvSpPr>
            <a:spLocks noChangeShapeType="1"/>
          </p:cNvSpPr>
          <p:nvPr/>
        </p:nvSpPr>
        <p:spPr bwMode="auto">
          <a:xfrm>
            <a:off x="8222840" y="2524808"/>
            <a:ext cx="561459" cy="0"/>
          </a:xfrm>
          <a:prstGeom prst="line">
            <a:avLst/>
          </a:prstGeom>
          <a:noFill/>
          <a:ln w="19050">
            <a:solidFill>
              <a:srgbClr val="00B0F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10" name="矩形 15"/>
          <p:cNvSpPr>
            <a:spLocks noChangeArrowheads="1"/>
          </p:cNvSpPr>
          <p:nvPr/>
        </p:nvSpPr>
        <p:spPr bwMode="auto">
          <a:xfrm>
            <a:off x="5327915" y="2338308"/>
            <a:ext cx="2894925" cy="549203"/>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charset="-122"/>
              </a:rPr>
              <a:t>学习过和正在学本文献的学者</a:t>
            </a:r>
          </a:p>
        </p:txBody>
      </p:sp>
      <p:sp>
        <p:nvSpPr>
          <p:cNvPr id="11" name="矩形 10"/>
          <p:cNvSpPr/>
          <p:nvPr/>
        </p:nvSpPr>
        <p:spPr>
          <a:xfrm>
            <a:off x="8784299" y="3441508"/>
            <a:ext cx="2635219" cy="2771801"/>
          </a:xfrm>
          <a:prstGeom prst="rect">
            <a:avLst/>
          </a:prstGeom>
          <a:noFill/>
          <a:ln w="1905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charset="-122"/>
            </a:endParaRPr>
          </a:p>
        </p:txBody>
      </p:sp>
      <p:sp>
        <p:nvSpPr>
          <p:cNvPr id="12" name="直接连接符 11"/>
          <p:cNvSpPr>
            <a:spLocks noChangeShapeType="1"/>
          </p:cNvSpPr>
          <p:nvPr/>
        </p:nvSpPr>
        <p:spPr bwMode="auto">
          <a:xfrm>
            <a:off x="8222840" y="4073487"/>
            <a:ext cx="561459" cy="0"/>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13" name="矩形 15"/>
          <p:cNvSpPr>
            <a:spLocks noChangeArrowheads="1"/>
          </p:cNvSpPr>
          <p:nvPr/>
        </p:nvSpPr>
        <p:spPr bwMode="auto">
          <a:xfrm>
            <a:off x="5327915" y="3886987"/>
            <a:ext cx="2894925" cy="549203"/>
          </a:xfrm>
          <a:prstGeom prst="rect">
            <a:avLst/>
          </a:prstGeom>
          <a:solidFill>
            <a:srgbClr val="00B050"/>
          </a:solidFill>
          <a:ln>
            <a:solidFill>
              <a:srgbClr val="00B050"/>
            </a:solid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charset="-122"/>
              </a:rPr>
              <a:t>读者之间的交流研讨内容</a:t>
            </a:r>
          </a:p>
        </p:txBody>
      </p:sp>
      <p:sp>
        <p:nvSpPr>
          <p:cNvPr id="14" name="矩形 13"/>
          <p:cNvSpPr/>
          <p:nvPr/>
        </p:nvSpPr>
        <p:spPr>
          <a:xfrm>
            <a:off x="8811281" y="6287865"/>
            <a:ext cx="2635219" cy="479441"/>
          </a:xfrm>
          <a:prstGeom prst="rect">
            <a:avLst/>
          </a:prstGeom>
          <a:noFill/>
          <a:ln w="1905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charset="-122"/>
            </a:endParaRPr>
          </a:p>
        </p:txBody>
      </p:sp>
      <p:sp>
        <p:nvSpPr>
          <p:cNvPr id="15" name="直接连接符 14"/>
          <p:cNvSpPr>
            <a:spLocks noChangeShapeType="1"/>
          </p:cNvSpPr>
          <p:nvPr/>
        </p:nvSpPr>
        <p:spPr bwMode="auto">
          <a:xfrm>
            <a:off x="8249823" y="6426671"/>
            <a:ext cx="561459" cy="0"/>
          </a:xfrm>
          <a:prstGeom prst="line">
            <a:avLst/>
          </a:prstGeom>
          <a:noFill/>
          <a:ln w="19050">
            <a:solidFill>
              <a:srgbClr val="7030A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16" name="矩形 15"/>
          <p:cNvSpPr>
            <a:spLocks noChangeArrowheads="1"/>
          </p:cNvSpPr>
          <p:nvPr/>
        </p:nvSpPr>
        <p:spPr bwMode="auto">
          <a:xfrm>
            <a:off x="5354898" y="6240171"/>
            <a:ext cx="2894925" cy="549203"/>
          </a:xfrm>
          <a:prstGeom prst="rect">
            <a:avLst/>
          </a:prstGeom>
          <a:solidFill>
            <a:srgbClr val="7030A0"/>
          </a:solidFill>
          <a:ln>
            <a:solidFill>
              <a:srgbClr val="7030A0"/>
            </a:solid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charset="-122"/>
              </a:rPr>
              <a:t>可针对内容点对点或者公开研讨</a:t>
            </a:r>
          </a:p>
        </p:txBody>
      </p:sp>
      <p:sp>
        <p:nvSpPr>
          <p:cNvPr id="17" name="直接连接符 16"/>
          <p:cNvSpPr>
            <a:spLocks noChangeShapeType="1"/>
          </p:cNvSpPr>
          <p:nvPr/>
        </p:nvSpPr>
        <p:spPr bwMode="auto">
          <a:xfrm flipH="1">
            <a:off x="3895844" y="359695"/>
            <a:ext cx="0" cy="620277"/>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18" name="矩形 15"/>
          <p:cNvSpPr>
            <a:spLocks noChangeArrowheads="1"/>
          </p:cNvSpPr>
          <p:nvPr/>
        </p:nvSpPr>
        <p:spPr bwMode="auto">
          <a:xfrm>
            <a:off x="3023659" y="41939"/>
            <a:ext cx="6432715"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charset="-122"/>
              </a:rPr>
              <a:t>通过学术社交可针对某一篇文献或者具体内容发起研讨，协同学习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ppt_x</p:attrName>
                                        </p:attrNameLst>
                                      </p:cBhvr>
                                      <p:tavLst>
                                        <p:tav tm="0">
                                          <p:val>
                                            <p:strVal val="#ppt_x-#ppt_w*1.125000"/>
                                          </p:val>
                                        </p:tav>
                                        <p:tav tm="100000">
                                          <p:val>
                                            <p:strVal val="#ppt_x"/>
                                          </p:val>
                                        </p:tav>
                                      </p:tavLst>
                                    </p:anim>
                                    <p:animEffect transition="in" filter="wipe(righ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ppt_x</p:attrName>
                                        </p:attrNameLst>
                                      </p:cBhvr>
                                      <p:tavLst>
                                        <p:tav tm="0">
                                          <p:val>
                                            <p:strVal val="#ppt_x-#ppt_w*1.125000"/>
                                          </p:val>
                                        </p:tav>
                                        <p:tav tm="100000">
                                          <p:val>
                                            <p:strVal val="#ppt_x"/>
                                          </p:val>
                                        </p:tav>
                                      </p:tavLst>
                                    </p:anim>
                                    <p:animEffect transition="in" filter="wipe(right)">
                                      <p:cBhvr>
                                        <p:cTn id="25" dur="500"/>
                                        <p:tgtEl>
                                          <p:spTgt spid="9"/>
                                        </p:tgtEl>
                                      </p:cBhvr>
                                    </p:animEffect>
                                  </p:childTnLst>
                                </p:cTn>
                              </p:par>
                            </p:childTnLst>
                          </p:cTn>
                        </p:par>
                        <p:par>
                          <p:cTn id="26" fill="hold">
                            <p:stCondLst>
                              <p:cond delay="1000"/>
                            </p:stCondLst>
                            <p:childTnLst>
                              <p:par>
                                <p:cTn id="27" presetID="1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ppt_x</p:attrName>
                                        </p:attrNameLst>
                                      </p:cBhvr>
                                      <p:tavLst>
                                        <p:tav tm="0">
                                          <p:val>
                                            <p:strVal val="#ppt_x-#ppt_w*1.125000"/>
                                          </p:val>
                                        </p:tav>
                                        <p:tav tm="100000">
                                          <p:val>
                                            <p:strVal val="#ppt_x"/>
                                          </p:val>
                                        </p:tav>
                                      </p:tavLst>
                                    </p:anim>
                                    <p:animEffect transition="in" filter="wipe(righ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0"/>
                            </p:stCondLst>
                            <p:childTnLst>
                              <p:par>
                                <p:cTn id="45" presetID="1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p:tgtEl>
                                          <p:spTgt spid="12"/>
                                        </p:tgtEl>
                                        <p:attrNameLst>
                                          <p:attrName>ppt_x</p:attrName>
                                        </p:attrNameLst>
                                      </p:cBhvr>
                                      <p:tavLst>
                                        <p:tav tm="0">
                                          <p:val>
                                            <p:strVal val="#ppt_x-#ppt_w*1.125000"/>
                                          </p:val>
                                        </p:tav>
                                        <p:tav tm="100000">
                                          <p:val>
                                            <p:strVal val="#ppt_x"/>
                                          </p:val>
                                        </p:tav>
                                      </p:tavLst>
                                    </p:anim>
                                    <p:animEffect transition="in" filter="wipe(right)">
                                      <p:cBhvr>
                                        <p:cTn id="48" dur="500"/>
                                        <p:tgtEl>
                                          <p:spTgt spid="12"/>
                                        </p:tgtEl>
                                      </p:cBhvr>
                                    </p:animEffect>
                                  </p:childTnLst>
                                </p:cTn>
                              </p:par>
                            </p:childTnLst>
                          </p:cTn>
                        </p:par>
                        <p:par>
                          <p:cTn id="49" fill="hold">
                            <p:stCondLst>
                              <p:cond delay="500"/>
                            </p:stCondLst>
                            <p:childTnLst>
                              <p:par>
                                <p:cTn id="50" presetID="12" presetClass="entr" presetSubtype="8"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p:tgtEl>
                                          <p:spTgt spid="13"/>
                                        </p:tgtEl>
                                        <p:attrNameLst>
                                          <p:attrName>ppt_x</p:attrName>
                                        </p:attrNameLst>
                                      </p:cBhvr>
                                      <p:tavLst>
                                        <p:tav tm="0">
                                          <p:val>
                                            <p:strVal val="#ppt_x-#ppt_w*1.125000"/>
                                          </p:val>
                                        </p:tav>
                                        <p:tav tm="100000">
                                          <p:val>
                                            <p:strVal val="#ppt_x"/>
                                          </p:val>
                                        </p:tav>
                                      </p:tavLst>
                                    </p:anim>
                                    <p:animEffect transition="in" filter="wipe(righ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1"/>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2"/>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3"/>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anim calcmode="lin" valueType="num">
                                      <p:cBhvr>
                                        <p:cTn id="65" dur="500" fill="hold"/>
                                        <p:tgtEl>
                                          <p:spTgt spid="14"/>
                                        </p:tgtEl>
                                        <p:attrNameLst>
                                          <p:attrName>ppt_x</p:attrName>
                                        </p:attrNameLst>
                                      </p:cBhvr>
                                      <p:tavLst>
                                        <p:tav tm="0">
                                          <p:val>
                                            <p:strVal val="#ppt_x"/>
                                          </p:val>
                                        </p:tav>
                                        <p:tav tm="100000">
                                          <p:val>
                                            <p:strVal val="#ppt_x"/>
                                          </p:val>
                                        </p:tav>
                                      </p:tavLst>
                                    </p:anim>
                                    <p:anim calcmode="lin" valueType="num">
                                      <p:cBhvr>
                                        <p:cTn id="66" dur="500" fill="hold"/>
                                        <p:tgtEl>
                                          <p:spTgt spid="14"/>
                                        </p:tgtEl>
                                        <p:attrNameLst>
                                          <p:attrName>ppt_y</p:attrName>
                                        </p:attrNameLst>
                                      </p:cBhvr>
                                      <p:tavLst>
                                        <p:tav tm="0">
                                          <p:val>
                                            <p:strVal val="#ppt_y+.1"/>
                                          </p:val>
                                        </p:tav>
                                        <p:tav tm="100000">
                                          <p:val>
                                            <p:strVal val="#ppt_y"/>
                                          </p:val>
                                        </p:tav>
                                      </p:tavLst>
                                    </p:anim>
                                  </p:childTnLst>
                                </p:cTn>
                              </p:par>
                            </p:childTnLst>
                          </p:cTn>
                        </p:par>
                        <p:par>
                          <p:cTn id="67" fill="hold">
                            <p:stCondLst>
                              <p:cond delay="0"/>
                            </p:stCondLst>
                            <p:childTnLst>
                              <p:par>
                                <p:cTn id="68" presetID="12" presetClass="entr" presetSubtype="8"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p:tgtEl>
                                          <p:spTgt spid="15"/>
                                        </p:tgtEl>
                                        <p:attrNameLst>
                                          <p:attrName>ppt_x</p:attrName>
                                        </p:attrNameLst>
                                      </p:cBhvr>
                                      <p:tavLst>
                                        <p:tav tm="0">
                                          <p:val>
                                            <p:strVal val="#ppt_x-#ppt_w*1.125000"/>
                                          </p:val>
                                        </p:tav>
                                        <p:tav tm="100000">
                                          <p:val>
                                            <p:strVal val="#ppt_x"/>
                                          </p:val>
                                        </p:tav>
                                      </p:tavLst>
                                    </p:anim>
                                    <p:animEffect transition="in" filter="wipe(right)">
                                      <p:cBhvr>
                                        <p:cTn id="71" dur="500"/>
                                        <p:tgtEl>
                                          <p:spTgt spid="15"/>
                                        </p:tgtEl>
                                      </p:cBhvr>
                                    </p:animEffect>
                                  </p:childTnLst>
                                </p:cTn>
                              </p:par>
                            </p:childTnLst>
                          </p:cTn>
                        </p:par>
                        <p:par>
                          <p:cTn id="72" fill="hold">
                            <p:stCondLst>
                              <p:cond delay="500"/>
                            </p:stCondLst>
                            <p:childTnLst>
                              <p:par>
                                <p:cTn id="73" presetID="12" presetClass="entr" presetSubtype="8"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p:tgtEl>
                                          <p:spTgt spid="16"/>
                                        </p:tgtEl>
                                        <p:attrNameLst>
                                          <p:attrName>ppt_x</p:attrName>
                                        </p:attrNameLst>
                                      </p:cBhvr>
                                      <p:tavLst>
                                        <p:tav tm="0">
                                          <p:val>
                                            <p:strVal val="#ppt_x-#ppt_w*1.125000"/>
                                          </p:val>
                                        </p:tav>
                                        <p:tav tm="100000">
                                          <p:val>
                                            <p:strVal val="#ppt_x"/>
                                          </p:val>
                                        </p:tav>
                                      </p:tavLst>
                                    </p:anim>
                                    <p:animEffect transition="in" filter="wipe(right)">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2"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500" fill="hold"/>
                                        <p:tgtEl>
                                          <p:spTgt spid="6"/>
                                        </p:tgtEl>
                                        <p:attrNameLst>
                                          <p:attrName>ppt_x</p:attrName>
                                        </p:attrNameLst>
                                      </p:cBhvr>
                                      <p:tavLst>
                                        <p:tav tm="0">
                                          <p:val>
                                            <p:strVal val="#ppt_x+#ppt_w/2"/>
                                          </p:val>
                                        </p:tav>
                                        <p:tav tm="100000">
                                          <p:val>
                                            <p:strVal val="#ppt_x"/>
                                          </p:val>
                                        </p:tav>
                                      </p:tavLst>
                                    </p:anim>
                                    <p:anim calcmode="lin" valueType="num">
                                      <p:cBhvr>
                                        <p:cTn id="82" dur="500" fill="hold"/>
                                        <p:tgtEl>
                                          <p:spTgt spid="6"/>
                                        </p:tgtEl>
                                        <p:attrNameLst>
                                          <p:attrName>ppt_y</p:attrName>
                                        </p:attrNameLst>
                                      </p:cBhvr>
                                      <p:tavLst>
                                        <p:tav tm="0">
                                          <p:val>
                                            <p:strVal val="#ppt_y"/>
                                          </p:val>
                                        </p:tav>
                                        <p:tav tm="100000">
                                          <p:val>
                                            <p:strVal val="#ppt_y"/>
                                          </p:val>
                                        </p:tav>
                                      </p:tavLst>
                                    </p:anim>
                                    <p:anim calcmode="lin" valueType="num">
                                      <p:cBhvr>
                                        <p:cTn id="83" dur="500" fill="hold"/>
                                        <p:tgtEl>
                                          <p:spTgt spid="6"/>
                                        </p:tgtEl>
                                        <p:attrNameLst>
                                          <p:attrName>ppt_w</p:attrName>
                                        </p:attrNameLst>
                                      </p:cBhvr>
                                      <p:tavLst>
                                        <p:tav tm="0">
                                          <p:val>
                                            <p:fltVal val="0"/>
                                          </p:val>
                                        </p:tav>
                                        <p:tav tm="100000">
                                          <p:val>
                                            <p:strVal val="#ppt_w"/>
                                          </p:val>
                                        </p:tav>
                                      </p:tavLst>
                                    </p:anim>
                                    <p:anim calcmode="lin" valueType="num">
                                      <p:cBhvr>
                                        <p:cTn id="8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4" grpId="0" bldLvl="0" animBg="1"/>
      <p:bldP spid="15" grpId="0" bldLvl="0" animBg="1"/>
      <p:bldP spid="16" grpId="0" bldLvl="0" animBg="1"/>
      <p:bldP spid="17" grpId="0" bldLvl="0" animBg="1"/>
      <p:bldP spid="18"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5"/>
          <p:cNvSpPr>
            <a:spLocks noChangeArrowheads="1"/>
          </p:cNvSpPr>
          <p:nvPr/>
        </p:nvSpPr>
        <p:spPr bwMode="auto">
          <a:xfrm>
            <a:off x="620205" y="2327840"/>
            <a:ext cx="3243318" cy="1210101"/>
          </a:xfrm>
          <a:prstGeom prst="rect">
            <a:avLst/>
          </a:prstGeom>
          <a:solidFill>
            <a:schemeClr val="tx2">
              <a:lumMod val="60000"/>
              <a:lumOff val="40000"/>
            </a:schemeClr>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200" b="1" dirty="0">
                <a:solidFill>
                  <a:prstClr val="white"/>
                </a:solidFill>
                <a:latin typeface="微软雅黑" panose="020B0503020204020204" charset="-122"/>
                <a:ea typeface="微软雅黑" panose="020B0503020204020204" charset="-122"/>
              </a:rPr>
              <a:t>支持各种学习成果撰写模板</a:t>
            </a:r>
          </a:p>
        </p:txBody>
      </p:sp>
      <p:sp>
        <p:nvSpPr>
          <p:cNvPr id="6" name="矩形 15"/>
          <p:cNvSpPr>
            <a:spLocks noChangeArrowheads="1"/>
          </p:cNvSpPr>
          <p:nvPr/>
        </p:nvSpPr>
        <p:spPr bwMode="auto">
          <a:xfrm>
            <a:off x="620205" y="4046401"/>
            <a:ext cx="3243318" cy="1218128"/>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200" b="1" dirty="0">
                <a:solidFill>
                  <a:prstClr val="white"/>
                </a:solidFill>
                <a:latin typeface="微软雅黑" panose="020B0503020204020204" charset="-122"/>
                <a:ea typeface="微软雅黑" panose="020B0503020204020204" charset="-122"/>
              </a:rPr>
              <a:t>基于</a:t>
            </a:r>
            <a:r>
              <a:rPr lang="en-US" altLang="zh-CN" sz="2200" b="1" dirty="0">
                <a:solidFill>
                  <a:prstClr val="white"/>
                </a:solidFill>
                <a:latin typeface="微软雅黑" panose="020B0503020204020204" charset="-122"/>
                <a:ea typeface="微软雅黑" panose="020B0503020204020204" charset="-122"/>
              </a:rPr>
              <a:t>XML</a:t>
            </a:r>
            <a:r>
              <a:rPr lang="zh-CN" altLang="en-US" sz="2200" b="1" dirty="0">
                <a:solidFill>
                  <a:prstClr val="white"/>
                </a:solidFill>
                <a:latin typeface="微软雅黑" panose="020B0503020204020204" charset="-122"/>
                <a:ea typeface="微软雅黑" panose="020B0503020204020204" charset="-122"/>
              </a:rPr>
              <a:t>编辑器，可多格式输出和投稿</a:t>
            </a:r>
          </a:p>
        </p:txBody>
      </p:sp>
      <p:sp>
        <p:nvSpPr>
          <p:cNvPr id="7" name="矩形 15"/>
          <p:cNvSpPr>
            <a:spLocks noChangeArrowheads="1"/>
          </p:cNvSpPr>
          <p:nvPr/>
        </p:nvSpPr>
        <p:spPr bwMode="auto">
          <a:xfrm>
            <a:off x="4422476" y="2263789"/>
            <a:ext cx="3243318" cy="1278722"/>
          </a:xfrm>
          <a:prstGeom prst="rect">
            <a:avLst/>
          </a:prstGeom>
          <a:solidFill>
            <a:schemeClr val="accent6"/>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200" b="1" u="sng" dirty="0" smtClean="0">
                <a:solidFill>
                  <a:prstClr val="white"/>
                </a:solidFill>
                <a:latin typeface="微软雅黑" panose="020B0503020204020204" charset="-122"/>
                <a:ea typeface="微软雅黑" panose="020B0503020204020204" charset="-122"/>
              </a:rPr>
              <a:t>文摘、笔记、网盘等</a:t>
            </a:r>
            <a:r>
              <a:rPr lang="zh-CN" altLang="en-US" sz="2200" b="1" dirty="0" smtClean="0">
                <a:solidFill>
                  <a:prstClr val="white"/>
                </a:solidFill>
                <a:latin typeface="微软雅黑" panose="020B0503020204020204" charset="-122"/>
                <a:ea typeface="微软雅黑" panose="020B0503020204020204" charset="-122"/>
              </a:rPr>
              <a:t>可</a:t>
            </a:r>
            <a:r>
              <a:rPr lang="zh-CN" altLang="en-US" sz="2200" b="1" dirty="0">
                <a:solidFill>
                  <a:prstClr val="white"/>
                </a:solidFill>
                <a:latin typeface="微软雅黑" panose="020B0503020204020204" charset="-122"/>
                <a:ea typeface="微软雅黑" panose="020B0503020204020204" charset="-122"/>
              </a:rPr>
              <a:t>作创作素材直接引用</a:t>
            </a:r>
          </a:p>
        </p:txBody>
      </p:sp>
      <p:sp>
        <p:nvSpPr>
          <p:cNvPr id="8" name="矩形 15"/>
          <p:cNvSpPr>
            <a:spLocks noChangeArrowheads="1"/>
          </p:cNvSpPr>
          <p:nvPr/>
        </p:nvSpPr>
        <p:spPr bwMode="auto">
          <a:xfrm>
            <a:off x="4422476" y="4023318"/>
            <a:ext cx="3243318" cy="1241211"/>
          </a:xfrm>
          <a:prstGeom prst="rect">
            <a:avLst/>
          </a:prstGeom>
          <a:solidFill>
            <a:srgbClr val="00B0F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200" b="1" dirty="0" smtClean="0">
                <a:solidFill>
                  <a:prstClr val="white"/>
                </a:solidFill>
                <a:latin typeface="微软雅黑" panose="020B0503020204020204" charset="-122"/>
                <a:ea typeface="微软雅黑" panose="020B0503020204020204" charset="-122"/>
              </a:rPr>
              <a:t> 创新</a:t>
            </a:r>
            <a:r>
              <a:rPr lang="zh-CN" altLang="en-US" sz="2200" b="1" dirty="0">
                <a:solidFill>
                  <a:prstClr val="white"/>
                </a:solidFill>
                <a:latin typeface="微软雅黑" panose="020B0503020204020204" charset="-122"/>
                <a:ea typeface="微软雅黑" panose="020B0503020204020204" charset="-122"/>
              </a:rPr>
              <a:t>成果直接对接采编平台，实现一键式投稿</a:t>
            </a:r>
          </a:p>
        </p:txBody>
      </p:sp>
      <p:sp>
        <p:nvSpPr>
          <p:cNvPr id="9" name="MH_SubTitle_1"/>
          <p:cNvSpPr>
            <a:spLocks noChangeArrowheads="1"/>
          </p:cNvSpPr>
          <p:nvPr>
            <p:custDataLst>
              <p:tags r:id="rId1"/>
            </p:custDataLst>
          </p:nvPr>
        </p:nvSpPr>
        <p:spPr bwMode="auto">
          <a:xfrm>
            <a:off x="8640974" y="1509322"/>
            <a:ext cx="2592288" cy="781136"/>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5" b="1" dirty="0">
                <a:solidFill>
                  <a:srgbClr val="0070C0"/>
                </a:solidFill>
                <a:ea typeface="微软雅黑" panose="020B0503020204020204" charset="-122"/>
              </a:rPr>
              <a:t>内容创作</a:t>
            </a:r>
          </a:p>
        </p:txBody>
      </p:sp>
      <p:sp>
        <p:nvSpPr>
          <p:cNvPr id="10" name="MH_SubTitle_2"/>
          <p:cNvSpPr>
            <a:spLocks noChangeArrowheads="1"/>
          </p:cNvSpPr>
          <p:nvPr>
            <p:custDataLst>
              <p:tags r:id="rId2"/>
            </p:custDataLst>
          </p:nvPr>
        </p:nvSpPr>
        <p:spPr bwMode="auto">
          <a:xfrm>
            <a:off x="8640974" y="2685593"/>
            <a:ext cx="2592288" cy="740025"/>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5" b="1" dirty="0">
                <a:solidFill>
                  <a:srgbClr val="0070C0"/>
                </a:solidFill>
                <a:ea typeface="微软雅黑" panose="020B0503020204020204" charset="-122"/>
              </a:rPr>
              <a:t>选期刊</a:t>
            </a:r>
          </a:p>
        </p:txBody>
      </p:sp>
      <p:cxnSp>
        <p:nvCxnSpPr>
          <p:cNvPr id="11" name="直接箭头连接符 10"/>
          <p:cNvCxnSpPr/>
          <p:nvPr/>
        </p:nvCxnSpPr>
        <p:spPr>
          <a:xfrm>
            <a:off x="9889113" y="2261429"/>
            <a:ext cx="0" cy="42416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MH_SubTitle_2"/>
          <p:cNvSpPr>
            <a:spLocks noChangeArrowheads="1"/>
          </p:cNvSpPr>
          <p:nvPr>
            <p:custDataLst>
              <p:tags r:id="rId3"/>
            </p:custDataLst>
          </p:nvPr>
        </p:nvSpPr>
        <p:spPr bwMode="auto">
          <a:xfrm>
            <a:off x="8640974" y="3837720"/>
            <a:ext cx="2592288" cy="778235"/>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5" b="1" dirty="0">
                <a:solidFill>
                  <a:srgbClr val="0070C0"/>
                </a:solidFill>
                <a:ea typeface="微软雅黑" panose="020B0503020204020204" charset="-122"/>
              </a:rPr>
              <a:t>版面排版</a:t>
            </a:r>
          </a:p>
        </p:txBody>
      </p:sp>
      <p:cxnSp>
        <p:nvCxnSpPr>
          <p:cNvPr id="14" name="直接箭头连接符 13"/>
          <p:cNvCxnSpPr/>
          <p:nvPr/>
        </p:nvCxnSpPr>
        <p:spPr>
          <a:xfrm>
            <a:off x="9889113" y="3391805"/>
            <a:ext cx="0" cy="4478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直接箭头连接符 14"/>
          <p:cNvCxnSpPr/>
          <p:nvPr/>
        </p:nvCxnSpPr>
        <p:spPr>
          <a:xfrm>
            <a:off x="9889113" y="4615954"/>
            <a:ext cx="0" cy="33105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1" name="MH_SubTitle_2"/>
          <p:cNvSpPr>
            <a:spLocks noChangeArrowheads="1"/>
          </p:cNvSpPr>
          <p:nvPr>
            <p:custDataLst>
              <p:tags r:id="rId4"/>
            </p:custDataLst>
          </p:nvPr>
        </p:nvSpPr>
        <p:spPr bwMode="auto">
          <a:xfrm>
            <a:off x="8640974" y="4977375"/>
            <a:ext cx="2592288" cy="778235"/>
          </a:xfrm>
          <a:prstGeom prst="rect">
            <a:avLst/>
          </a:prstGeom>
          <a:solidFill>
            <a:srgbClr val="BDAFA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8000" tIns="48000" rIns="48000" bIns="48000" anchor="ctr"/>
          <a:lstStyle/>
          <a:p>
            <a:pPr algn="ctr"/>
            <a:r>
              <a:rPr lang="zh-CN" altLang="en-US" sz="2135" b="1" dirty="0">
                <a:solidFill>
                  <a:srgbClr val="0070C0"/>
                </a:solidFill>
                <a:ea typeface="微软雅黑" panose="020B0503020204020204" charset="-122"/>
              </a:rPr>
              <a:t>稿件投送</a:t>
            </a:r>
          </a:p>
        </p:txBody>
      </p:sp>
      <p:sp>
        <p:nvSpPr>
          <p:cNvPr id="17" name="标题 1"/>
          <p:cNvSpPr txBox="1">
            <a:spLocks noChangeArrowheads="1"/>
          </p:cNvSpPr>
          <p:nvPr/>
        </p:nvSpPr>
        <p:spPr bwMode="auto">
          <a:xfrm>
            <a:off x="480063" y="267042"/>
            <a:ext cx="7045589" cy="586316"/>
          </a:xfrm>
          <a:prstGeom prst="rect">
            <a:avLst/>
          </a:prstGeom>
          <a:noFill/>
        </p:spPr>
        <p:txBody>
          <a:bodyPr wrap="square" rtlCol="0">
            <a:spAutoFit/>
          </a:bodyPr>
          <a:lstStyle>
            <a:defPPr>
              <a:defRPr lang="zh-CN"/>
            </a:defPPr>
            <a:lvl1pPr>
              <a:defRPr sz="3200" b="1">
                <a:latin typeface="微软雅黑" panose="020B0503020204020204" charset="-122"/>
                <a:ea typeface="微软雅黑" panose="020B0503020204020204" charset="-122"/>
              </a:defRPr>
            </a:lvl1pPr>
          </a:lstStyle>
          <a:p>
            <a:r>
              <a:rPr lang="en-US" altLang="zh-CN" dirty="0"/>
              <a:t>4</a:t>
            </a:r>
            <a:r>
              <a:rPr lang="zh-CN" altLang="en-US" dirty="0" smtClean="0"/>
              <a:t>）基于</a:t>
            </a:r>
            <a:r>
              <a:rPr lang="en-US" altLang="zh-CN" dirty="0" smtClean="0"/>
              <a:t>XML</a:t>
            </a:r>
            <a:r>
              <a:rPr lang="zh-CN" altLang="en-US" dirty="0" smtClean="0"/>
              <a:t>的在线编辑创作</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43339" y="715197"/>
            <a:ext cx="11233248" cy="6074177"/>
          </a:xfrm>
          <a:prstGeom prst="rect">
            <a:avLst/>
          </a:prstGeom>
        </p:spPr>
      </p:pic>
      <p:sp>
        <p:nvSpPr>
          <p:cNvPr id="9" name="矩形 8"/>
          <p:cNvSpPr/>
          <p:nvPr/>
        </p:nvSpPr>
        <p:spPr>
          <a:xfrm>
            <a:off x="3023601" y="2491971"/>
            <a:ext cx="5821220" cy="4949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直接连接符 6"/>
          <p:cNvSpPr>
            <a:spLocks noChangeShapeType="1"/>
          </p:cNvSpPr>
          <p:nvPr/>
        </p:nvSpPr>
        <p:spPr bwMode="auto">
          <a:xfrm flipH="1" flipV="1">
            <a:off x="8039692" y="2822925"/>
            <a:ext cx="2774904" cy="12617"/>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1" name="矩形 10"/>
          <p:cNvSpPr/>
          <p:nvPr/>
        </p:nvSpPr>
        <p:spPr>
          <a:xfrm>
            <a:off x="3042862" y="3138597"/>
            <a:ext cx="5823349" cy="27137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2" name="矩形 15"/>
          <p:cNvSpPr>
            <a:spLocks noChangeArrowheads="1"/>
          </p:cNvSpPr>
          <p:nvPr/>
        </p:nvSpPr>
        <p:spPr bwMode="auto">
          <a:xfrm>
            <a:off x="9072273" y="2380055"/>
            <a:ext cx="2672071" cy="1048947"/>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135" dirty="0">
                <a:solidFill>
                  <a:prstClr val="black"/>
                </a:solidFill>
              </a:rPr>
              <a:t>支持各种文档模板</a:t>
            </a:r>
          </a:p>
        </p:txBody>
      </p:sp>
      <p:sp>
        <p:nvSpPr>
          <p:cNvPr id="14" name="矩形 13"/>
          <p:cNvSpPr/>
          <p:nvPr/>
        </p:nvSpPr>
        <p:spPr>
          <a:xfrm>
            <a:off x="1179643" y="1273987"/>
            <a:ext cx="1214720" cy="523352"/>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solidFill>
                <a:prstClr val="black"/>
              </a:solidFill>
              <a:latin typeface="微软雅黑" panose="020B0503020204020204" charset="-122"/>
              <a:ea typeface="微软雅黑" panose="020B0503020204020204" charset="-122"/>
            </a:endParaRPr>
          </a:p>
        </p:txBody>
      </p:sp>
      <p:sp>
        <p:nvSpPr>
          <p:cNvPr id="15" name="矩形标注 14"/>
          <p:cNvSpPr/>
          <p:nvPr/>
        </p:nvSpPr>
        <p:spPr>
          <a:xfrm>
            <a:off x="3023601" y="1000826"/>
            <a:ext cx="2533217" cy="646627"/>
          </a:xfrm>
          <a:prstGeom prst="wedgeRectCallout">
            <a:avLst>
              <a:gd name="adj1" fmla="val -74865"/>
              <a:gd name="adj2" fmla="val 3772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dirty="0">
                <a:solidFill>
                  <a:srgbClr val="FF0000"/>
                </a:solidFill>
                <a:ea typeface="微软雅黑" panose="020B0503020204020204" charset="-122"/>
              </a:rPr>
              <a:t>创建新文档</a:t>
            </a:r>
          </a:p>
        </p:txBody>
      </p:sp>
      <p:pic>
        <p:nvPicPr>
          <p:cNvPr id="16" name="图片 15"/>
          <p:cNvPicPr>
            <a:picLocks noChangeAspect="1"/>
          </p:cNvPicPr>
          <p:nvPr/>
        </p:nvPicPr>
        <p:blipFill>
          <a:blip r:embed="rId3"/>
          <a:stretch>
            <a:fillRect/>
          </a:stretch>
        </p:blipFill>
        <p:spPr>
          <a:xfrm>
            <a:off x="143339" y="728307"/>
            <a:ext cx="11853943" cy="6078945"/>
          </a:xfrm>
          <a:prstGeom prst="rect">
            <a:avLst/>
          </a:prstGeom>
        </p:spPr>
      </p:pic>
      <p:sp>
        <p:nvSpPr>
          <p:cNvPr id="6" name="矩形 5"/>
          <p:cNvSpPr/>
          <p:nvPr/>
        </p:nvSpPr>
        <p:spPr>
          <a:xfrm>
            <a:off x="461574" y="1743222"/>
            <a:ext cx="3067953" cy="4712989"/>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solidFill>
                <a:prstClr val="black"/>
              </a:solidFill>
              <a:latin typeface="微软雅黑" panose="020B0503020204020204" charset="-122"/>
              <a:ea typeface="微软雅黑" panose="020B0503020204020204" charset="-122"/>
            </a:endParaRPr>
          </a:p>
        </p:txBody>
      </p:sp>
      <p:sp>
        <p:nvSpPr>
          <p:cNvPr id="7" name="矩形标注 6"/>
          <p:cNvSpPr/>
          <p:nvPr/>
        </p:nvSpPr>
        <p:spPr>
          <a:xfrm>
            <a:off x="2683045" y="2052930"/>
            <a:ext cx="2717089" cy="906688"/>
          </a:xfrm>
          <a:prstGeom prst="wedgeRectCallout">
            <a:avLst>
              <a:gd name="adj1" fmla="val -75376"/>
              <a:gd name="adj2" fmla="val 40383"/>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dirty="0">
                <a:solidFill>
                  <a:srgbClr val="FF0000"/>
                </a:solidFill>
                <a:ea typeface="微软雅黑" panose="020B0503020204020204" charset="-122"/>
              </a:rPr>
              <a:t>自由便捷的拟定创作大纲</a:t>
            </a:r>
          </a:p>
        </p:txBody>
      </p:sp>
      <p:sp>
        <p:nvSpPr>
          <p:cNvPr id="17" name="矩形 16"/>
          <p:cNvSpPr/>
          <p:nvPr/>
        </p:nvSpPr>
        <p:spPr>
          <a:xfrm>
            <a:off x="5219095" y="2237704"/>
            <a:ext cx="5038989" cy="3810412"/>
          </a:xfrm>
          <a:prstGeom prst="rect">
            <a:avLst/>
          </a:prstGeom>
          <a:no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245" dirty="0">
              <a:solidFill>
                <a:prstClr val="black"/>
              </a:solidFill>
              <a:latin typeface="微软雅黑" panose="020B0503020204020204" charset="-122"/>
              <a:ea typeface="微软雅黑" panose="020B0503020204020204" charset="-122"/>
            </a:endParaRPr>
          </a:p>
        </p:txBody>
      </p:sp>
      <p:sp>
        <p:nvSpPr>
          <p:cNvPr id="18" name="直接连接符 6"/>
          <p:cNvSpPr>
            <a:spLocks noChangeShapeType="1"/>
          </p:cNvSpPr>
          <p:nvPr/>
        </p:nvSpPr>
        <p:spPr bwMode="auto">
          <a:xfrm flipH="1" flipV="1">
            <a:off x="8471492" y="3434513"/>
            <a:ext cx="2774904" cy="12617"/>
          </a:xfrm>
          <a:prstGeom prst="line">
            <a:avLst/>
          </a:prstGeom>
          <a:noFill/>
          <a:ln w="6350">
            <a:solidFill>
              <a:srgbClr val="FF66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sz="2400">
              <a:solidFill>
                <a:prstClr val="black"/>
              </a:solidFill>
            </a:endParaRPr>
          </a:p>
        </p:txBody>
      </p:sp>
      <p:sp>
        <p:nvSpPr>
          <p:cNvPr id="19" name="矩形 15"/>
          <p:cNvSpPr>
            <a:spLocks noChangeArrowheads="1"/>
          </p:cNvSpPr>
          <p:nvPr/>
        </p:nvSpPr>
        <p:spPr bwMode="auto">
          <a:xfrm>
            <a:off x="9504073" y="2991643"/>
            <a:ext cx="2672071" cy="1048947"/>
          </a:xfrm>
          <a:prstGeom prst="rect">
            <a:avLst/>
          </a:prstGeom>
          <a:solidFill>
            <a:srgbClr val="F791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2135" dirty="0">
                <a:solidFill>
                  <a:prstClr val="black"/>
                </a:solidFill>
              </a:rPr>
              <a:t>支持多媒体采编</a:t>
            </a:r>
          </a:p>
        </p:txBody>
      </p:sp>
      <p:sp>
        <p:nvSpPr>
          <p:cNvPr id="21" name="矩形 20"/>
          <p:cNvSpPr/>
          <p:nvPr/>
        </p:nvSpPr>
        <p:spPr>
          <a:xfrm>
            <a:off x="657914" y="119427"/>
            <a:ext cx="3057247" cy="523220"/>
          </a:xfrm>
          <a:prstGeom prst="rect">
            <a:avLst/>
          </a:prstGeom>
        </p:spPr>
        <p:txBody>
          <a:bodyPr wrap="none">
            <a:spAutoFit/>
          </a:bodyPr>
          <a:lstStyle/>
          <a:p>
            <a:r>
              <a:rPr lang="zh-CN" altLang="en-US" sz="2800" b="1" dirty="0">
                <a:solidFill>
                  <a:srgbClr val="AB1B44"/>
                </a:solidFill>
                <a:ea typeface="微软雅黑" panose="020B0503020204020204" charset="-122"/>
                <a:sym typeface="宋体" panose="02010600030101010101" pitchFamily="2" charset="-122"/>
              </a:rPr>
              <a:t>在线创作学习成果</a:t>
            </a:r>
          </a:p>
        </p:txBody>
      </p:sp>
      <p:sp>
        <p:nvSpPr>
          <p:cNvPr id="22" name="KSO_Shape"/>
          <p:cNvSpPr/>
          <p:nvPr/>
        </p:nvSpPr>
        <p:spPr>
          <a:xfrm>
            <a:off x="179605" y="105721"/>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par>
                                <p:cTn id="11" presetID="53"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500"/>
                            </p:stCondLst>
                            <p:childTnLst>
                              <p:par>
                                <p:cTn id="17" presetID="17" presetClass="entr" presetSubtype="1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0"/>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8"/>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1+#ppt_h/2"/>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4" grpId="0" bldLvl="0" animBg="1"/>
      <p:bldP spid="14" grpId="1" bldLvl="0" animBg="1"/>
      <p:bldP spid="15" grpId="0" bldLvl="0" animBg="1"/>
      <p:bldP spid="15" grpId="1" bldLvl="0" animBg="1"/>
      <p:bldP spid="6" grpId="0" bldLvl="0" animBg="1"/>
      <p:bldP spid="7" grpId="0" bldLvl="0" animBg="1"/>
      <p:bldP spid="17" grpId="0" bldLvl="0" animBg="1"/>
      <p:bldP spid="18" grpId="0" bldLvl="0" animBg="1"/>
      <p:bldP spid="19"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5"/>
          <p:cNvSpPr>
            <a:spLocks noChangeArrowheads="1"/>
          </p:cNvSpPr>
          <p:nvPr/>
        </p:nvSpPr>
        <p:spPr bwMode="auto">
          <a:xfrm>
            <a:off x="239349" y="300037"/>
            <a:ext cx="180000" cy="180000"/>
          </a:xfrm>
          <a:prstGeom prst="ellipse">
            <a:avLst/>
          </a:prstGeom>
          <a:solidFill>
            <a:srgbClr val="000066"/>
          </a:solidFill>
          <a:ln w="9525">
            <a:solidFill>
              <a:srgbClr val="EEECE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3765">
              <a:defRPr/>
            </a:pPr>
            <a:endParaRPr lang="zh-CN" altLang="en-US" sz="2400" kern="0">
              <a:solidFill>
                <a:prstClr val="black"/>
              </a:solidFill>
              <a:ea typeface="微软雅黑" panose="020B0503020204020204" charset="-122"/>
            </a:endParaRPr>
          </a:p>
        </p:txBody>
      </p:sp>
      <p:sp>
        <p:nvSpPr>
          <p:cNvPr id="6" name="矩形 5"/>
          <p:cNvSpPr/>
          <p:nvPr/>
        </p:nvSpPr>
        <p:spPr>
          <a:xfrm>
            <a:off x="657914" y="119427"/>
            <a:ext cx="8667757" cy="523220"/>
          </a:xfrm>
          <a:prstGeom prst="rect">
            <a:avLst/>
          </a:prstGeom>
        </p:spPr>
        <p:txBody>
          <a:bodyPr wrap="none">
            <a:spAutoFit/>
          </a:bodyPr>
          <a:lstStyle/>
          <a:p>
            <a:r>
              <a:rPr lang="zh-CN" altLang="en-US" sz="2800" b="1" dirty="0">
                <a:solidFill>
                  <a:srgbClr val="AB1B44"/>
                </a:solidFill>
                <a:ea typeface="微软雅黑" panose="020B0503020204020204" charset="-122"/>
                <a:sym typeface="宋体" panose="02010600030101010101" pitchFamily="2" charset="-122"/>
              </a:rPr>
              <a:t>方便快捷地引用各种素材</a:t>
            </a:r>
            <a:r>
              <a:rPr lang="en-US" altLang="zh-CN" sz="2800" b="1" dirty="0">
                <a:solidFill>
                  <a:srgbClr val="AB1B44"/>
                </a:solidFill>
                <a:ea typeface="微软雅黑" panose="020B0503020204020204" charset="-122"/>
                <a:sym typeface="宋体" panose="02010600030101010101" pitchFamily="2" charset="-122"/>
              </a:rPr>
              <a:t>(</a:t>
            </a:r>
            <a:r>
              <a:rPr lang="zh-CN" altLang="en-US" sz="2800" b="1" dirty="0">
                <a:solidFill>
                  <a:srgbClr val="AB1B44"/>
                </a:solidFill>
                <a:ea typeface="微软雅黑" panose="020B0503020204020204" charset="-122"/>
                <a:sym typeface="宋体" panose="02010600030101010101" pitchFamily="2" charset="-122"/>
              </a:rPr>
              <a:t>笔记、文摘、碎片化内容等</a:t>
            </a:r>
            <a:r>
              <a:rPr lang="en-US" altLang="zh-CN" sz="2800" b="1" dirty="0">
                <a:solidFill>
                  <a:srgbClr val="AB1B44"/>
                </a:solidFill>
                <a:ea typeface="微软雅黑" panose="020B0503020204020204" charset="-122"/>
                <a:sym typeface="宋体" panose="02010600030101010101" pitchFamily="2" charset="-122"/>
              </a:rPr>
              <a:t>)</a:t>
            </a:r>
            <a:endParaRPr lang="zh-CN" altLang="en-US" sz="2800" b="1" dirty="0">
              <a:solidFill>
                <a:srgbClr val="AB1B44"/>
              </a:solidFill>
              <a:ea typeface="微软雅黑" panose="020B0503020204020204" charset="-122"/>
              <a:sym typeface="宋体" panose="02010600030101010101" pitchFamily="2" charset="-122"/>
            </a:endParaRPr>
          </a:p>
        </p:txBody>
      </p:sp>
      <p:pic>
        <p:nvPicPr>
          <p:cNvPr id="7" name="图片 6"/>
          <p:cNvPicPr>
            <a:picLocks noChangeAspect="1"/>
          </p:cNvPicPr>
          <p:nvPr/>
        </p:nvPicPr>
        <p:blipFill>
          <a:blip r:embed="rId2"/>
          <a:stretch>
            <a:fillRect/>
          </a:stretch>
        </p:blipFill>
        <p:spPr>
          <a:xfrm>
            <a:off x="655472" y="757986"/>
            <a:ext cx="10813464" cy="6079604"/>
          </a:xfrm>
          <a:prstGeom prst="rect">
            <a:avLst/>
          </a:prstGeom>
        </p:spPr>
      </p:pic>
      <p:sp>
        <p:nvSpPr>
          <p:cNvPr id="8" name="矩形 7"/>
          <p:cNvSpPr/>
          <p:nvPr/>
        </p:nvSpPr>
        <p:spPr>
          <a:xfrm>
            <a:off x="6772957" y="1700808"/>
            <a:ext cx="3931556" cy="672075"/>
          </a:xfrm>
          <a:prstGeom prst="rect">
            <a:avLst/>
          </a:prstGeom>
          <a:noFill/>
          <a:ln w="2540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charset="-122"/>
            </a:endParaRPr>
          </a:p>
        </p:txBody>
      </p:sp>
      <p:sp>
        <p:nvSpPr>
          <p:cNvPr id="9" name="直接连接符 8"/>
          <p:cNvSpPr>
            <a:spLocks noChangeShapeType="1"/>
          </p:cNvSpPr>
          <p:nvPr/>
        </p:nvSpPr>
        <p:spPr bwMode="auto">
          <a:xfrm flipH="1">
            <a:off x="9752495" y="1272552"/>
            <a:ext cx="0" cy="620277"/>
          </a:xfrm>
          <a:prstGeom prst="line">
            <a:avLst/>
          </a:prstGeom>
          <a:noFill/>
          <a:ln w="190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10" name="矩形 15"/>
          <p:cNvSpPr>
            <a:spLocks noChangeArrowheads="1"/>
          </p:cNvSpPr>
          <p:nvPr/>
        </p:nvSpPr>
        <p:spPr bwMode="auto">
          <a:xfrm>
            <a:off x="8880309" y="954796"/>
            <a:ext cx="2688299" cy="54920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charset="-122"/>
              </a:rPr>
              <a:t>笔记、摘录、碎片内容直接引用</a:t>
            </a:r>
          </a:p>
        </p:txBody>
      </p:sp>
      <p:sp>
        <p:nvSpPr>
          <p:cNvPr id="11" name="矩形 10"/>
          <p:cNvSpPr/>
          <p:nvPr/>
        </p:nvSpPr>
        <p:spPr>
          <a:xfrm>
            <a:off x="6300992" y="2844293"/>
            <a:ext cx="4979584" cy="1736835"/>
          </a:xfrm>
          <a:prstGeom prst="rect">
            <a:avLst/>
          </a:prstGeom>
          <a:noFill/>
          <a:ln w="2540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charset="-122"/>
            </a:endParaRPr>
          </a:p>
        </p:txBody>
      </p:sp>
      <p:sp>
        <p:nvSpPr>
          <p:cNvPr id="12" name="直接连接符 11"/>
          <p:cNvSpPr>
            <a:spLocks noChangeShapeType="1"/>
          </p:cNvSpPr>
          <p:nvPr/>
        </p:nvSpPr>
        <p:spPr bwMode="auto">
          <a:xfrm flipH="1" flipV="1">
            <a:off x="10992544" y="3140968"/>
            <a:ext cx="0" cy="725401"/>
          </a:xfrm>
          <a:prstGeom prst="line">
            <a:avLst/>
          </a:prstGeom>
          <a:noFill/>
          <a:ln w="19050">
            <a:solidFill>
              <a:srgbClr val="0070C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13" name="矩形 15"/>
          <p:cNvSpPr>
            <a:spLocks noChangeArrowheads="1"/>
          </p:cNvSpPr>
          <p:nvPr/>
        </p:nvSpPr>
        <p:spPr bwMode="auto">
          <a:xfrm>
            <a:off x="9072331" y="3866369"/>
            <a:ext cx="2688299" cy="549203"/>
          </a:xfrm>
          <a:prstGeom prst="rect">
            <a:avLst/>
          </a:prstGeom>
          <a:solidFill>
            <a:srgbClr val="0070C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charset="-122"/>
              </a:rPr>
              <a:t>点击添加到原文中</a:t>
            </a:r>
          </a:p>
        </p:txBody>
      </p:sp>
      <p:sp>
        <p:nvSpPr>
          <p:cNvPr id="14" name="矩形 13"/>
          <p:cNvSpPr/>
          <p:nvPr/>
        </p:nvSpPr>
        <p:spPr>
          <a:xfrm>
            <a:off x="3613900" y="3287484"/>
            <a:ext cx="384043" cy="251704"/>
          </a:xfrm>
          <a:prstGeom prst="rect">
            <a:avLst/>
          </a:prstGeom>
          <a:noFill/>
          <a:ln w="19050" cap="flat" cmpd="sng" algn="ctr">
            <a:solidFill>
              <a:srgbClr val="F79646">
                <a:lumMod val="75000"/>
              </a:srgbClr>
            </a:solidFill>
            <a:prstDash val="solid"/>
          </a:ln>
          <a:effectLst/>
        </p:spPr>
        <p:txBody>
          <a:bodyPr rtlCol="0" anchor="ctr"/>
          <a:lstStyle/>
          <a:p>
            <a:pPr algn="ctr" defTabSz="685165">
              <a:defRPr/>
            </a:pPr>
            <a:endParaRPr lang="zh-CN" altLang="en-US" sz="1600" kern="0">
              <a:solidFill>
                <a:prstClr val="black"/>
              </a:solidFill>
              <a:ea typeface="微软雅黑" panose="020B0503020204020204" charset="-122"/>
            </a:endParaRPr>
          </a:p>
        </p:txBody>
      </p:sp>
      <p:sp>
        <p:nvSpPr>
          <p:cNvPr id="15" name="直接连接符 14"/>
          <p:cNvSpPr>
            <a:spLocks noChangeShapeType="1"/>
          </p:cNvSpPr>
          <p:nvPr/>
        </p:nvSpPr>
        <p:spPr bwMode="auto">
          <a:xfrm flipH="1" flipV="1">
            <a:off x="3805319" y="3539189"/>
            <a:ext cx="0" cy="725401"/>
          </a:xfrm>
          <a:prstGeom prst="line">
            <a:avLst/>
          </a:prstGeom>
          <a:noFill/>
          <a:ln w="1905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panose="020B0503020204020204" charset="-122"/>
            </a:endParaRPr>
          </a:p>
        </p:txBody>
      </p:sp>
      <p:sp>
        <p:nvSpPr>
          <p:cNvPr id="16" name="矩形 15"/>
          <p:cNvSpPr>
            <a:spLocks noChangeArrowheads="1"/>
          </p:cNvSpPr>
          <p:nvPr/>
        </p:nvSpPr>
        <p:spPr bwMode="auto">
          <a:xfrm>
            <a:off x="1299015" y="4001884"/>
            <a:ext cx="2688299" cy="549203"/>
          </a:xfrm>
          <a:prstGeom prst="rect">
            <a:avLst/>
          </a:prstGeom>
          <a:solidFill>
            <a:srgbClr val="FF0000"/>
          </a:solidFill>
          <a:ln>
            <a:noFill/>
          </a:ln>
          <a:effectLst/>
        </p:spPr>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 typeface="Arial" panose="020B0604020202020204" pitchFamily="34" charset="0"/>
              <a:buNone/>
            </a:pPr>
            <a:r>
              <a:rPr lang="zh-CN" altLang="en-US" sz="1335" b="1" dirty="0">
                <a:solidFill>
                  <a:prstClr val="white"/>
                </a:solidFill>
                <a:ea typeface="微软雅黑" panose="020B0503020204020204" charset="-122"/>
              </a:rPr>
              <a:t>系统自动添加引用关系，作者双击可修改</a:t>
            </a:r>
          </a:p>
        </p:txBody>
      </p:sp>
      <p:pic>
        <p:nvPicPr>
          <p:cNvPr id="17" name="图片 16"/>
          <p:cNvPicPr>
            <a:picLocks noChangeAspect="1"/>
          </p:cNvPicPr>
          <p:nvPr/>
        </p:nvPicPr>
        <p:blipFill>
          <a:blip r:embed="rId3"/>
          <a:stretch>
            <a:fillRect/>
          </a:stretch>
        </p:blipFill>
        <p:spPr>
          <a:xfrm>
            <a:off x="4159473" y="3295259"/>
            <a:ext cx="4985347" cy="1637872"/>
          </a:xfrm>
          <a:prstGeom prst="rect">
            <a:avLst/>
          </a:prstGeom>
          <a:ln w="12700">
            <a:solidFill>
              <a:schemeClr val="tx1"/>
            </a:solidFill>
          </a:ln>
        </p:spPr>
      </p:pic>
      <p:sp>
        <p:nvSpPr>
          <p:cNvPr id="18" name="矩形 17"/>
          <p:cNvSpPr/>
          <p:nvPr/>
        </p:nvSpPr>
        <p:spPr>
          <a:xfrm>
            <a:off x="1398956" y="2973390"/>
            <a:ext cx="9604728"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微软雅黑" panose="020B0503020204020204" charset="-122"/>
                <a:ea typeface="微软雅黑" panose="020B0503020204020204" charset="-122"/>
              </a:rPr>
              <a:t>在线创作解决了富媒体内容采编和多元发布，提供了参考文献、创作素材等的自动化管理</a:t>
            </a:r>
            <a:endParaRPr lang="en-US" altLang="zh-CN" sz="2400" b="1" dirty="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ppt_x</p:attrName>
                                        </p:attrNameLst>
                                      </p:cBhvr>
                                      <p:tavLst>
                                        <p:tav tm="0">
                                          <p:val>
                                            <p:strVal val="#ppt_x-#ppt_w*1.125000"/>
                                          </p:val>
                                        </p:tav>
                                        <p:tav tm="100000">
                                          <p:val>
                                            <p:strVal val="#ppt_x"/>
                                          </p:val>
                                        </p:tav>
                                      </p:tavLst>
                                    </p:anim>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1000"/>
                            </p:stCondLst>
                            <p:childTnLst>
                              <p:par>
                                <p:cTn id="33" presetID="1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p:tgtEl>
                                          <p:spTgt spid="13"/>
                                        </p:tgtEl>
                                        <p:attrNameLst>
                                          <p:attrName>ppt_x</p:attrName>
                                        </p:attrNameLst>
                                      </p:cBhvr>
                                      <p:tavLst>
                                        <p:tav tm="0">
                                          <p:val>
                                            <p:strVal val="#ppt_x-#ppt_w*1.125000"/>
                                          </p:val>
                                        </p:tav>
                                        <p:tav tm="100000">
                                          <p:val>
                                            <p:strVal val="#ppt_x"/>
                                          </p:val>
                                        </p:tav>
                                      </p:tavLst>
                                    </p:anim>
                                    <p:animEffect transition="in" filter="wipe(righ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1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p:tgtEl>
                                          <p:spTgt spid="15"/>
                                        </p:tgtEl>
                                        <p:attrNameLst>
                                          <p:attrName>ppt_x</p:attrName>
                                        </p:attrNameLst>
                                      </p:cBhvr>
                                      <p:tavLst>
                                        <p:tav tm="0">
                                          <p:val>
                                            <p:strVal val="#ppt_x-#ppt_w*1.125000"/>
                                          </p:val>
                                        </p:tav>
                                        <p:tav tm="100000">
                                          <p:val>
                                            <p:strVal val="#ppt_x"/>
                                          </p:val>
                                        </p:tav>
                                      </p:tavLst>
                                    </p:anim>
                                    <p:animEffect transition="in" filter="wipe(right)">
                                      <p:cBhvr>
                                        <p:cTn id="48" dur="500"/>
                                        <p:tgtEl>
                                          <p:spTgt spid="15"/>
                                        </p:tgtEl>
                                      </p:cBhvr>
                                    </p:animEffect>
                                  </p:childTnLst>
                                </p:cTn>
                              </p:par>
                            </p:childTnLst>
                          </p:cTn>
                        </p:par>
                        <p:par>
                          <p:cTn id="49" fill="hold">
                            <p:stCondLst>
                              <p:cond delay="1000"/>
                            </p:stCondLst>
                            <p:childTnLst>
                              <p:par>
                                <p:cTn id="50" presetID="1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ppt_x</p:attrName>
                                        </p:attrNameLst>
                                      </p:cBhvr>
                                      <p:tavLst>
                                        <p:tav tm="0">
                                          <p:val>
                                            <p:strVal val="#ppt_x-#ppt_w*1.125000"/>
                                          </p:val>
                                        </p:tav>
                                        <p:tav tm="100000">
                                          <p:val>
                                            <p:strVal val="#ppt_x"/>
                                          </p:val>
                                        </p:tav>
                                      </p:tavLst>
                                    </p:anim>
                                    <p:animEffect transition="in" filter="wipe(right)">
                                      <p:cBhvr>
                                        <p:cTn id="53" dur="500"/>
                                        <p:tgtEl>
                                          <p:spTgt spid="16"/>
                                        </p:tgtEl>
                                      </p:cBhvr>
                                    </p:animEffect>
                                  </p:childTnLst>
                                </p:cTn>
                              </p:par>
                              <p:par>
                                <p:cTn id="54" presetID="1" presetClass="exit" presetSubtype="0" fill="hold" grpId="1"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3"/>
                                        </p:tgtEl>
                                        <p:attrNameLst>
                                          <p:attrName>style.visibility</p:attrName>
                                        </p:attrNameLst>
                                      </p:cBhvr>
                                      <p:to>
                                        <p:strVal val="hidden"/>
                                      </p:to>
                                    </p:set>
                                  </p:childTnLst>
                                </p:cTn>
                              </p:par>
                            </p:childTnLst>
                          </p:cTn>
                        </p:par>
                        <p:par>
                          <p:cTn id="66" fill="hold">
                            <p:stCondLst>
                              <p:cond delay="1500"/>
                            </p:stCondLst>
                            <p:childTnLst>
                              <p:par>
                                <p:cTn id="67" presetID="9" presetClass="entr" presetSubtype="0"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dissolv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7" presetClass="entr" presetSubtype="1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3" grpId="0" bldLvl="0" animBg="1"/>
      <p:bldP spid="13" grpId="1" bldLvl="0" animBg="1"/>
      <p:bldP spid="14" grpId="0" bldLvl="0" animBg="1"/>
      <p:bldP spid="15" grpId="0" bldLvl="0" animBg="1"/>
      <p:bldP spid="16" grpId="0" bldLvl="0" animBg="1"/>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3714" y="368156"/>
            <a:ext cx="6096000" cy="646331"/>
          </a:xfrm>
          <a:prstGeom prst="rect">
            <a:avLst/>
          </a:prstGeom>
        </p:spPr>
        <p:txBody>
          <a:bodyPr>
            <a:spAutoFit/>
          </a:bodyPr>
          <a:lstStyle/>
          <a:p>
            <a:r>
              <a:rPr lang="zh-CN" altLang="en-US" b="1" dirty="0">
                <a:solidFill>
                  <a:srgbClr val="0070C0"/>
                </a:solidFill>
                <a:latin typeface="微软雅黑" panose="020B0503020204020204" pitchFamily="34" charset="-122"/>
                <a:ea typeface="微软雅黑" panose="020B0503020204020204" pitchFamily="34" charset="-122"/>
              </a:rPr>
              <a:t>一</a:t>
            </a:r>
            <a:r>
              <a:rPr lang="zh-CN" altLang="en-US" b="1" dirty="0" smtClean="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模块化结构</a:t>
            </a:r>
            <a:r>
              <a:rPr lang="zh-CN" altLang="en-US" dirty="0">
                <a:solidFill>
                  <a:srgbClr val="0070C0"/>
                </a:solidFill>
              </a:rPr>
              <a:t/>
            </a:r>
            <a:br>
              <a:rPr lang="zh-CN" altLang="en-US" dirty="0">
                <a:solidFill>
                  <a:srgbClr val="0070C0"/>
                </a:solidFill>
              </a:rPr>
            </a:br>
            <a:endParaRPr lang="zh-CN" altLang="en-US" dirty="0">
              <a:solidFill>
                <a:srgbClr val="0070C0"/>
              </a:solidFill>
            </a:endParaRPr>
          </a:p>
        </p:txBody>
      </p:sp>
      <p:sp>
        <p:nvSpPr>
          <p:cNvPr id="2" name="矩形 1"/>
          <p:cNvSpPr/>
          <p:nvPr/>
        </p:nvSpPr>
        <p:spPr>
          <a:xfrm>
            <a:off x="464456" y="885149"/>
            <a:ext cx="10508343"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新版首页主要划分为数据库检索、行业数据库、研究学习平台、教育、大众阅读及软件产品等</a:t>
            </a:r>
            <a:r>
              <a:rPr lang="zh-CN" altLang="en-US" dirty="0" smtClean="0">
                <a:latin typeface="微软雅黑" panose="020B0503020204020204" pitchFamily="34" charset="-122"/>
                <a:ea typeface="微软雅黑" panose="020B0503020204020204" pitchFamily="34" charset="-122"/>
              </a:rPr>
              <a:t>模块。</a:t>
            </a:r>
            <a:endParaRPr lang="en-US" altLang="zh-CN"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193714" y="1771474"/>
            <a:ext cx="11552381" cy="2704762"/>
          </a:xfrm>
          <a:prstGeom prst="rect">
            <a:avLst/>
          </a:prstGeom>
        </p:spPr>
      </p:pic>
      <p:pic>
        <p:nvPicPr>
          <p:cNvPr id="5" name="图片 4"/>
          <p:cNvPicPr>
            <a:picLocks noChangeAspect="1"/>
          </p:cNvPicPr>
          <p:nvPr/>
        </p:nvPicPr>
        <p:blipFill>
          <a:blip r:embed="rId3"/>
          <a:stretch>
            <a:fillRect/>
          </a:stretch>
        </p:blipFill>
        <p:spPr>
          <a:xfrm>
            <a:off x="193714" y="1254481"/>
            <a:ext cx="11104762" cy="5603519"/>
          </a:xfrm>
          <a:prstGeom prst="rect">
            <a:avLst/>
          </a:prstGeom>
        </p:spPr>
      </p:pic>
      <p:pic>
        <p:nvPicPr>
          <p:cNvPr id="6" name="图片 5"/>
          <p:cNvPicPr>
            <a:picLocks noChangeAspect="1"/>
          </p:cNvPicPr>
          <p:nvPr/>
        </p:nvPicPr>
        <p:blipFill>
          <a:blip r:embed="rId4"/>
          <a:stretch>
            <a:fillRect/>
          </a:stretch>
        </p:blipFill>
        <p:spPr>
          <a:xfrm>
            <a:off x="193714" y="1358074"/>
            <a:ext cx="11314286" cy="4380952"/>
          </a:xfrm>
          <a:prstGeom prst="rect">
            <a:avLst/>
          </a:prstGeom>
        </p:spPr>
      </p:pic>
      <p:pic>
        <p:nvPicPr>
          <p:cNvPr id="7" name="图片 6"/>
          <p:cNvPicPr>
            <a:picLocks noChangeAspect="1"/>
          </p:cNvPicPr>
          <p:nvPr/>
        </p:nvPicPr>
        <p:blipFill>
          <a:blip r:embed="rId5"/>
          <a:stretch>
            <a:fillRect/>
          </a:stretch>
        </p:blipFill>
        <p:spPr>
          <a:xfrm>
            <a:off x="227048" y="1358074"/>
            <a:ext cx="11190476" cy="4504762"/>
          </a:xfrm>
          <a:prstGeom prst="rect">
            <a:avLst/>
          </a:prstGeom>
        </p:spPr>
      </p:pic>
    </p:spTree>
    <p:extLst>
      <p:ext uri="{BB962C8B-B14F-4D97-AF65-F5344CB8AC3E}">
        <p14:creationId xmlns:p14="http://schemas.microsoft.com/office/powerpoint/2010/main" val="19297859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50933" y="164637"/>
            <a:ext cx="3361818" cy="523220"/>
          </a:xfrm>
          <a:prstGeom prst="rect">
            <a:avLst/>
          </a:prstGeom>
        </p:spPr>
        <p:txBody>
          <a:bodyPr wrap="none">
            <a:spAutoFit/>
          </a:bodyPr>
          <a:lstStyle/>
          <a:p>
            <a:r>
              <a:rPr lang="en-US" altLang="zh-CN" sz="2800" b="1" dirty="0">
                <a:solidFill>
                  <a:srgbClr val="AB1B44"/>
                </a:solidFill>
                <a:ea typeface="微软雅黑" panose="020B0503020204020204" charset="-122"/>
                <a:sym typeface="宋体" panose="02010600030101010101" pitchFamily="2" charset="-122"/>
              </a:rPr>
              <a:t>XML</a:t>
            </a:r>
            <a:r>
              <a:rPr lang="zh-CN" altLang="en-US" sz="2800" b="1" dirty="0">
                <a:solidFill>
                  <a:srgbClr val="AB1B44"/>
                </a:solidFill>
                <a:ea typeface="微软雅黑" panose="020B0503020204020204" charset="-122"/>
                <a:sym typeface="宋体" panose="02010600030101010101" pitchFamily="2" charset="-122"/>
              </a:rPr>
              <a:t>在线排版和投稿</a:t>
            </a:r>
          </a:p>
        </p:txBody>
      </p:sp>
      <p:sp>
        <p:nvSpPr>
          <p:cNvPr id="5" name="KSO_Shape"/>
          <p:cNvSpPr/>
          <p:nvPr/>
        </p:nvSpPr>
        <p:spPr>
          <a:xfrm>
            <a:off x="286997" y="164638"/>
            <a:ext cx="563937" cy="581409"/>
          </a:xfrm>
          <a:custGeom>
            <a:avLst/>
            <a:gdLst>
              <a:gd name="connsiteX0" fmla="*/ 424729 w 742418"/>
              <a:gd name="connsiteY0" fmla="*/ 206218 h 742418"/>
              <a:gd name="connsiteX1" fmla="*/ 450641 w 742418"/>
              <a:gd name="connsiteY1" fmla="*/ 216951 h 742418"/>
              <a:gd name="connsiteX2" fmla="*/ 574959 w 742418"/>
              <a:gd name="connsiteY2" fmla="*/ 341269 h 742418"/>
              <a:gd name="connsiteX3" fmla="*/ 579768 w 742418"/>
              <a:gd name="connsiteY3" fmla="*/ 347074 h 742418"/>
              <a:gd name="connsiteX4" fmla="*/ 580353 w 742418"/>
              <a:gd name="connsiteY4" fmla="*/ 348130 h 742418"/>
              <a:gd name="connsiteX5" fmla="*/ 582691 w 742418"/>
              <a:gd name="connsiteY5" fmla="*/ 352485 h 742418"/>
              <a:gd name="connsiteX6" fmla="*/ 586400 w 742418"/>
              <a:gd name="connsiteY6" fmla="*/ 371153 h 742418"/>
              <a:gd name="connsiteX7" fmla="*/ 582691 w 742418"/>
              <a:gd name="connsiteY7" fmla="*/ 389821 h 742418"/>
              <a:gd name="connsiteX8" fmla="*/ 581273 w 742418"/>
              <a:gd name="connsiteY8" fmla="*/ 393115 h 742418"/>
              <a:gd name="connsiteX9" fmla="*/ 579386 w 742418"/>
              <a:gd name="connsiteY9" fmla="*/ 395514 h 742418"/>
              <a:gd name="connsiteX10" fmla="*/ 573943 w 742418"/>
              <a:gd name="connsiteY10" fmla="*/ 401149 h 742418"/>
              <a:gd name="connsiteX11" fmla="*/ 449625 w 742418"/>
              <a:gd name="connsiteY11" fmla="*/ 525467 h 742418"/>
              <a:gd name="connsiteX12" fmla="*/ 397801 w 742418"/>
              <a:gd name="connsiteY12" fmla="*/ 525467 h 742418"/>
              <a:gd name="connsiteX13" fmla="*/ 397801 w 742418"/>
              <a:gd name="connsiteY13" fmla="*/ 473643 h 742418"/>
              <a:gd name="connsiteX14" fmla="*/ 462843 w 742418"/>
              <a:gd name="connsiteY14" fmla="*/ 408602 h 742418"/>
              <a:gd name="connsiteX15" fmla="*/ 192664 w 742418"/>
              <a:gd name="connsiteY15" fmla="*/ 408602 h 742418"/>
              <a:gd name="connsiteX16" fmla="*/ 156019 w 742418"/>
              <a:gd name="connsiteY16" fmla="*/ 371957 h 742418"/>
              <a:gd name="connsiteX17" fmla="*/ 192664 w 742418"/>
              <a:gd name="connsiteY17" fmla="*/ 335311 h 742418"/>
              <a:gd name="connsiteX18" fmla="*/ 465353 w 742418"/>
              <a:gd name="connsiteY18" fmla="*/ 335311 h 742418"/>
              <a:gd name="connsiteX19" fmla="*/ 398817 w 742418"/>
              <a:gd name="connsiteY19" fmla="*/ 268775 h 742418"/>
              <a:gd name="connsiteX20" fmla="*/ 398817 w 742418"/>
              <a:gd name="connsiteY20" fmla="*/ 216951 h 742418"/>
              <a:gd name="connsiteX21" fmla="*/ 424729 w 742418"/>
              <a:gd name="connsiteY21" fmla="*/ 206218 h 742418"/>
              <a:gd name="connsiteX22" fmla="*/ 371209 w 742418"/>
              <a:gd name="connsiteY22" fmla="*/ 67983 h 742418"/>
              <a:gd name="connsiteX23" fmla="*/ 67983 w 742418"/>
              <a:gd name="connsiteY23" fmla="*/ 371209 h 742418"/>
              <a:gd name="connsiteX24" fmla="*/ 371209 w 742418"/>
              <a:gd name="connsiteY24" fmla="*/ 674435 h 742418"/>
              <a:gd name="connsiteX25" fmla="*/ 674435 w 742418"/>
              <a:gd name="connsiteY25" fmla="*/ 371209 h 742418"/>
              <a:gd name="connsiteX26" fmla="*/ 371209 w 742418"/>
              <a:gd name="connsiteY26" fmla="*/ 67983 h 742418"/>
              <a:gd name="connsiteX27" fmla="*/ 371209 w 742418"/>
              <a:gd name="connsiteY27" fmla="*/ 0 h 742418"/>
              <a:gd name="connsiteX28" fmla="*/ 742418 w 742418"/>
              <a:gd name="connsiteY28" fmla="*/ 371209 h 742418"/>
              <a:gd name="connsiteX29" fmla="*/ 371209 w 742418"/>
              <a:gd name="connsiteY29" fmla="*/ 742418 h 742418"/>
              <a:gd name="connsiteX30" fmla="*/ 0 w 742418"/>
              <a:gd name="connsiteY30" fmla="*/ 371209 h 742418"/>
              <a:gd name="connsiteX31" fmla="*/ 371209 w 742418"/>
              <a:gd name="connsiteY31" fmla="*/ 0 h 7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418" h="742418">
                <a:moveTo>
                  <a:pt x="424729" y="206218"/>
                </a:moveTo>
                <a:cubicBezTo>
                  <a:pt x="434107" y="206218"/>
                  <a:pt x="443486" y="209796"/>
                  <a:pt x="450641" y="216951"/>
                </a:cubicBezTo>
                <a:lnTo>
                  <a:pt x="574959" y="341269"/>
                </a:lnTo>
                <a:cubicBezTo>
                  <a:pt x="576748" y="343058"/>
                  <a:pt x="578358" y="345008"/>
                  <a:pt x="579768" y="347074"/>
                </a:cubicBezTo>
                <a:lnTo>
                  <a:pt x="580353" y="348130"/>
                </a:lnTo>
                <a:lnTo>
                  <a:pt x="582691" y="352485"/>
                </a:lnTo>
                <a:cubicBezTo>
                  <a:pt x="585033" y="357814"/>
                  <a:pt x="586400" y="364238"/>
                  <a:pt x="586400" y="371153"/>
                </a:cubicBezTo>
                <a:cubicBezTo>
                  <a:pt x="586400" y="378068"/>
                  <a:pt x="585033" y="384492"/>
                  <a:pt x="582691" y="389821"/>
                </a:cubicBezTo>
                <a:lnTo>
                  <a:pt x="581273" y="393115"/>
                </a:lnTo>
                <a:lnTo>
                  <a:pt x="579386" y="395514"/>
                </a:lnTo>
                <a:cubicBezTo>
                  <a:pt x="577705" y="397433"/>
                  <a:pt x="575732" y="399361"/>
                  <a:pt x="573943" y="401149"/>
                </a:cubicBezTo>
                <a:lnTo>
                  <a:pt x="449625" y="525467"/>
                </a:lnTo>
                <a:cubicBezTo>
                  <a:pt x="435314" y="539778"/>
                  <a:pt x="412112" y="539778"/>
                  <a:pt x="397801" y="525467"/>
                </a:cubicBezTo>
                <a:cubicBezTo>
                  <a:pt x="383490" y="511156"/>
                  <a:pt x="383490" y="487954"/>
                  <a:pt x="397801" y="473643"/>
                </a:cubicBezTo>
                <a:lnTo>
                  <a:pt x="462843" y="408602"/>
                </a:lnTo>
                <a:lnTo>
                  <a:pt x="192664" y="408602"/>
                </a:lnTo>
                <a:cubicBezTo>
                  <a:pt x="172426" y="408602"/>
                  <a:pt x="156019" y="392195"/>
                  <a:pt x="156019" y="371957"/>
                </a:cubicBezTo>
                <a:cubicBezTo>
                  <a:pt x="156019" y="351718"/>
                  <a:pt x="172426" y="335311"/>
                  <a:pt x="192664" y="335311"/>
                </a:cubicBezTo>
                <a:lnTo>
                  <a:pt x="465353" y="335311"/>
                </a:lnTo>
                <a:lnTo>
                  <a:pt x="398817" y="268775"/>
                </a:lnTo>
                <a:cubicBezTo>
                  <a:pt x="384506" y="254464"/>
                  <a:pt x="384506" y="231262"/>
                  <a:pt x="398817" y="216951"/>
                </a:cubicBezTo>
                <a:cubicBezTo>
                  <a:pt x="405972" y="209796"/>
                  <a:pt x="415351" y="206218"/>
                  <a:pt x="424729" y="206218"/>
                </a:cubicBezTo>
                <a:close/>
                <a:moveTo>
                  <a:pt x="371209" y="67983"/>
                </a:moveTo>
                <a:cubicBezTo>
                  <a:pt x="203742" y="67983"/>
                  <a:pt x="67983" y="203742"/>
                  <a:pt x="67983" y="371209"/>
                </a:cubicBezTo>
                <a:cubicBezTo>
                  <a:pt x="67983" y="538676"/>
                  <a:pt x="203742" y="674435"/>
                  <a:pt x="371209" y="674435"/>
                </a:cubicBezTo>
                <a:cubicBezTo>
                  <a:pt x="538676" y="674435"/>
                  <a:pt x="674435" y="538676"/>
                  <a:pt x="674435" y="371209"/>
                </a:cubicBezTo>
                <a:cubicBezTo>
                  <a:pt x="674435" y="203742"/>
                  <a:pt x="538676" y="67983"/>
                  <a:pt x="371209" y="67983"/>
                </a:cubicBezTo>
                <a:close/>
                <a:moveTo>
                  <a:pt x="371209" y="0"/>
                </a:moveTo>
                <a:cubicBezTo>
                  <a:pt x="576222" y="0"/>
                  <a:pt x="742418" y="166196"/>
                  <a:pt x="742418" y="371209"/>
                </a:cubicBezTo>
                <a:cubicBezTo>
                  <a:pt x="742418" y="576222"/>
                  <a:pt x="576222" y="742418"/>
                  <a:pt x="371209" y="742418"/>
                </a:cubicBezTo>
                <a:cubicBezTo>
                  <a:pt x="166196" y="742418"/>
                  <a:pt x="0" y="576222"/>
                  <a:pt x="0" y="371209"/>
                </a:cubicBezTo>
                <a:cubicBezTo>
                  <a:pt x="0" y="166196"/>
                  <a:pt x="166196" y="0"/>
                  <a:pt x="3712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a:solidFill>
                  <a:srgbClr val="FFFFFF"/>
                </a:solidFill>
              </a:rPr>
              <a:t> </a:t>
            </a:r>
            <a:endParaRPr lang="zh-CN" altLang="en-US" sz="2400" dirty="0">
              <a:solidFill>
                <a:srgbClr val="FFFFFF"/>
              </a:solidFill>
            </a:endParaRPr>
          </a:p>
        </p:txBody>
      </p:sp>
      <p:pic>
        <p:nvPicPr>
          <p:cNvPr id="9" name="图片 8"/>
          <p:cNvPicPr>
            <a:picLocks noChangeAspect="1"/>
          </p:cNvPicPr>
          <p:nvPr/>
        </p:nvPicPr>
        <p:blipFill>
          <a:blip r:embed="rId2"/>
          <a:stretch>
            <a:fillRect/>
          </a:stretch>
        </p:blipFill>
        <p:spPr>
          <a:xfrm>
            <a:off x="850934" y="746047"/>
            <a:ext cx="10616585" cy="6233163"/>
          </a:xfrm>
          <a:prstGeom prst="rect">
            <a:avLst/>
          </a:prstGeom>
          <a:ln w="12700">
            <a:solidFill>
              <a:schemeClr val="tx1"/>
            </a:solidFill>
          </a:ln>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499" y="744357"/>
            <a:ext cx="8349285" cy="6405331"/>
          </a:xfrm>
          <a:prstGeom prst="rect">
            <a:avLst/>
          </a:prstGeom>
        </p:spPr>
      </p:pic>
      <p:sp>
        <p:nvSpPr>
          <p:cNvPr id="10" name="矩形标注 9"/>
          <p:cNvSpPr/>
          <p:nvPr/>
        </p:nvSpPr>
        <p:spPr>
          <a:xfrm>
            <a:off x="224954" y="2660915"/>
            <a:ext cx="2717089" cy="906688"/>
          </a:xfrm>
          <a:prstGeom prst="wedgeRectCallout">
            <a:avLst>
              <a:gd name="adj1" fmla="val 67724"/>
              <a:gd name="adj2" fmla="val 60656"/>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dirty="0">
                <a:solidFill>
                  <a:srgbClr val="FF0000"/>
                </a:solidFill>
                <a:ea typeface="微软雅黑" panose="020B0503020204020204" charset="-122"/>
              </a:rPr>
              <a:t>在</a:t>
            </a:r>
            <a:r>
              <a:rPr lang="en-US" altLang="zh-CN" sz="2000" dirty="0">
                <a:solidFill>
                  <a:srgbClr val="FF0000"/>
                </a:solidFill>
                <a:ea typeface="微软雅黑" panose="020B0503020204020204" charset="-122"/>
              </a:rPr>
              <a:t>Web</a:t>
            </a:r>
            <a:r>
              <a:rPr lang="zh-CN" altLang="en-US" sz="2000" dirty="0">
                <a:solidFill>
                  <a:srgbClr val="FF0000"/>
                </a:solidFill>
                <a:ea typeface="微软雅黑" panose="020B0503020204020204" charset="-122"/>
              </a:rPr>
              <a:t>页面上实现在线的</a:t>
            </a:r>
            <a:r>
              <a:rPr lang="en-US" altLang="zh-CN" sz="2000" dirty="0">
                <a:solidFill>
                  <a:srgbClr val="FF0000"/>
                </a:solidFill>
                <a:ea typeface="微软雅黑" panose="020B0503020204020204" charset="-122"/>
              </a:rPr>
              <a:t>XML</a:t>
            </a:r>
            <a:r>
              <a:rPr lang="zh-CN" altLang="en-US" sz="2000" dirty="0">
                <a:solidFill>
                  <a:srgbClr val="FF0000"/>
                </a:solidFill>
                <a:ea typeface="微软雅黑" panose="020B0503020204020204" charset="-122"/>
              </a:rPr>
              <a:t>排版</a:t>
            </a:r>
          </a:p>
        </p:txBody>
      </p:sp>
      <p:sp>
        <p:nvSpPr>
          <p:cNvPr id="11" name="矩形标注 10"/>
          <p:cNvSpPr/>
          <p:nvPr/>
        </p:nvSpPr>
        <p:spPr>
          <a:xfrm>
            <a:off x="8574239" y="1754227"/>
            <a:ext cx="3186391" cy="1098709"/>
          </a:xfrm>
          <a:prstGeom prst="wedgeRectCallout">
            <a:avLst>
              <a:gd name="adj1" fmla="val -73241"/>
              <a:gd name="adj2" fmla="val -1052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000" dirty="0">
                <a:solidFill>
                  <a:srgbClr val="FF0000"/>
                </a:solidFill>
                <a:ea typeface="微软雅黑" panose="020B0503020204020204" charset="-122"/>
              </a:rPr>
              <a:t>按期刊投稿要求自动生成符合条件的稿件</a:t>
            </a:r>
          </a:p>
        </p:txBody>
      </p:sp>
      <p:sp>
        <p:nvSpPr>
          <p:cNvPr id="12" name="矩形 11"/>
          <p:cNvSpPr/>
          <p:nvPr/>
        </p:nvSpPr>
        <p:spPr>
          <a:xfrm>
            <a:off x="1199456" y="2973390"/>
            <a:ext cx="10465163" cy="2079149"/>
          </a:xfrm>
          <a:prstGeom prst="rect">
            <a:avLst/>
          </a:prstGeom>
          <a:solidFill>
            <a:srgbClr val="7030A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400" b="1" dirty="0">
                <a:solidFill>
                  <a:prstClr val="white"/>
                </a:solidFill>
                <a:latin typeface="微软雅黑" panose="020B0503020204020204" charset="-122"/>
                <a:ea typeface="微软雅黑" panose="020B0503020204020204" charset="-122"/>
              </a:rPr>
              <a:t>基于</a:t>
            </a:r>
            <a:r>
              <a:rPr lang="en-US" altLang="zh-CN" sz="2400" b="1" dirty="0">
                <a:solidFill>
                  <a:prstClr val="white"/>
                </a:solidFill>
                <a:latin typeface="微软雅黑" panose="020B0503020204020204" charset="-122"/>
                <a:ea typeface="微软雅黑" panose="020B0503020204020204" charset="-122"/>
              </a:rPr>
              <a:t>XML</a:t>
            </a:r>
            <a:r>
              <a:rPr lang="zh-CN" altLang="en-US" sz="2400" b="1" dirty="0">
                <a:solidFill>
                  <a:prstClr val="white"/>
                </a:solidFill>
                <a:latin typeface="微软雅黑" panose="020B0503020204020204" charset="-122"/>
                <a:ea typeface="微软雅黑" panose="020B0503020204020204" charset="-122"/>
              </a:rPr>
              <a:t>的自动化排版解决了作者投稿和编辑审稿时繁琐的格式调整工作</a:t>
            </a:r>
            <a:endParaRPr lang="en-US" altLang="zh-CN" sz="2400" b="1" dirty="0">
              <a:solidFill>
                <a:srgbClr val="FFFFFF"/>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par>
                                <p:cTn id="16" presetID="1" presetClass="exit" presetSubtype="0" fill="hold" grpId="1"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bldLvl="0" animBg="1"/>
      <p:bldP spid="11" grpId="0" bldLvl="0" animBg="1"/>
      <p:bldP spid="12"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H_SubTitle_2"/>
          <p:cNvSpPr/>
          <p:nvPr>
            <p:custDataLst>
              <p:tags r:id="rId1"/>
            </p:custDataLst>
          </p:nvPr>
        </p:nvSpPr>
        <p:spPr>
          <a:xfrm>
            <a:off x="7456182" y="2606687"/>
            <a:ext cx="2480245" cy="88924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charset="-122"/>
              </a:rPr>
              <a:t>网络云盘</a:t>
            </a:r>
            <a:endParaRPr lang="en-US" altLang="zh-CN" sz="2000" b="1" dirty="0">
              <a:solidFill>
                <a:prstClr val="white"/>
              </a:solidFill>
              <a:ea typeface="微软雅黑" panose="020B0503020204020204" charset="-122"/>
            </a:endParaRPr>
          </a:p>
        </p:txBody>
      </p:sp>
      <p:sp>
        <p:nvSpPr>
          <p:cNvPr id="8" name="MH_SubTitle_3"/>
          <p:cNvSpPr/>
          <p:nvPr>
            <p:custDataLst>
              <p:tags r:id="rId2"/>
            </p:custDataLst>
          </p:nvPr>
        </p:nvSpPr>
        <p:spPr>
          <a:xfrm>
            <a:off x="7456181" y="1327479"/>
            <a:ext cx="2455904" cy="9004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charset="-122"/>
              </a:rPr>
              <a:t>智能推送</a:t>
            </a:r>
            <a:endParaRPr lang="en-US" altLang="zh-CN" sz="2000" b="1" dirty="0">
              <a:solidFill>
                <a:prstClr val="white"/>
              </a:solidFill>
              <a:ea typeface="微软雅黑" panose="020B0503020204020204" charset="-122"/>
            </a:endParaRPr>
          </a:p>
        </p:txBody>
      </p:sp>
      <p:sp>
        <p:nvSpPr>
          <p:cNvPr id="9" name="MH_SubTitle_2"/>
          <p:cNvSpPr/>
          <p:nvPr>
            <p:custDataLst>
              <p:tags r:id="rId3"/>
            </p:custDataLst>
          </p:nvPr>
        </p:nvSpPr>
        <p:spPr>
          <a:xfrm>
            <a:off x="4240502" y="1316318"/>
            <a:ext cx="2480245" cy="9116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charset="-122"/>
              </a:rPr>
              <a:t>学习任务管理</a:t>
            </a:r>
            <a:endParaRPr lang="en-US" altLang="zh-CN" sz="2000" b="1" dirty="0">
              <a:solidFill>
                <a:prstClr val="white"/>
              </a:solidFill>
              <a:ea typeface="微软雅黑" panose="020B0503020204020204" charset="-122"/>
            </a:endParaRPr>
          </a:p>
        </p:txBody>
      </p:sp>
      <p:sp>
        <p:nvSpPr>
          <p:cNvPr id="10" name="MH_SubTitle_3"/>
          <p:cNvSpPr/>
          <p:nvPr>
            <p:custDataLst>
              <p:tags r:id="rId4"/>
            </p:custDataLst>
          </p:nvPr>
        </p:nvSpPr>
        <p:spPr>
          <a:xfrm>
            <a:off x="4240502" y="3813043"/>
            <a:ext cx="2480245" cy="9601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charset="-122"/>
              </a:rPr>
              <a:t>知识订阅</a:t>
            </a:r>
            <a:endParaRPr lang="zh-CN" altLang="en-US" sz="1600" dirty="0">
              <a:solidFill>
                <a:prstClr val="white"/>
              </a:solidFill>
              <a:ea typeface="微软雅黑" panose="020B0503020204020204" charset="-122"/>
            </a:endParaRPr>
          </a:p>
        </p:txBody>
      </p:sp>
      <p:sp>
        <p:nvSpPr>
          <p:cNvPr id="11" name="MH_SubTitle_2"/>
          <p:cNvSpPr/>
          <p:nvPr>
            <p:custDataLst>
              <p:tags r:id="rId5"/>
            </p:custDataLst>
          </p:nvPr>
        </p:nvSpPr>
        <p:spPr>
          <a:xfrm>
            <a:off x="7456182" y="3848475"/>
            <a:ext cx="2480245" cy="88924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charset="-122"/>
              </a:rPr>
              <a:t>个人知识体系构建</a:t>
            </a:r>
            <a:endParaRPr lang="en-US" altLang="zh-CN" sz="2000" b="1" dirty="0">
              <a:solidFill>
                <a:prstClr val="white"/>
              </a:solidFill>
              <a:ea typeface="微软雅黑" panose="020B0503020204020204" charset="-122"/>
            </a:endParaRPr>
          </a:p>
        </p:txBody>
      </p:sp>
      <p:sp>
        <p:nvSpPr>
          <p:cNvPr id="12" name="MH_SubTitle_2"/>
          <p:cNvSpPr/>
          <p:nvPr>
            <p:custDataLst>
              <p:tags r:id="rId6"/>
            </p:custDataLst>
          </p:nvPr>
        </p:nvSpPr>
        <p:spPr>
          <a:xfrm>
            <a:off x="4262108" y="2564904"/>
            <a:ext cx="2480245" cy="911645"/>
          </a:xfrm>
          <a:prstGeom prst="rect">
            <a:avLst/>
          </a:prstGeom>
          <a:solidFill>
            <a:srgbClr val="89B621"/>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defRPr/>
            </a:pPr>
            <a:r>
              <a:rPr lang="zh-CN" altLang="en-US" sz="2000" b="1" dirty="0">
                <a:solidFill>
                  <a:prstClr val="white"/>
                </a:solidFill>
                <a:ea typeface="微软雅黑" panose="020B0503020204020204" charset="-122"/>
              </a:rPr>
              <a:t>学习资料及成果管理</a:t>
            </a:r>
            <a:endParaRPr lang="en-US" altLang="zh-CN" sz="2000" b="1" dirty="0">
              <a:solidFill>
                <a:prstClr val="white"/>
              </a:solidFill>
              <a:ea typeface="微软雅黑" panose="020B0503020204020204" charset="-122"/>
            </a:endParaRPr>
          </a:p>
        </p:txBody>
      </p:sp>
      <p:pic>
        <p:nvPicPr>
          <p:cNvPr id="13" name="Picture 2" descr="http://myeducs.cn/uploadfile/200905/10/B9133241478.png"/>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3446" y="2048514"/>
            <a:ext cx="1632181" cy="163218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左大括号 21"/>
          <p:cNvSpPr/>
          <p:nvPr/>
        </p:nvSpPr>
        <p:spPr>
          <a:xfrm>
            <a:off x="3311691" y="1300723"/>
            <a:ext cx="596211" cy="3456384"/>
          </a:xfrm>
          <a:prstGeom prst="leftBrace">
            <a:avLst>
              <a:gd name="adj1" fmla="val 8333"/>
              <a:gd name="adj2" fmla="val 47911"/>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sz="2400">
              <a:solidFill>
                <a:prstClr val="black"/>
              </a:solidFill>
            </a:endParaRPr>
          </a:p>
        </p:txBody>
      </p:sp>
      <p:sp>
        <p:nvSpPr>
          <p:cNvPr id="23" name="矩形 22"/>
          <p:cNvSpPr/>
          <p:nvPr/>
        </p:nvSpPr>
        <p:spPr>
          <a:xfrm>
            <a:off x="911424" y="4980968"/>
            <a:ext cx="10273141" cy="1740456"/>
          </a:xfrm>
          <a:prstGeom prst="rect">
            <a:avLst/>
          </a:prstGeom>
          <a:solidFill>
            <a:srgbClr val="FD8B07">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000" rIns="96000" anchor="ctr">
            <a:normAutofit/>
          </a:bodyPr>
          <a:lstStyle/>
          <a:p>
            <a:pPr algn="ctr">
              <a:lnSpc>
                <a:spcPct val="150000"/>
              </a:lnSpc>
              <a:buClr>
                <a:srgbClr val="0070C0"/>
              </a:buClr>
            </a:pPr>
            <a:r>
              <a:rPr lang="zh-CN" altLang="en-US" sz="2135" b="1" dirty="0">
                <a:solidFill>
                  <a:prstClr val="white"/>
                </a:solidFill>
                <a:latin typeface="微软雅黑" panose="020B0503020204020204" charset="-122"/>
                <a:ea typeface="微软雅黑" panose="020B0503020204020204" charset="-122"/>
              </a:rPr>
              <a:t>为用户提供终身学习和永久保存的移动个人数字图书馆，基于用户行为画像进行智能推送，将最新出版的学术文献第一时间推送给最需要的读者</a:t>
            </a:r>
            <a:endParaRPr lang="en-US" altLang="zh-CN" sz="2135" b="1" dirty="0">
              <a:solidFill>
                <a:srgbClr val="FFFFFF"/>
              </a:solidFill>
              <a:latin typeface="微软雅黑" panose="020B0503020204020204" charset="-122"/>
              <a:ea typeface="微软雅黑" panose="020B0503020204020204" charset="-122"/>
            </a:endParaRPr>
          </a:p>
        </p:txBody>
      </p:sp>
      <p:sp>
        <p:nvSpPr>
          <p:cNvPr id="14" name="标题 1"/>
          <p:cNvSpPr txBox="1">
            <a:spLocks noChangeArrowheads="1"/>
          </p:cNvSpPr>
          <p:nvPr/>
        </p:nvSpPr>
        <p:spPr bwMode="auto">
          <a:xfrm>
            <a:off x="480063" y="267042"/>
            <a:ext cx="9456364" cy="584775"/>
          </a:xfrm>
          <a:prstGeom prst="rect">
            <a:avLst/>
          </a:prstGeom>
          <a:noFill/>
        </p:spPr>
        <p:txBody>
          <a:bodyPr wrap="square" rtlCol="0">
            <a:spAutoFit/>
          </a:bodyPr>
          <a:lstStyle>
            <a:defPPr>
              <a:defRPr lang="zh-CN"/>
            </a:defPPr>
            <a:lvl1pPr>
              <a:defRPr sz="3200" b="1">
                <a:latin typeface="微软雅黑" panose="020B0503020204020204" charset="-122"/>
                <a:ea typeface="微软雅黑" panose="020B0503020204020204" charset="-122"/>
              </a:defRPr>
            </a:lvl1pPr>
          </a:lstStyle>
          <a:p>
            <a:r>
              <a:rPr lang="en-US" altLang="zh-CN" dirty="0" smtClean="0"/>
              <a:t>5</a:t>
            </a:r>
            <a:r>
              <a:rPr lang="zh-CN" altLang="en-US" dirty="0"/>
              <a:t>）支持终身学习和精准知识服务的个人知识管理</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16213" y="1028733"/>
            <a:ext cx="12062889" cy="5594000"/>
          </a:xfrm>
          <a:prstGeom prst="rect">
            <a:avLst/>
          </a:prstGeom>
        </p:spPr>
      </p:pic>
      <p:pic>
        <p:nvPicPr>
          <p:cNvPr id="7" name="图片 6"/>
          <p:cNvPicPr>
            <a:picLocks noChangeAspect="1"/>
          </p:cNvPicPr>
          <p:nvPr/>
        </p:nvPicPr>
        <p:blipFill>
          <a:blip r:embed="rId3"/>
          <a:stretch>
            <a:fillRect/>
          </a:stretch>
        </p:blipFill>
        <p:spPr>
          <a:xfrm>
            <a:off x="116213" y="1041424"/>
            <a:ext cx="11970340" cy="5568619"/>
          </a:xfrm>
          <a:prstGeom prst="rect">
            <a:avLst/>
          </a:prstGeom>
        </p:spPr>
      </p:pic>
      <p:sp>
        <p:nvSpPr>
          <p:cNvPr id="12" name="矩形标注 11"/>
          <p:cNvSpPr/>
          <p:nvPr/>
        </p:nvSpPr>
        <p:spPr>
          <a:xfrm>
            <a:off x="3791744" y="199094"/>
            <a:ext cx="2400267" cy="733629"/>
          </a:xfrm>
          <a:prstGeom prst="wedgeRectCallout">
            <a:avLst>
              <a:gd name="adj1" fmla="val 20096"/>
              <a:gd name="adj2" fmla="val 76081"/>
            </a:avLst>
          </a:prstGeom>
          <a:solidFill>
            <a:srgbClr val="00B050"/>
          </a:solidFill>
          <a:ln w="25400" cap="flat" cmpd="sng" algn="ctr">
            <a:noFill/>
            <a:prstDash val="solid"/>
          </a:ln>
          <a:effectLst/>
        </p:spPr>
        <p:txBody>
          <a:bodyPr rtlCol="0" anchor="ctr"/>
          <a:lstStyle/>
          <a:p>
            <a:pPr algn="ctr" defTabSz="685165">
              <a:defRPr/>
            </a:pPr>
            <a:r>
              <a:rPr lang="zh-CN" altLang="en-US" b="1" kern="0" dirty="0">
                <a:solidFill>
                  <a:prstClr val="white"/>
                </a:solidFill>
                <a:latin typeface="微软雅黑" panose="020B0503020204020204" charset="-122"/>
                <a:ea typeface="微软雅黑" panose="020B0503020204020204" charset="-122"/>
              </a:rPr>
              <a:t>学习任务及资料管理</a:t>
            </a:r>
          </a:p>
        </p:txBody>
      </p:sp>
      <p:sp>
        <p:nvSpPr>
          <p:cNvPr id="13" name="矩形标注 12"/>
          <p:cNvSpPr/>
          <p:nvPr/>
        </p:nvSpPr>
        <p:spPr>
          <a:xfrm>
            <a:off x="6672064" y="199094"/>
            <a:ext cx="2400267" cy="733629"/>
          </a:xfrm>
          <a:prstGeom prst="wedgeRectCallout">
            <a:avLst>
              <a:gd name="adj1" fmla="val 20096"/>
              <a:gd name="adj2" fmla="val 76081"/>
            </a:avLst>
          </a:prstGeom>
          <a:solidFill>
            <a:srgbClr val="00B050"/>
          </a:solidFill>
          <a:ln w="25400" cap="flat" cmpd="sng" algn="ctr">
            <a:noFill/>
            <a:prstDash val="solid"/>
          </a:ln>
          <a:effectLst/>
        </p:spPr>
        <p:txBody>
          <a:bodyPr rtlCol="0" anchor="ctr"/>
          <a:lstStyle/>
          <a:p>
            <a:pPr algn="ctr" defTabSz="685165">
              <a:defRPr/>
            </a:pPr>
            <a:r>
              <a:rPr lang="zh-CN" altLang="en-US" b="1" kern="0" dirty="0">
                <a:solidFill>
                  <a:prstClr val="white"/>
                </a:solidFill>
                <a:latin typeface="微软雅黑" panose="020B0503020204020204" charset="-122"/>
                <a:ea typeface="微软雅黑" panose="020B0503020204020204" charset="-122"/>
              </a:rPr>
              <a:t>个人知识永久保存</a:t>
            </a:r>
          </a:p>
        </p:txBody>
      </p:sp>
      <p:pic>
        <p:nvPicPr>
          <p:cNvPr id="3" name="图片 2"/>
          <p:cNvPicPr>
            <a:picLocks noChangeAspect="1"/>
          </p:cNvPicPr>
          <p:nvPr/>
        </p:nvPicPr>
        <p:blipFill>
          <a:blip r:embed="rId4"/>
          <a:stretch>
            <a:fillRect/>
          </a:stretch>
        </p:blipFill>
        <p:spPr>
          <a:xfrm>
            <a:off x="13554" y="1053706"/>
            <a:ext cx="12448493" cy="5639340"/>
          </a:xfrm>
          <a:prstGeom prst="rect">
            <a:avLst/>
          </a:prstGeom>
        </p:spPr>
      </p:pic>
      <p:sp>
        <p:nvSpPr>
          <p:cNvPr id="14" name="矩形标注 13"/>
          <p:cNvSpPr/>
          <p:nvPr/>
        </p:nvSpPr>
        <p:spPr>
          <a:xfrm>
            <a:off x="5711957" y="1700808"/>
            <a:ext cx="2400267" cy="733629"/>
          </a:xfrm>
          <a:prstGeom prst="wedgeRectCallout">
            <a:avLst>
              <a:gd name="adj1" fmla="val 20096"/>
              <a:gd name="adj2" fmla="val 76081"/>
            </a:avLst>
          </a:prstGeom>
          <a:solidFill>
            <a:srgbClr val="00B050"/>
          </a:solidFill>
          <a:ln w="25400" cap="flat" cmpd="sng" algn="ctr">
            <a:noFill/>
            <a:prstDash val="solid"/>
          </a:ln>
          <a:effectLst/>
        </p:spPr>
        <p:txBody>
          <a:bodyPr rtlCol="0" anchor="ctr"/>
          <a:lstStyle/>
          <a:p>
            <a:pPr algn="ctr" defTabSz="685165">
              <a:defRPr/>
            </a:pPr>
            <a:r>
              <a:rPr lang="zh-CN" altLang="en-US" b="1" kern="0" dirty="0">
                <a:solidFill>
                  <a:prstClr val="white"/>
                </a:solidFill>
                <a:latin typeface="微软雅黑" panose="020B0503020204020204" charset="-122"/>
                <a:ea typeface="微软雅黑" panose="020B0503020204020204" charset="-122"/>
              </a:rPr>
              <a:t>构建个人知识图谱</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50" presetClass="entr" presetSubtype="0" decel="10000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2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childTnLst>
                                </p:cTn>
                              </p:par>
                            </p:childTnLst>
                          </p:cTn>
                        </p:par>
                        <p:par>
                          <p:cTn id="36" fill="hold">
                            <p:stCondLst>
                              <p:cond delay="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bldLvl="0" animBg="1"/>
      <p:bldP spid="13" grpId="0" bldLvl="0" animBg="1"/>
      <p:bldP spid="13" grpId="1" bldLvl="0" animBg="1"/>
      <p:bldP spid="14"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1471613"/>
            <a:ext cx="9399587"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774" y="321546"/>
            <a:ext cx="8885237"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330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385888"/>
            <a:ext cx="10879170" cy="455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119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90286" y="525380"/>
            <a:ext cx="7333333" cy="2323809"/>
          </a:xfrm>
          <a:prstGeom prst="rect">
            <a:avLst/>
          </a:prstGeom>
        </p:spPr>
      </p:pic>
      <p:pic>
        <p:nvPicPr>
          <p:cNvPr id="3" name="图片 2"/>
          <p:cNvPicPr>
            <a:picLocks noChangeAspect="1"/>
          </p:cNvPicPr>
          <p:nvPr/>
        </p:nvPicPr>
        <p:blipFill>
          <a:blip r:embed="rId3"/>
          <a:stretch>
            <a:fillRect/>
          </a:stretch>
        </p:blipFill>
        <p:spPr>
          <a:xfrm>
            <a:off x="3808570" y="2605990"/>
            <a:ext cx="6171429" cy="3561905"/>
          </a:xfrm>
          <a:prstGeom prst="rect">
            <a:avLst/>
          </a:prstGeom>
        </p:spPr>
      </p:pic>
    </p:spTree>
    <p:extLst>
      <p:ext uri="{BB962C8B-B14F-4D97-AF65-F5344CB8AC3E}">
        <p14:creationId xmlns:p14="http://schemas.microsoft.com/office/powerpoint/2010/main" val="12527976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2517" y="3714608"/>
            <a:ext cx="596900" cy="656791"/>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矩形 3"/>
          <p:cNvSpPr/>
          <p:nvPr/>
        </p:nvSpPr>
        <p:spPr>
          <a:xfrm>
            <a:off x="2839720" y="3715040"/>
            <a:ext cx="9359900" cy="657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a:defRPr/>
            </a:pPr>
            <a:r>
              <a:rPr lang="zh-CN" altLang="en-US" sz="2800" i="1" dirty="0">
                <a:solidFill>
                  <a:srgbClr val="CEEAB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eiryo" panose="020B0604030504040204" pitchFamily="34" charset="-128"/>
              </a:rPr>
              <a:t>请批评指正！</a:t>
            </a:r>
          </a:p>
        </p:txBody>
      </p:sp>
      <p:sp>
        <p:nvSpPr>
          <p:cNvPr id="7" name="矩形 6"/>
          <p:cNvSpPr/>
          <p:nvPr/>
        </p:nvSpPr>
        <p:spPr>
          <a:xfrm>
            <a:off x="1" y="2939647"/>
            <a:ext cx="9312276" cy="7752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3200" spc="200" dirty="0">
                <a:solidFill>
                  <a:srgbClr val="FFFFFF"/>
                </a:solidFill>
                <a:effectLst>
                  <a:outerShdw blurRad="50800" dist="38100" algn="l" rotWithShape="0">
                    <a:prstClr val="black">
                      <a:alpha val="40000"/>
                    </a:prstClr>
                  </a:outerShdw>
                </a:effectLst>
                <a:latin typeface="微软雅黑" panose="020B0503020204020204" charset="-122"/>
                <a:ea typeface="微软雅黑" panose="020B0503020204020204" charset="-122"/>
              </a:rPr>
              <a:t>    </a:t>
            </a:r>
            <a:r>
              <a:rPr lang="zh-CN" altLang="en-US" sz="3200" spc="200" dirty="0" smtClean="0">
                <a:solidFill>
                  <a:srgbClr val="FFFFFF"/>
                </a:solidFill>
                <a:effectLst>
                  <a:outerShdw blurRad="50800" dist="38100" algn="l" rotWithShape="0">
                    <a:prstClr val="black">
                      <a:alpha val="40000"/>
                    </a:prstClr>
                  </a:outerShdw>
                </a:effectLst>
                <a:latin typeface="微软雅黑" panose="020B0503020204020204" charset="-122"/>
                <a:ea typeface="微软雅黑" panose="020B0503020204020204" charset="-122"/>
              </a:rPr>
              <a:t>               </a:t>
            </a:r>
            <a:r>
              <a:rPr lang="zh-CN" altLang="en-US" sz="3200" i="1" spc="200" dirty="0" smtClean="0">
                <a:solidFill>
                  <a:srgbClr val="FFFFFF"/>
                </a:solidFill>
                <a:effectLst>
                  <a:outerShdw blurRad="50800" dist="38100" algn="l" rotWithShape="0">
                    <a:prstClr val="black">
                      <a:alpha val="40000"/>
                    </a:prstClr>
                  </a:outerShdw>
                </a:effectLst>
                <a:latin typeface="微软雅黑" panose="020B0503020204020204" charset="-122"/>
                <a:ea typeface="微软雅黑" panose="020B0503020204020204" charset="-122"/>
              </a:rPr>
              <a:t>谢谢大家！</a:t>
            </a:r>
          </a:p>
        </p:txBody>
      </p:sp>
      <p:sp>
        <p:nvSpPr>
          <p:cNvPr id="6" name="直角三角形 5"/>
          <p:cNvSpPr/>
          <p:nvPr/>
        </p:nvSpPr>
        <p:spPr>
          <a:xfrm>
            <a:off x="9312275" y="2935607"/>
            <a:ext cx="853701" cy="779317"/>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 name="矩形 11"/>
          <p:cNvSpPr/>
          <p:nvPr/>
        </p:nvSpPr>
        <p:spPr>
          <a:xfrm>
            <a:off x="2581830" y="3921022"/>
            <a:ext cx="6906409" cy="1692771"/>
          </a:xfrm>
          <a:prstGeom prst="rect">
            <a:avLst/>
          </a:prstGeom>
          <a:noFill/>
          <a:ln w="25400" cap="flat" cmpd="sng" algn="ctr">
            <a:noFill/>
            <a:prstDash val="solid"/>
          </a:ln>
          <a:effectLst/>
        </p:spPr>
        <p:txBody>
          <a:bodyPr rtlCol="0" anchor="ctr"/>
          <a:lstStyle/>
          <a:p>
            <a:pPr>
              <a:lnSpc>
                <a:spcPts val="2400"/>
              </a:lnSpc>
            </a:pPr>
            <a:r>
              <a:rPr lang="en-US" altLang="zh-CN" sz="1200" kern="0" dirty="0" smtClean="0">
                <a:solidFill>
                  <a:srgbClr val="EEECE1">
                    <a:lumMod val="25000"/>
                  </a:srgbClr>
                </a:solidFill>
                <a:latin typeface="微软雅黑" panose="020B0503020204020204" charset="-122"/>
                <a:ea typeface="微软雅黑" panose="020B0503020204020204" charset="-122"/>
              </a:rPr>
              <a:t> </a:t>
            </a:r>
            <a:endParaRPr lang="en-US" altLang="zh-CN" sz="1200" kern="0" dirty="0">
              <a:solidFill>
                <a:srgbClr val="EEECE1">
                  <a:lumMod val="25000"/>
                </a:srgbClr>
              </a:solidFill>
              <a:latin typeface="微软雅黑" panose="020B0503020204020204" charset="-122"/>
              <a:ea typeface="微软雅黑" panose="020B0503020204020204" charset="-122"/>
            </a:endParaRPr>
          </a:p>
        </p:txBody>
      </p:sp>
      <p:pic>
        <p:nvPicPr>
          <p:cNvPr id="2" name="图片 1" descr="安徽分公司公众号"/>
          <p:cNvPicPr>
            <a:picLocks noChangeAspect="1"/>
          </p:cNvPicPr>
          <p:nvPr/>
        </p:nvPicPr>
        <p:blipFill>
          <a:blip r:embed="rId3"/>
          <a:stretch>
            <a:fillRect/>
          </a:stretch>
        </p:blipFill>
        <p:spPr>
          <a:xfrm>
            <a:off x="4202430" y="385445"/>
            <a:ext cx="3329305" cy="332930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3714" y="368156"/>
            <a:ext cx="6096000" cy="646331"/>
          </a:xfrm>
          <a:prstGeom prst="rect">
            <a:avLst/>
          </a:prstGeom>
        </p:spPr>
        <p:txBody>
          <a:bodyPr>
            <a:spAutoFit/>
          </a:bodyPr>
          <a:lstStyle/>
          <a:p>
            <a:r>
              <a:rPr lang="zh-CN" altLang="en-US" b="1" dirty="0">
                <a:solidFill>
                  <a:srgbClr val="0070C0"/>
                </a:solidFill>
                <a:latin typeface="微软雅黑" panose="020B0503020204020204" pitchFamily="34" charset="-122"/>
                <a:ea typeface="微软雅黑" panose="020B0503020204020204" pitchFamily="34" charset="-122"/>
              </a:rPr>
              <a:t>二、多检索入口</a:t>
            </a:r>
            <a:r>
              <a:rPr lang="zh-CN" altLang="en-US" dirty="0">
                <a:solidFill>
                  <a:srgbClr val="0070C0"/>
                </a:solidFill>
              </a:rPr>
              <a:t/>
            </a:r>
            <a:br>
              <a:rPr lang="zh-CN" altLang="en-US" dirty="0">
                <a:solidFill>
                  <a:srgbClr val="0070C0"/>
                </a:solidFill>
              </a:rPr>
            </a:br>
            <a:endParaRPr lang="zh-CN" altLang="en-US" dirty="0">
              <a:solidFill>
                <a:srgbClr val="0070C0"/>
              </a:solidFill>
            </a:endParaRPr>
          </a:p>
        </p:txBody>
      </p:sp>
      <p:sp>
        <p:nvSpPr>
          <p:cNvPr id="3" name="矩形 2"/>
          <p:cNvSpPr/>
          <p:nvPr/>
        </p:nvSpPr>
        <p:spPr>
          <a:xfrm>
            <a:off x="566057" y="798063"/>
            <a:ext cx="9144000" cy="369332"/>
          </a:xfrm>
          <a:prstGeom prst="rect">
            <a:avLst/>
          </a:prstGeom>
        </p:spPr>
        <p:txBody>
          <a:bodyPr wrap="square">
            <a:spAutoFit/>
          </a:bodyPr>
          <a:lstStyle/>
          <a:p>
            <a:pPr lvl="0"/>
            <a:r>
              <a:rPr lang="zh-CN" altLang="en-US" dirty="0">
                <a:solidFill>
                  <a:prstClr val="black"/>
                </a:solidFill>
                <a:latin typeface="微软雅黑" panose="020B0503020204020204" pitchFamily="34" charset="-122"/>
                <a:ea typeface="微软雅黑" panose="020B0503020204020204" pitchFamily="34" charset="-122"/>
              </a:rPr>
              <a:t>数据库检索模块提供文献检索、知识元检索和引文检索三个</a:t>
            </a:r>
            <a:r>
              <a:rPr lang="zh-CN" altLang="en-US" dirty="0" smtClean="0">
                <a:solidFill>
                  <a:prstClr val="black"/>
                </a:solidFill>
                <a:latin typeface="微软雅黑" panose="020B0503020204020204" pitchFamily="34" charset="-122"/>
                <a:ea typeface="微软雅黑" panose="020B0503020204020204" pitchFamily="34" charset="-122"/>
              </a:rPr>
              <a:t>入口。</a:t>
            </a:r>
            <a:endParaRPr lang="en-US" altLang="zh-CN" dirty="0">
              <a:solidFill>
                <a:prstClr val="black"/>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193714" y="1270224"/>
            <a:ext cx="11838095" cy="2638095"/>
          </a:xfrm>
          <a:prstGeom prst="rect">
            <a:avLst/>
          </a:prstGeom>
        </p:spPr>
      </p:pic>
      <p:pic>
        <p:nvPicPr>
          <p:cNvPr id="5" name="图片 4"/>
          <p:cNvPicPr>
            <a:picLocks noChangeAspect="1"/>
          </p:cNvPicPr>
          <p:nvPr/>
        </p:nvPicPr>
        <p:blipFill>
          <a:blip r:embed="rId3"/>
          <a:stretch>
            <a:fillRect/>
          </a:stretch>
        </p:blipFill>
        <p:spPr>
          <a:xfrm>
            <a:off x="193714" y="3908319"/>
            <a:ext cx="10561905" cy="1895238"/>
          </a:xfrm>
          <a:prstGeom prst="rect">
            <a:avLst/>
          </a:prstGeom>
        </p:spPr>
      </p:pic>
      <p:pic>
        <p:nvPicPr>
          <p:cNvPr id="6" name="图片 5"/>
          <p:cNvPicPr>
            <a:picLocks noChangeAspect="1"/>
          </p:cNvPicPr>
          <p:nvPr/>
        </p:nvPicPr>
        <p:blipFill>
          <a:blip r:embed="rId4"/>
          <a:stretch>
            <a:fillRect/>
          </a:stretch>
        </p:blipFill>
        <p:spPr>
          <a:xfrm>
            <a:off x="1067466" y="4855938"/>
            <a:ext cx="10666667" cy="1914286"/>
          </a:xfrm>
          <a:prstGeom prst="rect">
            <a:avLst/>
          </a:prstGeom>
        </p:spPr>
      </p:pic>
    </p:spTree>
    <p:extLst>
      <p:ext uri="{BB962C8B-B14F-4D97-AF65-F5344CB8AC3E}">
        <p14:creationId xmlns:p14="http://schemas.microsoft.com/office/powerpoint/2010/main" val="36914582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p:cNvSpPr/>
          <p:nvPr/>
        </p:nvSpPr>
        <p:spPr>
          <a:xfrm>
            <a:off x="1834515" y="3388360"/>
            <a:ext cx="1174115" cy="97028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01</a:t>
            </a:r>
          </a:p>
        </p:txBody>
      </p:sp>
      <p:grpSp>
        <p:nvGrpSpPr>
          <p:cNvPr id="18" name="组合 17"/>
          <p:cNvGrpSpPr/>
          <p:nvPr/>
        </p:nvGrpSpPr>
        <p:grpSpPr>
          <a:xfrm>
            <a:off x="4868545" y="2080895"/>
            <a:ext cx="5693410" cy="2611004"/>
            <a:chOff x="6431280" y="561520"/>
            <a:chExt cx="3820160" cy="1008149"/>
          </a:xfrm>
        </p:grpSpPr>
        <p:sp>
          <p:nvSpPr>
            <p:cNvPr id="19" name="文本框 18"/>
            <p:cNvSpPr txBox="1"/>
            <p:nvPr/>
          </p:nvSpPr>
          <p:spPr>
            <a:xfrm>
              <a:off x="6431280" y="561520"/>
              <a:ext cx="3820160" cy="320455"/>
            </a:xfrm>
            <a:prstGeom prst="rect">
              <a:avLst/>
            </a:prstGeom>
            <a:noFill/>
          </p:spPr>
          <p:txBody>
            <a:bodyPr wrap="square" rtlCol="0">
              <a:spAutoFit/>
            </a:bodyPr>
            <a:lstStyle/>
            <a:p>
              <a:r>
                <a:rPr lang="en-US" altLang="zh-CN" sz="4800" b="1" dirty="0" smtClean="0">
                  <a:solidFill>
                    <a:schemeClr val="accent1">
                      <a:lumMod val="50000"/>
                    </a:schemeClr>
                  </a:solidFill>
                  <a:latin typeface="+mn-ea"/>
                </a:rPr>
                <a:t>CNKI</a:t>
              </a:r>
              <a:r>
                <a:rPr lang="zh-CN" altLang="en-US" sz="4800" b="1" dirty="0" smtClean="0">
                  <a:solidFill>
                    <a:schemeClr val="accent1">
                      <a:lumMod val="50000"/>
                    </a:schemeClr>
                  </a:solidFill>
                  <a:latin typeface="+mn-ea"/>
                </a:rPr>
                <a:t>助力论文写作</a:t>
              </a:r>
            </a:p>
          </p:txBody>
        </p:sp>
        <p:sp>
          <p:nvSpPr>
            <p:cNvPr id="20" name="文本框 19"/>
            <p:cNvSpPr txBox="1"/>
            <p:nvPr/>
          </p:nvSpPr>
          <p:spPr>
            <a:xfrm>
              <a:off x="6485391" y="964066"/>
              <a:ext cx="3711848" cy="605603"/>
            </a:xfrm>
            <a:prstGeom prst="rect">
              <a:avLst/>
            </a:prstGeom>
            <a:noFill/>
          </p:spPr>
          <p:txBody>
            <a:bodyPr wrap="square" rtlCol="0">
              <a:spAutoFit/>
            </a:bodyPr>
            <a:lstStyle/>
            <a:p>
              <a:pPr algn="just"/>
              <a:r>
                <a:rPr lang="en-US" altLang="zh-CN" sz="3200"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a:t>
              </a:r>
              <a:r>
                <a:rPr lang="zh-CN" altLang="en-US" sz="3200"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 选题立项</a:t>
              </a:r>
            </a:p>
            <a:p>
              <a:pPr algn="just"/>
              <a:r>
                <a:rPr lang="en-US" altLang="zh-CN" sz="3200"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 </a:t>
              </a:r>
              <a:r>
                <a:rPr lang="zh-CN" altLang="en-US" sz="3200" dirty="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论文写作</a:t>
              </a:r>
              <a:endParaRPr lang="zh-CN" altLang="en-US" sz="3200"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a:p>
              <a:pPr algn="just"/>
              <a:r>
                <a:rPr lang="en-US" altLang="zh-CN" sz="3200"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 </a:t>
              </a:r>
              <a:r>
                <a:rPr lang="zh-CN" altLang="en-US" sz="3200"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论文投稿</a:t>
              </a:r>
            </a:p>
          </p:txBody>
        </p:sp>
      </p:grpSp>
      <p:pic>
        <p:nvPicPr>
          <p:cNvPr id="25" name="图片 24" descr="1"/>
          <p:cNvPicPr>
            <a:picLocks noChangeAspect="1"/>
          </p:cNvPicPr>
          <p:nvPr/>
        </p:nvPicPr>
        <p:blipFill>
          <a:blip r:embed="rId2"/>
          <a:stretch>
            <a:fillRect/>
          </a:stretch>
        </p:blipFill>
        <p:spPr>
          <a:xfrm>
            <a:off x="455930" y="2374265"/>
            <a:ext cx="3955415" cy="2954655"/>
          </a:xfrm>
          <a:prstGeom prst="rect">
            <a:avLst/>
          </a:prstGeom>
        </p:spPr>
      </p:pic>
      <p:sp>
        <p:nvSpPr>
          <p:cNvPr id="3" name="Rectangle 71"/>
          <p:cNvSpPr>
            <a:spLocks noChangeArrowheads="1"/>
          </p:cNvSpPr>
          <p:nvPr/>
        </p:nvSpPr>
        <p:spPr bwMode="auto">
          <a:xfrm>
            <a:off x="1186180" y="3004820"/>
            <a:ext cx="2264410" cy="1353820"/>
          </a:xfrm>
          <a:prstGeom prst="rect">
            <a:avLst/>
          </a:prstGeom>
          <a:solidFill>
            <a:srgbClr val="FCFA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4223" tIns="82111" rIns="164223" bIns="82111" numCol="1" anchor="t" anchorCtr="0" compatLnSpc="1"/>
          <a:lstStyle/>
          <a:p>
            <a:pPr algn="ctr"/>
            <a:r>
              <a:rPr lang="en-US" altLang="zh-CN" sz="6000"/>
              <a:t>02</a:t>
            </a:r>
          </a:p>
        </p:txBody>
      </p:sp>
    </p:spTree>
  </p:cSld>
  <p:clrMapOvr>
    <a:masterClrMapping/>
  </p:clrMapOvr>
  <mc:AlternateContent xmlns:mc="http://schemas.openxmlformats.org/markup-compatibility/2006" xmlns:p14="http://schemas.microsoft.com/office/powerpoint/2010/main">
    <mc:Choice Requires="p14">
      <p:transition p14:dur="9">
        <p:blinds/>
      </p:transition>
    </mc:Choice>
    <mc:Fallback xmlns="">
      <p:transition>
        <p:blind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1"/>
          <p:cNvSpPr>
            <a:spLocks noChangeArrowheads="1"/>
          </p:cNvSpPr>
          <p:nvPr/>
        </p:nvSpPr>
        <p:spPr bwMode="auto">
          <a:xfrm>
            <a:off x="2705100" y="2852738"/>
            <a:ext cx="61261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4400" b="1">
                <a:latin typeface="楷体" panose="02010609060101010101" pitchFamily="49" charset="-122"/>
                <a:ea typeface="楷体" panose="02010609060101010101" pitchFamily="49" charset="-122"/>
              </a:rPr>
              <a:t>1</a:t>
            </a:r>
            <a:r>
              <a:rPr lang="zh-CN" altLang="en-US" sz="4400" b="1">
                <a:latin typeface="楷体" panose="02010609060101010101" pitchFamily="49" charset="-122"/>
                <a:ea typeface="楷体" panose="02010609060101010101" pitchFamily="49" charset="-122"/>
              </a:rPr>
              <a:t>、如何进行科研选题？</a:t>
            </a:r>
          </a:p>
        </p:txBody>
      </p:sp>
      <p:sp>
        <p:nvSpPr>
          <p:cNvPr id="16387" name="内容占位符 2"/>
          <p:cNvSpPr txBox="1">
            <a:spLocks noChangeArrowheads="1"/>
          </p:cNvSpPr>
          <p:nvPr/>
        </p:nvSpPr>
        <p:spPr bwMode="auto">
          <a:xfrm>
            <a:off x="2705100" y="2852738"/>
            <a:ext cx="5800271" cy="103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ts val="300"/>
              </a:spcBef>
              <a:buClr>
                <a:srgbClr val="B32C16"/>
              </a:buClr>
            </a:pP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806982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10.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Other"/>
  <p:tag name="MH_ORDER" val="9"/>
</p:tagLst>
</file>

<file path=ppt/tags/tag14.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SubTitle"/>
  <p:tag name="MH_ORDER" val="5"/>
</p:tagLst>
</file>

<file path=ppt/tags/tag15.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60523132807"/>
  <p:tag name="MH_LIBRARY" val="GRAPHIC"/>
  <p:tag name="MH_TYPE" val="SubTitle"/>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523132750"/>
  <p:tag name="MH_LIBRARY" val="GRAPHIC"/>
  <p:tag name="MH_TYPE" val="SubTitle"/>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326095826"/>
  <p:tag name="MH_LIBRARY" val="GRAPHIC"/>
  <p:tag name="MH_TYPE" val="SubTitle"/>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214221724"/>
  <p:tag name="MH_LIBRARY" val="GRAPHIC"/>
  <p:tag name="MH_TYPE" val="SubTitle"/>
  <p:tag name="MH_ORDER" val="1"/>
</p:tagLst>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1">
      <a:majorFont>
        <a:latin typeface="Calibri Light"/>
        <a:ea typeface="微软雅黑"/>
        <a:cs typeface=""/>
      </a:majorFont>
      <a:minorFont>
        <a:latin typeface="Calibri"/>
        <a:ea typeface="微软雅黑"/>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69696"/>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2590</Words>
  <Application>Microsoft Office PowerPoint</Application>
  <PresentationFormat>自定义</PresentationFormat>
  <Paragraphs>300</Paragraphs>
  <Slides>66</Slides>
  <Notes>9</Notes>
  <HiddenSlides>0</HiddenSlides>
  <MMClips>0</MMClips>
  <ScaleCrop>false</ScaleCrop>
  <HeadingPairs>
    <vt:vector size="4" baseType="variant">
      <vt:variant>
        <vt:lpstr>主题</vt:lpstr>
      </vt:variant>
      <vt:variant>
        <vt:i4>3</vt:i4>
      </vt:variant>
      <vt:variant>
        <vt:lpstr>幻灯片标题</vt:lpstr>
      </vt:variant>
      <vt:variant>
        <vt:i4>66</vt:i4>
      </vt:variant>
    </vt:vector>
  </HeadingPairs>
  <TitlesOfParts>
    <vt:vector size="69" baseType="lpstr">
      <vt:lpstr>Design padrão</vt:lpstr>
      <vt:lpstr>自定义设计方案</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小结：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user</cp:lastModifiedBy>
  <cp:revision>32</cp:revision>
  <dcterms:created xsi:type="dcterms:W3CDTF">2017-10-11T02:33:00Z</dcterms:created>
  <dcterms:modified xsi:type="dcterms:W3CDTF">2017-11-17T05:24:39Z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