
<file path=[Content_Types].xml><?xml version="1.0" encoding="utf-8"?>
<Types xmlns="http://schemas.openxmlformats.org/package/2006/content-types">
  <Default Extension="bmp" ContentType="image/bmp"/>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86" r:id="rId3"/>
    <p:sldId id="284" r:id="rId4"/>
    <p:sldId id="288" r:id="rId5"/>
    <p:sldId id="260" r:id="rId6"/>
    <p:sldId id="278" r:id="rId7"/>
    <p:sldId id="289" r:id="rId8"/>
    <p:sldId id="291" r:id="rId9"/>
    <p:sldId id="290" r:id="rId10"/>
    <p:sldId id="287" r:id="rId11"/>
    <p:sldId id="374" r:id="rId12"/>
    <p:sldId id="376" r:id="rId13"/>
    <p:sldId id="274" r:id="rId14"/>
    <p:sldId id="293" r:id="rId15"/>
    <p:sldId id="373" r:id="rId16"/>
    <p:sldId id="377" r:id="rId17"/>
    <p:sldId id="277" r:id="rId18"/>
    <p:sldId id="273" r:id="rId19"/>
    <p:sldId id="282"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11"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90A2"/>
    <a:srgbClr val="A3B75A"/>
    <a:srgbClr val="59814D"/>
    <a:srgbClr val="ED7B6F"/>
    <a:srgbClr val="FDCD5F"/>
    <a:srgbClr val="55C1E7"/>
    <a:srgbClr val="93B784"/>
    <a:srgbClr val="A6A6A6"/>
    <a:srgbClr val="595E64"/>
    <a:srgbClr val="4FCC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5" autoAdjust="0"/>
    <p:restoredTop sz="92692" autoAdjust="0"/>
  </p:normalViewPr>
  <p:slideViewPr>
    <p:cSldViewPr snapToGrid="0">
      <p:cViewPr varScale="1">
        <p:scale>
          <a:sx n="65" d="100"/>
          <a:sy n="65" d="100"/>
        </p:scale>
        <p:origin x="172" y="624"/>
      </p:cViewPr>
      <p:guideLst>
        <p:guide orient="horz" pos="1911"/>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4E0BC6-38A4-47D2-A16E-1969BFB3BA5E}" type="datetimeFigureOut">
              <a:rPr lang="zh-CN" altLang="en-US" smtClean="0"/>
              <a:pPr/>
              <a:t>2018/12/25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111FDB-DAD7-4D52-9BAA-09527333435C}" type="slidenum">
              <a:rPr lang="zh-CN" altLang="en-US" smtClean="0"/>
              <a:pPr/>
              <a:t>‹#›</a:t>
            </a:fld>
            <a:endParaRPr lang="zh-CN" altLang="en-US"/>
          </a:p>
        </p:txBody>
      </p:sp>
    </p:spTree>
    <p:extLst>
      <p:ext uri="{BB962C8B-B14F-4D97-AF65-F5344CB8AC3E}">
        <p14:creationId xmlns:p14="http://schemas.microsoft.com/office/powerpoint/2010/main" val="3280660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87C0710-1941-4207-AFC4-70422DBD405E}" type="datetimeFigureOut">
              <a:rPr lang="zh-CN" altLang="en-US" smtClean="0"/>
              <a:pPr/>
              <a:t>2018/12/25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D3F7A2-AB4B-46DB-92F9-EC6C90760ED0}" type="slidenum">
              <a:rPr lang="zh-CN" altLang="en-US" smtClean="0"/>
              <a:pPr/>
              <a:t>‹#›</a:t>
            </a:fld>
            <a:endParaRPr lang="zh-CN" altLang="en-US"/>
          </a:p>
        </p:txBody>
      </p:sp>
    </p:spTree>
    <p:extLst>
      <p:ext uri="{BB962C8B-B14F-4D97-AF65-F5344CB8AC3E}">
        <p14:creationId xmlns:p14="http://schemas.microsoft.com/office/powerpoint/2010/main" val="26862990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87C0710-1941-4207-AFC4-70422DBD405E}" type="datetimeFigureOut">
              <a:rPr lang="zh-CN" altLang="en-US" smtClean="0"/>
              <a:pPr/>
              <a:t>2018/12/25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D3F7A2-AB4B-46DB-92F9-EC6C90760ED0}" type="slidenum">
              <a:rPr lang="zh-CN" altLang="en-US" smtClean="0"/>
              <a:pPr/>
              <a:t>‹#›</a:t>
            </a:fld>
            <a:endParaRPr lang="zh-CN" altLang="en-US"/>
          </a:p>
        </p:txBody>
      </p:sp>
    </p:spTree>
    <p:extLst>
      <p:ext uri="{BB962C8B-B14F-4D97-AF65-F5344CB8AC3E}">
        <p14:creationId xmlns:p14="http://schemas.microsoft.com/office/powerpoint/2010/main" val="282445764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87C0710-1941-4207-AFC4-70422DBD405E}" type="datetimeFigureOut">
              <a:rPr lang="zh-CN" altLang="en-US" smtClean="0"/>
              <a:pPr/>
              <a:t>2018/12/25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D3F7A2-AB4B-46DB-92F9-EC6C90760ED0}" type="slidenum">
              <a:rPr lang="zh-CN" altLang="en-US" smtClean="0"/>
              <a:pPr/>
              <a:t>‹#›</a:t>
            </a:fld>
            <a:endParaRPr lang="zh-CN" altLang="en-US"/>
          </a:p>
        </p:txBody>
      </p:sp>
    </p:spTree>
    <p:extLst>
      <p:ext uri="{BB962C8B-B14F-4D97-AF65-F5344CB8AC3E}">
        <p14:creationId xmlns:p14="http://schemas.microsoft.com/office/powerpoint/2010/main" val="165848365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
        <p:nvSpPr>
          <p:cNvPr id="12" name="图片占位符 10">
            <a:extLst>
              <a:ext uri="{FF2B5EF4-FFF2-40B4-BE49-F238E27FC236}">
                <a16:creationId xmlns:a16="http://schemas.microsoft.com/office/drawing/2014/main" id="{6F821722-FE34-4DE9-9836-565D865C1559}"/>
              </a:ext>
            </a:extLst>
          </p:cNvPr>
          <p:cNvSpPr>
            <a:spLocks noGrp="1"/>
          </p:cNvSpPr>
          <p:nvPr>
            <p:ph type="pic" sz="quarter" idx="13" hasCustomPrompt="1"/>
          </p:nvPr>
        </p:nvSpPr>
        <p:spPr>
          <a:xfrm>
            <a:off x="0" y="0"/>
            <a:ext cx="12192000" cy="6778800"/>
          </a:xfrm>
          <a:solidFill>
            <a:schemeClr val="bg1">
              <a:lumMod val="95000"/>
            </a:schemeClr>
          </a:solidFill>
        </p:spPr>
        <p:txBody>
          <a:bodyPr tIns="0" rIns="540000" rtlCol="0" anchor="ctr"/>
          <a:lstStyle>
            <a:lvl1pPr marL="0" indent="0" algn="r">
              <a:buNone/>
              <a:defRPr/>
            </a:lvl1pPr>
          </a:lstStyle>
          <a:p>
            <a:pPr rtl="0"/>
            <a:r>
              <a:rPr lang="zh-CN" altLang="en-US" noProof="0"/>
              <a:t>插入或拖放照片</a:t>
            </a:r>
          </a:p>
        </p:txBody>
      </p:sp>
      <p:sp>
        <p:nvSpPr>
          <p:cNvPr id="13" name="长方形 12">
            <a:extLst>
              <a:ext uri="{FF2B5EF4-FFF2-40B4-BE49-F238E27FC236}">
                <a16:creationId xmlns:a16="http://schemas.microsoft.com/office/drawing/2014/main" id="{9BD909C6-0E9A-451D-91FD-B891A0C803D7}"/>
              </a:ext>
            </a:extLst>
          </p:cNvPr>
          <p:cNvSpPr/>
          <p:nvPr userDrawn="1"/>
        </p:nvSpPr>
        <p:spPr>
          <a:xfrm>
            <a:off x="0" y="6780458"/>
            <a:ext cx="12192000" cy="77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panose="020B0503020204020204" pitchFamily="34" charset="-122"/>
              <a:ea typeface="Microsoft YaHei UI" panose="020B0503020204020204" pitchFamily="34" charset="-122"/>
            </a:endParaRPr>
          </a:p>
        </p:txBody>
      </p:sp>
      <p:sp>
        <p:nvSpPr>
          <p:cNvPr id="14" name="长方形 13">
            <a:extLst>
              <a:ext uri="{FF2B5EF4-FFF2-40B4-BE49-F238E27FC236}">
                <a16:creationId xmlns:a16="http://schemas.microsoft.com/office/drawing/2014/main" id="{41A9BD7F-717A-4177-BAD1-D798AE60FFD0}"/>
              </a:ext>
            </a:extLst>
          </p:cNvPr>
          <p:cNvSpPr/>
          <p:nvPr userDrawn="1"/>
        </p:nvSpPr>
        <p:spPr>
          <a:xfrm>
            <a:off x="0" y="6780458"/>
            <a:ext cx="12204000" cy="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panose="020B0503020204020204" pitchFamily="34" charset="-122"/>
              <a:ea typeface="Microsoft YaHei UI" panose="020B0503020204020204" pitchFamily="34" charset="-122"/>
            </a:endParaRPr>
          </a:p>
        </p:txBody>
      </p:sp>
      <p:sp>
        <p:nvSpPr>
          <p:cNvPr id="2" name="标题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144000" y="144000"/>
            <a:ext cx="4860000" cy="6480000"/>
          </a:xfrm>
          <a:solidFill>
            <a:schemeClr val="bg1"/>
          </a:solidFill>
          <a:ln>
            <a:noFill/>
          </a:ln>
        </p:spPr>
        <p:txBody>
          <a:bodyPr lIns="432000" tIns="72000" rIns="288000" bIns="1404000" rtlCol="0" anchor="b"/>
          <a:lstStyle>
            <a:lvl1pPr algn="l">
              <a:defRPr sz="5000">
                <a:solidFill>
                  <a:schemeClr val="tx1">
                    <a:lumMod val="75000"/>
                    <a:lumOff val="25000"/>
                  </a:schemeClr>
                </a:solidFill>
              </a:defRPr>
            </a:lvl1pPr>
          </a:lstStyle>
          <a:p>
            <a:pPr rtl="0"/>
            <a:r>
              <a:rPr lang="zh-CN" altLang="en-US" noProof="0"/>
              <a:t>封面标题 </a:t>
            </a:r>
            <a:r>
              <a:rPr lang="en-US" altLang="zh-CN" noProof="0"/>
              <a:t>2</a:t>
            </a:r>
            <a:endParaRPr lang="zh-CN" altLang="en-US" noProof="0"/>
          </a:p>
        </p:txBody>
      </p:sp>
      <p:sp>
        <p:nvSpPr>
          <p:cNvPr id="3" name="副标题 2">
            <a:extLst>
              <a:ext uri="{FF2B5EF4-FFF2-40B4-BE49-F238E27FC236}">
                <a16:creationId xmlns:a16="http://schemas.microsoft.com/office/drawing/2014/main" id="{C9980B88-3F4A-4688-9ED0-17EF37E62D93}"/>
              </a:ext>
            </a:extLst>
          </p:cNvPr>
          <p:cNvSpPr>
            <a:spLocks noGrp="1"/>
          </p:cNvSpPr>
          <p:nvPr>
            <p:ph type="subTitle" idx="1"/>
          </p:nvPr>
        </p:nvSpPr>
        <p:spPr>
          <a:xfrm>
            <a:off x="607606" y="5578496"/>
            <a:ext cx="3932788" cy="750814"/>
          </a:xfrm>
          <a:noFill/>
        </p:spPr>
        <p:txBody>
          <a:bodyPr lIns="0" tIns="0" rIns="0" bIns="0" rtlCol="0" anchor="t"/>
          <a:lstStyle>
            <a:lvl1pPr marL="0" indent="0" algn="l" rtl="0">
              <a:buNone/>
              <a:defRPr sz="1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CN" altLang="en-US" noProof="0"/>
              <a:t>单击此处编辑母版副标题样式</a:t>
            </a:r>
            <a:endParaRPr lang="zh-CN" altLang="en-US" noProof="0" dirty="0"/>
          </a:p>
        </p:txBody>
      </p:sp>
      <p:sp>
        <p:nvSpPr>
          <p:cNvPr id="6" name="图片占位符 5">
            <a:extLst>
              <a:ext uri="{FF2B5EF4-FFF2-40B4-BE49-F238E27FC236}">
                <a16:creationId xmlns:a16="http://schemas.microsoft.com/office/drawing/2014/main" id="{63EB74F7-DC44-48B1-8EF5-BD557540B41C}"/>
              </a:ext>
            </a:extLst>
          </p:cNvPr>
          <p:cNvSpPr>
            <a:spLocks noGrp="1"/>
          </p:cNvSpPr>
          <p:nvPr>
            <p:ph type="pic" sz="quarter" idx="14" hasCustomPrompt="1"/>
          </p:nvPr>
        </p:nvSpPr>
        <p:spPr>
          <a:xfrm>
            <a:off x="607606" y="764518"/>
            <a:ext cx="3932788" cy="2448000"/>
          </a:xfrm>
          <a:solidFill>
            <a:schemeClr val="bg1">
              <a:lumMod val="95000"/>
            </a:schemeClr>
          </a:solidFill>
        </p:spPr>
        <p:txBody>
          <a:bodyPr rtlCol="0" anchor="ctr"/>
          <a:lstStyle>
            <a:lvl1pPr marL="0" indent="0" algn="ctr">
              <a:buNone/>
              <a:defRPr/>
            </a:lvl1pPr>
          </a:lstStyle>
          <a:p>
            <a:pPr rtl="0"/>
            <a:r>
              <a:rPr lang="zh-CN" altLang="en-US" noProof="0"/>
              <a:t>单击图标以添加图片</a:t>
            </a:r>
          </a:p>
        </p:txBody>
      </p:sp>
    </p:spTree>
    <p:extLst>
      <p:ext uri="{BB962C8B-B14F-4D97-AF65-F5344CB8AC3E}">
        <p14:creationId xmlns:p14="http://schemas.microsoft.com/office/powerpoint/2010/main" val="2344361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4" name="矩形 13"/>
          <p:cNvSpPr/>
          <p:nvPr userDrawn="1"/>
        </p:nvSpPr>
        <p:spPr>
          <a:xfrm>
            <a:off x="8325228" y="6545425"/>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素材下载：</a:t>
            </a:r>
            <a:r>
              <a:rPr kumimoji="0" lang="en-US" altLang="zh-CN" sz="100" b="0" i="0" u="none" strike="noStrike" kern="0" cap="none" spc="0" normalizeH="0" baseline="0" noProof="0" dirty="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图表下载：</a:t>
            </a:r>
            <a:r>
              <a:rPr kumimoji="0" lang="en-US" altLang="zh-CN" sz="100" b="0" i="0" u="none" strike="noStrike" kern="0" cap="none" spc="0" normalizeH="0" baseline="0" noProof="0" dirty="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优秀</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Word</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www.1ppt.com/word/              Excel</a:t>
            </a:r>
            <a:r>
              <a:rPr kumimoji="0" lang="zh-CN" altLang="en-US" sz="100" b="0" i="0" u="none" strike="noStrike" kern="0" cap="none" spc="0" normalizeH="0" baseline="0" noProof="0" dirty="0">
                <a:ln>
                  <a:noFill/>
                </a:ln>
                <a:solidFill>
                  <a:prstClr val="white"/>
                </a:solidFill>
                <a:effectLst/>
                <a:uLnTx/>
                <a:uFillTx/>
              </a:rPr>
              <a:t>教程：</a:t>
            </a:r>
            <a:r>
              <a:rPr kumimoji="0" lang="en-US" altLang="zh-CN" sz="100" b="0" i="0" u="none" strike="noStrike" kern="0" cap="none" spc="0" normalizeH="0" baseline="0" noProof="0" dirty="0">
                <a:ln>
                  <a:noFill/>
                </a:ln>
                <a:solidFill>
                  <a:prstClr val="white"/>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资料下载：</a:t>
            </a:r>
            <a:r>
              <a:rPr kumimoji="0" lang="en-US" altLang="zh-CN" sz="100" b="0" i="0" u="none" strike="noStrike" kern="0" cap="none" spc="0" normalizeH="0" baseline="0" noProof="0" dirty="0">
                <a:ln>
                  <a:noFill/>
                </a:ln>
                <a:solidFill>
                  <a:prstClr val="white"/>
                </a:solidFill>
                <a:effectLst/>
                <a:uLnTx/>
                <a:uFillTx/>
              </a:rPr>
              <a:t>www.1ppt.com/ziliao/                PPT</a:t>
            </a:r>
            <a:r>
              <a:rPr kumimoji="0" lang="zh-CN" altLang="en-US" sz="100" b="0" i="0" u="none" strike="noStrike" kern="0" cap="none" spc="0" normalizeH="0" baseline="0" noProof="0" dirty="0">
                <a:ln>
                  <a:noFill/>
                </a:ln>
                <a:solidFill>
                  <a:prstClr val="white"/>
                </a:solidFill>
                <a:effectLst/>
                <a:uLnTx/>
                <a:uFillTx/>
              </a:rPr>
              <a:t>课件下载：</a:t>
            </a:r>
            <a:r>
              <a:rPr kumimoji="0" lang="en-US" altLang="zh-CN" sz="100" b="0" i="0" u="none" strike="noStrike" kern="0" cap="none" spc="0" normalizeH="0" baseline="0" noProof="0" dirty="0">
                <a:ln>
                  <a:noFill/>
                </a:ln>
                <a:solidFill>
                  <a:prstClr val="white"/>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范文下载：</a:t>
            </a:r>
            <a:r>
              <a:rPr kumimoji="0" lang="en-US" altLang="zh-CN" sz="100" b="0" i="0" u="none" strike="noStrike" kern="0" cap="none" spc="0" normalizeH="0" baseline="0" noProof="0" dirty="0">
                <a:ln>
                  <a:noFill/>
                </a:ln>
                <a:solidFill>
                  <a:prstClr val="white"/>
                </a:solidFill>
                <a:effectLst/>
                <a:uLnTx/>
                <a:uFillTx/>
              </a:rPr>
              <a:t>www.1ppt.com/fanwen/             </a:t>
            </a:r>
            <a:r>
              <a:rPr kumimoji="0" lang="zh-CN" altLang="en-US" sz="100" b="0" i="0" u="none" strike="noStrike" kern="0" cap="none" spc="0" normalizeH="0" baseline="0" noProof="0" dirty="0">
                <a:ln>
                  <a:noFill/>
                </a:ln>
                <a:solidFill>
                  <a:prstClr val="white"/>
                </a:solidFill>
                <a:effectLst/>
                <a:uLnTx/>
                <a:uFillTx/>
              </a:rPr>
              <a:t>试卷下载：</a:t>
            </a:r>
            <a:r>
              <a:rPr kumimoji="0" lang="en-US" altLang="zh-CN" sz="100" b="0" i="0" u="none" strike="noStrike" kern="0" cap="none" spc="0" normalizeH="0" baseline="0" noProof="0" dirty="0">
                <a:ln>
                  <a:noFill/>
                </a:ln>
                <a:solidFill>
                  <a:prstClr val="white"/>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教案下载：</a:t>
            </a:r>
            <a:r>
              <a:rPr kumimoji="0" lang="en-US" altLang="zh-CN" sz="100" b="0" i="0" u="none" strike="noStrike" kern="0" cap="none" spc="0" normalizeH="0" baseline="0" noProof="0" dirty="0">
                <a:ln>
                  <a:noFill/>
                </a:ln>
                <a:solidFill>
                  <a:prstClr val="white"/>
                </a:solidFill>
                <a:effectLst/>
                <a:uLnTx/>
                <a:uFillTx/>
              </a:rPr>
              <a:t>www.1ppt.com/jiaoan/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 </a:t>
            </a:r>
            <a:endParaRPr kumimoji="0" lang="zh-CN" altLang="en-US" sz="100" b="0" i="0" u="none" strike="noStrike" kern="0" cap="none" spc="0" normalizeH="0" baseline="0" noProof="0" dirty="0">
              <a:ln>
                <a:noFill/>
              </a:ln>
              <a:solidFill>
                <a:prstClr val="white"/>
              </a:solidFill>
              <a:effectLst/>
              <a:uLnTx/>
              <a:uFillTx/>
            </a:endParaRPr>
          </a:p>
        </p:txBody>
      </p:sp>
      <p:pic>
        <p:nvPicPr>
          <p:cNvPr id="7" name="图片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738968"/>
          </a:xfrm>
          <a:prstGeom prst="rect">
            <a:avLst/>
          </a:prstGeom>
        </p:spPr>
      </p:pic>
      <p:pic>
        <p:nvPicPr>
          <p:cNvPr id="8" name="图片 7"/>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6313714"/>
            <a:ext cx="12192000" cy="544286"/>
          </a:xfrm>
          <a:prstGeom prst="rect">
            <a:avLst/>
          </a:prstGeom>
        </p:spPr>
      </p:pic>
      <p:grpSp>
        <p:nvGrpSpPr>
          <p:cNvPr id="9" name="组合 8"/>
          <p:cNvGrpSpPr/>
          <p:nvPr userDrawn="1"/>
        </p:nvGrpSpPr>
        <p:grpSpPr>
          <a:xfrm>
            <a:off x="0" y="134543"/>
            <a:ext cx="465354" cy="469881"/>
            <a:chOff x="2099842" y="1975504"/>
            <a:chExt cx="823123" cy="831130"/>
          </a:xfrm>
          <a:solidFill>
            <a:schemeClr val="bg1"/>
          </a:solidFill>
        </p:grpSpPr>
        <p:sp>
          <p:nvSpPr>
            <p:cNvPr id="10" name="等腰三角形 9"/>
            <p:cNvSpPr/>
            <p:nvPr/>
          </p:nvSpPr>
          <p:spPr>
            <a:xfrm rot="19813541" flipH="1">
              <a:off x="2099842" y="1975504"/>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rot="19813541" flipH="1">
              <a:off x="2099844" y="2420553"/>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rot="19813541" flipH="1">
              <a:off x="2479441" y="2198028"/>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37012994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87C0710-1941-4207-AFC4-70422DBD405E}" type="datetimeFigureOut">
              <a:rPr lang="zh-CN" altLang="en-US" smtClean="0"/>
              <a:pPr/>
              <a:t>2018/12/25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D3F7A2-AB4B-46DB-92F9-EC6C90760ED0}" type="slidenum">
              <a:rPr lang="zh-CN" altLang="en-US" smtClean="0"/>
              <a:pPr/>
              <a:t>‹#›</a:t>
            </a:fld>
            <a:endParaRPr lang="zh-CN" altLang="en-US"/>
          </a:p>
        </p:txBody>
      </p:sp>
    </p:spTree>
    <p:extLst>
      <p:ext uri="{BB962C8B-B14F-4D97-AF65-F5344CB8AC3E}">
        <p14:creationId xmlns:p14="http://schemas.microsoft.com/office/powerpoint/2010/main" val="139757522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87C0710-1941-4207-AFC4-70422DBD405E}" type="datetimeFigureOut">
              <a:rPr lang="zh-CN" altLang="en-US" smtClean="0"/>
              <a:pPr/>
              <a:t>2018/12/25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D3F7A2-AB4B-46DB-92F9-EC6C90760ED0}" type="slidenum">
              <a:rPr lang="zh-CN" altLang="en-US" smtClean="0"/>
              <a:pPr/>
              <a:t>‹#›</a:t>
            </a:fld>
            <a:endParaRPr lang="zh-CN" altLang="en-US"/>
          </a:p>
        </p:txBody>
      </p:sp>
    </p:spTree>
    <p:extLst>
      <p:ext uri="{BB962C8B-B14F-4D97-AF65-F5344CB8AC3E}">
        <p14:creationId xmlns:p14="http://schemas.microsoft.com/office/powerpoint/2010/main" val="10378809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87C0710-1941-4207-AFC4-70422DBD405E}" type="datetimeFigureOut">
              <a:rPr lang="zh-CN" altLang="en-US" smtClean="0"/>
              <a:pPr/>
              <a:t>2018/12/25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BD3F7A2-AB4B-46DB-92F9-EC6C90760ED0}" type="slidenum">
              <a:rPr lang="zh-CN" altLang="en-US" smtClean="0"/>
              <a:pPr/>
              <a:t>‹#›</a:t>
            </a:fld>
            <a:endParaRPr lang="zh-CN" altLang="en-US"/>
          </a:p>
        </p:txBody>
      </p:sp>
    </p:spTree>
    <p:extLst>
      <p:ext uri="{BB962C8B-B14F-4D97-AF65-F5344CB8AC3E}">
        <p14:creationId xmlns:p14="http://schemas.microsoft.com/office/powerpoint/2010/main" val="324565719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87C0710-1941-4207-AFC4-70422DBD405E}" type="datetimeFigureOut">
              <a:rPr lang="zh-CN" altLang="en-US" smtClean="0"/>
              <a:pPr/>
              <a:t>2018/12/25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BD3F7A2-AB4B-46DB-92F9-EC6C90760ED0}" type="slidenum">
              <a:rPr lang="zh-CN" altLang="en-US" smtClean="0"/>
              <a:pPr/>
              <a:t>‹#›</a:t>
            </a:fld>
            <a:endParaRPr lang="zh-CN" altLang="en-US"/>
          </a:p>
        </p:txBody>
      </p:sp>
    </p:spTree>
    <p:extLst>
      <p:ext uri="{BB962C8B-B14F-4D97-AF65-F5344CB8AC3E}">
        <p14:creationId xmlns:p14="http://schemas.microsoft.com/office/powerpoint/2010/main" val="25699901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87C0710-1941-4207-AFC4-70422DBD405E}" type="datetimeFigureOut">
              <a:rPr lang="zh-CN" altLang="en-US" smtClean="0"/>
              <a:pPr/>
              <a:t>2018/12/25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BD3F7A2-AB4B-46DB-92F9-EC6C90760ED0}" type="slidenum">
              <a:rPr lang="zh-CN" altLang="en-US" smtClean="0"/>
              <a:pPr/>
              <a:t>‹#›</a:t>
            </a:fld>
            <a:endParaRPr lang="zh-CN" altLang="en-US"/>
          </a:p>
        </p:txBody>
      </p:sp>
    </p:spTree>
    <p:extLst>
      <p:ext uri="{BB962C8B-B14F-4D97-AF65-F5344CB8AC3E}">
        <p14:creationId xmlns:p14="http://schemas.microsoft.com/office/powerpoint/2010/main" val="11886686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87C0710-1941-4207-AFC4-70422DBD405E}" type="datetimeFigureOut">
              <a:rPr lang="zh-CN" altLang="en-US" smtClean="0"/>
              <a:pPr/>
              <a:t>2018/12/25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D3F7A2-AB4B-46DB-92F9-EC6C90760ED0}" type="slidenum">
              <a:rPr lang="zh-CN" altLang="en-US" smtClean="0"/>
              <a:pPr/>
              <a:t>‹#›</a:t>
            </a:fld>
            <a:endParaRPr lang="zh-CN" altLang="en-US"/>
          </a:p>
        </p:txBody>
      </p:sp>
    </p:spTree>
    <p:extLst>
      <p:ext uri="{BB962C8B-B14F-4D97-AF65-F5344CB8AC3E}">
        <p14:creationId xmlns:p14="http://schemas.microsoft.com/office/powerpoint/2010/main" val="17553007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87C0710-1941-4207-AFC4-70422DBD405E}" type="datetimeFigureOut">
              <a:rPr lang="zh-CN" altLang="en-US" smtClean="0"/>
              <a:pPr/>
              <a:t>2018/12/25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D3F7A2-AB4B-46DB-92F9-EC6C90760ED0}" type="slidenum">
              <a:rPr lang="zh-CN" altLang="en-US" smtClean="0"/>
              <a:pPr/>
              <a:t>‹#›</a:t>
            </a:fld>
            <a:endParaRPr lang="zh-CN" altLang="en-US"/>
          </a:p>
        </p:txBody>
      </p:sp>
    </p:spTree>
    <p:extLst>
      <p:ext uri="{BB962C8B-B14F-4D97-AF65-F5344CB8AC3E}">
        <p14:creationId xmlns:p14="http://schemas.microsoft.com/office/powerpoint/2010/main" val="218346943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7C0710-1941-4207-AFC4-70422DBD405E}" type="datetimeFigureOut">
              <a:rPr lang="zh-CN" altLang="en-US" smtClean="0"/>
              <a:pPr/>
              <a:t>2018/12/25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D3F7A2-AB4B-46DB-92F9-EC6C90760ED0}" type="slidenum">
              <a:rPr lang="zh-CN" altLang="en-US" smtClean="0"/>
              <a:pPr/>
              <a:t>‹#›</a:t>
            </a:fld>
            <a:endParaRPr lang="zh-CN" altLang="en-US"/>
          </a:p>
        </p:txBody>
      </p:sp>
    </p:spTree>
    <p:extLst>
      <p:ext uri="{BB962C8B-B14F-4D97-AF65-F5344CB8AC3E}">
        <p14:creationId xmlns:p14="http://schemas.microsoft.com/office/powerpoint/2010/main" val="357099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28.png"/><Relationship Id="rId4" Type="http://schemas.openxmlformats.org/officeDocument/2006/relationships/image" Target="../media/image22.jpeg"/><Relationship Id="rId9" Type="http://schemas.openxmlformats.org/officeDocument/2006/relationships/image" Target="../media/image27.jpg"/></Relationships>
</file>

<file path=ppt/slides/_rels/slide1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31.jp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19.png"/><Relationship Id="rId2" Type="http://schemas.openxmlformats.org/officeDocument/2006/relationships/image" Target="../media/image38.jpg"/><Relationship Id="rId1" Type="http://schemas.openxmlformats.org/officeDocument/2006/relationships/slideLayout" Target="../slideLayouts/slideLayout2.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18.xml.rels><?xml version="1.0" encoding="UTF-8" standalone="yes"?>
<Relationships xmlns="http://schemas.openxmlformats.org/package/2006/relationships"><Relationship Id="rId3" Type="http://schemas.openxmlformats.org/officeDocument/2006/relationships/image" Target="../media/image43.bmp"/><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901373" y="-7463018"/>
            <a:ext cx="13994746" cy="14398984"/>
            <a:chOff x="-901373" y="-7490705"/>
            <a:chExt cx="13994746" cy="14398984"/>
          </a:xfrm>
        </p:grpSpPr>
        <p:sp>
          <p:nvSpPr>
            <p:cNvPr id="13" name="矩形 12"/>
            <p:cNvSpPr/>
            <p:nvPr/>
          </p:nvSpPr>
          <p:spPr>
            <a:xfrm>
              <a:off x="0" y="50279"/>
              <a:ext cx="12192000" cy="6858000"/>
            </a:xfrm>
            <a:prstGeom prst="rect">
              <a:avLst/>
            </a:prstGeom>
            <a:solidFill>
              <a:srgbClr val="1B90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弦形 18"/>
            <p:cNvSpPr/>
            <p:nvPr/>
          </p:nvSpPr>
          <p:spPr>
            <a:xfrm rot="13398314">
              <a:off x="-901373" y="-7490705"/>
              <a:ext cx="13994746" cy="14310154"/>
            </a:xfrm>
            <a:prstGeom prst="chord">
              <a:avLst>
                <a:gd name="adj1" fmla="val 4600706"/>
                <a:gd name="adj2" fmla="val 188793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4" name="等腰三角形 13"/>
          <p:cNvSpPr/>
          <p:nvPr/>
        </p:nvSpPr>
        <p:spPr>
          <a:xfrm rot="19813541" flipH="1">
            <a:off x="4935523" y="1487367"/>
            <a:ext cx="443524" cy="386081"/>
          </a:xfrm>
          <a:prstGeom prst="triangle">
            <a:avLst/>
          </a:prstGeom>
          <a:solidFill>
            <a:srgbClr val="1B9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rot="18000000" flipH="1">
            <a:off x="3034033" y="6243560"/>
            <a:ext cx="443524" cy="386081"/>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19813541" flipH="1">
            <a:off x="2311106" y="1317834"/>
            <a:ext cx="443524" cy="386081"/>
          </a:xfrm>
          <a:prstGeom prst="triangle">
            <a:avLst/>
          </a:prstGeom>
          <a:solidFill>
            <a:srgbClr val="FDC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rot="18000000" flipH="1">
            <a:off x="1069353" y="2026545"/>
            <a:ext cx="443524" cy="386081"/>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3" name="组合 2"/>
          <p:cNvGrpSpPr/>
          <p:nvPr/>
        </p:nvGrpSpPr>
        <p:grpSpPr>
          <a:xfrm>
            <a:off x="181904" y="3930782"/>
            <a:ext cx="3015109" cy="1909934"/>
            <a:chOff x="1523146" y="1975504"/>
            <a:chExt cx="3015109" cy="1909934"/>
          </a:xfrm>
        </p:grpSpPr>
        <p:sp>
          <p:nvSpPr>
            <p:cNvPr id="7" name="等腰三角形 6"/>
            <p:cNvSpPr/>
            <p:nvPr/>
          </p:nvSpPr>
          <p:spPr>
            <a:xfrm rot="19813541" flipH="1">
              <a:off x="2099842" y="1975504"/>
              <a:ext cx="443524" cy="386081"/>
            </a:xfrm>
            <a:prstGeom prst="triangle">
              <a:avLst/>
            </a:prstGeom>
            <a:solidFill>
              <a:srgbClr val="1B9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19813541" flipH="1">
              <a:off x="3068482" y="2721955"/>
              <a:ext cx="443524" cy="386081"/>
            </a:xfrm>
            <a:prstGeom prst="triangle">
              <a:avLst/>
            </a:prstGeom>
            <a:solidFill>
              <a:srgbClr val="93B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等腰三角形 8"/>
            <p:cNvSpPr/>
            <p:nvPr/>
          </p:nvSpPr>
          <p:spPr>
            <a:xfrm rot="19469923" flipH="1">
              <a:off x="4094731" y="3499357"/>
              <a:ext cx="443524" cy="386081"/>
            </a:xfrm>
            <a:prstGeom prst="triangle">
              <a:avLst/>
            </a:prstGeom>
            <a:solidFill>
              <a:srgbClr val="55C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7" name="等腰三角形 36"/>
            <p:cNvSpPr/>
            <p:nvPr/>
          </p:nvSpPr>
          <p:spPr>
            <a:xfrm rot="19813541" flipH="1">
              <a:off x="1523146" y="2223424"/>
              <a:ext cx="443524" cy="386081"/>
            </a:xfrm>
            <a:prstGeom prst="triangle">
              <a:avLst/>
            </a:prstGeom>
            <a:solidFill>
              <a:srgbClr val="FDC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31" name="等腰三角形 30"/>
          <p:cNvSpPr/>
          <p:nvPr/>
        </p:nvSpPr>
        <p:spPr>
          <a:xfrm rot="6300000" flipH="1">
            <a:off x="10683358" y="5144934"/>
            <a:ext cx="443524" cy="386081"/>
          </a:xfrm>
          <a:prstGeom prst="triangle">
            <a:avLst/>
          </a:prstGeom>
          <a:solidFill>
            <a:srgbClr val="55C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31"/>
          <p:cNvSpPr/>
          <p:nvPr/>
        </p:nvSpPr>
        <p:spPr>
          <a:xfrm rot="21257021" flipH="1">
            <a:off x="606667" y="5644950"/>
            <a:ext cx="443524" cy="3860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 name="等腰三角形 32"/>
          <p:cNvSpPr/>
          <p:nvPr/>
        </p:nvSpPr>
        <p:spPr>
          <a:xfrm rot="1539679" flipH="1">
            <a:off x="318899" y="4856609"/>
            <a:ext cx="443524" cy="386081"/>
          </a:xfrm>
          <a:prstGeom prst="triangle">
            <a:avLst/>
          </a:prstGeom>
          <a:solidFill>
            <a:srgbClr val="55C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rot="2481155" flipH="1">
            <a:off x="1142000" y="5182308"/>
            <a:ext cx="443524" cy="386081"/>
          </a:xfrm>
          <a:prstGeom prst="triangle">
            <a:avLst/>
          </a:prstGeom>
          <a:solidFill>
            <a:srgbClr val="FDC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等腰三角形 34"/>
          <p:cNvSpPr/>
          <p:nvPr/>
        </p:nvSpPr>
        <p:spPr>
          <a:xfrm rot="20540864" flipH="1">
            <a:off x="9786904" y="5936393"/>
            <a:ext cx="443524" cy="3860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等腰三角形 35"/>
          <p:cNvSpPr/>
          <p:nvPr/>
        </p:nvSpPr>
        <p:spPr>
          <a:xfrm flipH="1">
            <a:off x="11331155" y="6167737"/>
            <a:ext cx="443524" cy="386081"/>
          </a:xfrm>
          <a:prstGeom prst="triangle">
            <a:avLst/>
          </a:prstGeom>
          <a:solidFill>
            <a:srgbClr val="FDC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a:extLst>
              <a:ext uri="{FF2B5EF4-FFF2-40B4-BE49-F238E27FC236}">
                <a16:creationId xmlns:a16="http://schemas.microsoft.com/office/drawing/2014/main" id="{A65E6F87-6B4B-4BDA-856C-8A09531E5B35}"/>
              </a:ext>
            </a:extLst>
          </p:cNvPr>
          <p:cNvGrpSpPr/>
          <p:nvPr/>
        </p:nvGrpSpPr>
        <p:grpSpPr>
          <a:xfrm>
            <a:off x="200026" y="-111794"/>
            <a:ext cx="4802286" cy="1209191"/>
            <a:chOff x="3249117" y="35953"/>
            <a:chExt cx="4779336" cy="1167814"/>
          </a:xfrm>
        </p:grpSpPr>
        <p:pic>
          <p:nvPicPr>
            <p:cNvPr id="4" name="图片 3">
              <a:extLst>
                <a:ext uri="{FF2B5EF4-FFF2-40B4-BE49-F238E27FC236}">
                  <a16:creationId xmlns:a16="http://schemas.microsoft.com/office/drawing/2014/main" id="{711EBA62-C2D9-4211-B2FC-90E0132E21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9117" y="217870"/>
              <a:ext cx="988386" cy="985897"/>
            </a:xfrm>
            <a:prstGeom prst="rect">
              <a:avLst/>
            </a:prstGeom>
          </p:spPr>
        </p:pic>
        <p:sp>
          <p:nvSpPr>
            <p:cNvPr id="39" name="文本框 38">
              <a:extLst>
                <a:ext uri="{FF2B5EF4-FFF2-40B4-BE49-F238E27FC236}">
                  <a16:creationId xmlns:a16="http://schemas.microsoft.com/office/drawing/2014/main" id="{0BB1A2F5-E65E-483F-A8C9-D2B22E4086D3}"/>
                </a:ext>
              </a:extLst>
            </p:cNvPr>
            <p:cNvSpPr txBox="1"/>
            <p:nvPr/>
          </p:nvSpPr>
          <p:spPr>
            <a:xfrm>
              <a:off x="4237503" y="35953"/>
              <a:ext cx="3790950" cy="1111202"/>
            </a:xfrm>
            <a:prstGeom prst="rect">
              <a:avLst/>
            </a:prstGeom>
            <a:noFill/>
          </p:spPr>
          <p:txBody>
            <a:bodyPr wrap="square" rtlCol="0">
              <a:spAutoFit/>
            </a:bodyPr>
            <a:lstStyle/>
            <a:p>
              <a:pPr>
                <a:lnSpc>
                  <a:spcPct val="150000"/>
                </a:lnSpc>
              </a:pPr>
              <a:r>
                <a:rPr lang="zh-CN" altLang="en-US" sz="2800" dirty="0">
                  <a:latin typeface="华文隶书" panose="02010800040101010101" pitchFamily="2" charset="-122"/>
                  <a:ea typeface="华文隶书" panose="02010800040101010101" pitchFamily="2" charset="-122"/>
                </a:rPr>
                <a:t> 安徽农业大学图书馆</a:t>
              </a:r>
              <a:endParaRPr lang="en-US" altLang="zh-CN" sz="2800" dirty="0">
                <a:latin typeface="华文隶书" panose="02010800040101010101" pitchFamily="2" charset="-122"/>
                <a:ea typeface="华文隶书" panose="02010800040101010101" pitchFamily="2" charset="-122"/>
              </a:endParaRPr>
            </a:p>
            <a:p>
              <a:pPr>
                <a:lnSpc>
                  <a:spcPct val="150000"/>
                </a:lnSpc>
              </a:pPr>
              <a:r>
                <a:rPr lang="en-US" altLang="zh-CN" b="1" dirty="0" err="1">
                  <a:ea typeface="华文隶书" panose="02010800040101010101" pitchFamily="2" charset="-122"/>
                </a:rPr>
                <a:t>AnHui</a:t>
              </a:r>
              <a:r>
                <a:rPr lang="en-US" altLang="zh-CN" b="1" dirty="0">
                  <a:ea typeface="华文隶书" panose="02010800040101010101" pitchFamily="2" charset="-122"/>
                </a:rPr>
                <a:t> Agricultural University Library</a:t>
              </a:r>
              <a:endParaRPr lang="zh-CN" altLang="en-US" b="1" dirty="0">
                <a:ea typeface="华文隶书" panose="02010800040101010101" pitchFamily="2" charset="-122"/>
              </a:endParaRPr>
            </a:p>
          </p:txBody>
        </p:sp>
        <p:sp>
          <p:nvSpPr>
            <p:cNvPr id="5" name="矩形 4">
              <a:extLst>
                <a:ext uri="{FF2B5EF4-FFF2-40B4-BE49-F238E27FC236}">
                  <a16:creationId xmlns:a16="http://schemas.microsoft.com/office/drawing/2014/main" id="{5AD43502-84FE-4AB5-9C54-F507CBAA9438}"/>
                </a:ext>
              </a:extLst>
            </p:cNvPr>
            <p:cNvSpPr/>
            <p:nvPr/>
          </p:nvSpPr>
          <p:spPr>
            <a:xfrm flipV="1">
              <a:off x="4340243" y="687960"/>
              <a:ext cx="341102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sp>
        <p:nvSpPr>
          <p:cNvPr id="23" name="文本框 22"/>
          <p:cNvSpPr txBox="1"/>
          <p:nvPr/>
        </p:nvSpPr>
        <p:spPr>
          <a:xfrm>
            <a:off x="1633620" y="2581221"/>
            <a:ext cx="8493156" cy="1323439"/>
          </a:xfrm>
          <a:prstGeom prst="rect">
            <a:avLst/>
          </a:prstGeom>
          <a:noFill/>
        </p:spPr>
        <p:txBody>
          <a:bodyPr wrap="square" rtlCol="0">
            <a:spAutoFit/>
          </a:bodyPr>
          <a:lstStyle/>
          <a:p>
            <a:r>
              <a:rPr lang="zh-CN" altLang="en-US" sz="8000" b="1" dirty="0">
                <a:solidFill>
                  <a:srgbClr val="595E64"/>
                </a:solidFill>
                <a:latin typeface="方正字迹－曾正国行楷繁体" panose="02010600010101010101" pitchFamily="2" charset="-122"/>
                <a:ea typeface="方正字迹－曾正国行楷繁体" panose="02010600010101010101" pitchFamily="2" charset="-122"/>
              </a:rPr>
              <a:t>图书馆“密室逃脱”</a:t>
            </a:r>
          </a:p>
        </p:txBody>
      </p:sp>
      <p:sp>
        <p:nvSpPr>
          <p:cNvPr id="11" name="文本框 10">
            <a:extLst>
              <a:ext uri="{FF2B5EF4-FFF2-40B4-BE49-F238E27FC236}">
                <a16:creationId xmlns:a16="http://schemas.microsoft.com/office/drawing/2014/main" id="{08D5DEC4-674A-4087-9369-D2C9545338DE}"/>
              </a:ext>
            </a:extLst>
          </p:cNvPr>
          <p:cNvSpPr txBox="1"/>
          <p:nvPr/>
        </p:nvSpPr>
        <p:spPr>
          <a:xfrm>
            <a:off x="267628" y="6294686"/>
            <a:ext cx="3238500" cy="584775"/>
          </a:xfrm>
          <a:prstGeom prst="rect">
            <a:avLst/>
          </a:prstGeom>
          <a:noFill/>
        </p:spPr>
        <p:txBody>
          <a:bodyPr wrap="square" rtlCol="0">
            <a:spAutoFit/>
          </a:bodyPr>
          <a:lstStyle/>
          <a:p>
            <a:r>
              <a:rPr lang="zh-CN" altLang="en-US" sz="3200" b="1" dirty="0">
                <a:solidFill>
                  <a:schemeClr val="bg1"/>
                </a:solidFill>
                <a:latin typeface="方正字迹－曾正国行楷简体" panose="02010600010101010101" pitchFamily="2" charset="-122"/>
                <a:ea typeface="方正字迹－曾正国行楷简体" panose="02010600010101010101" pitchFamily="2" charset="-122"/>
              </a:rPr>
              <a:t>汇报人：许寅</a:t>
            </a:r>
          </a:p>
        </p:txBody>
      </p:sp>
      <p:sp>
        <p:nvSpPr>
          <p:cNvPr id="40" name="等腰三角形 39">
            <a:extLst>
              <a:ext uri="{FF2B5EF4-FFF2-40B4-BE49-F238E27FC236}">
                <a16:creationId xmlns:a16="http://schemas.microsoft.com/office/drawing/2014/main" id="{2B933FA9-9ABE-474B-93B6-C2BC628D5EF9}"/>
              </a:ext>
            </a:extLst>
          </p:cNvPr>
          <p:cNvSpPr/>
          <p:nvPr/>
        </p:nvSpPr>
        <p:spPr>
          <a:xfrm rot="19813541" flipH="1">
            <a:off x="10506083" y="1962842"/>
            <a:ext cx="443524" cy="386081"/>
          </a:xfrm>
          <a:prstGeom prst="triangle">
            <a:avLst/>
          </a:prstGeom>
          <a:solidFill>
            <a:srgbClr val="FDC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a:extLst>
              <a:ext uri="{FF2B5EF4-FFF2-40B4-BE49-F238E27FC236}">
                <a16:creationId xmlns:a16="http://schemas.microsoft.com/office/drawing/2014/main" id="{79753A7F-A792-4C0B-92EC-276FE9CB6D1F}"/>
              </a:ext>
            </a:extLst>
          </p:cNvPr>
          <p:cNvSpPr txBox="1"/>
          <p:nvPr/>
        </p:nvSpPr>
        <p:spPr>
          <a:xfrm>
            <a:off x="4524726" y="3919006"/>
            <a:ext cx="7349705" cy="584775"/>
          </a:xfrm>
          <a:prstGeom prst="rect">
            <a:avLst/>
          </a:prstGeom>
          <a:noFill/>
        </p:spPr>
        <p:txBody>
          <a:bodyPr wrap="square" rtlCol="0">
            <a:spAutoFit/>
          </a:bodyPr>
          <a:lstStyle/>
          <a:p>
            <a:r>
              <a:rPr lang="en-US" altLang="zh-CN" sz="3200" dirty="0"/>
              <a:t>—</a:t>
            </a:r>
            <a:r>
              <a:rPr lang="zh-CN" altLang="en-US" sz="3200" b="1" dirty="0"/>
              <a:t>让学生打造的品牌影响更多的学生</a:t>
            </a:r>
          </a:p>
        </p:txBody>
      </p:sp>
    </p:spTree>
    <p:extLst>
      <p:ext uri="{BB962C8B-B14F-4D97-AF65-F5344CB8AC3E}">
        <p14:creationId xmlns:p14="http://schemas.microsoft.com/office/powerpoint/2010/main" val="321323342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F75DB65B-3091-409D-83ED-90673A6386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57" y="2476058"/>
            <a:ext cx="5978036" cy="3371986"/>
          </a:xfrm>
          <a:prstGeom prst="rect">
            <a:avLst/>
          </a:prstGeom>
        </p:spPr>
      </p:pic>
      <p:pic>
        <p:nvPicPr>
          <p:cNvPr id="19" name="图片 18">
            <a:extLst>
              <a:ext uri="{FF2B5EF4-FFF2-40B4-BE49-F238E27FC236}">
                <a16:creationId xmlns:a16="http://schemas.microsoft.com/office/drawing/2014/main" id="{8234BE79-101B-49D1-BF11-0BC526497E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0738" y="429850"/>
            <a:ext cx="5807982" cy="4506528"/>
          </a:xfrm>
          <a:prstGeom prst="rect">
            <a:avLst/>
          </a:prstGeom>
        </p:spPr>
      </p:pic>
      <p:pic>
        <p:nvPicPr>
          <p:cNvPr id="32" name="图片 31">
            <a:extLst>
              <a:ext uri="{FF2B5EF4-FFF2-40B4-BE49-F238E27FC236}">
                <a16:creationId xmlns:a16="http://schemas.microsoft.com/office/drawing/2014/main" id="{1550C24E-E6F7-44B2-AECD-8BF6E2AFB4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6732" y="1009956"/>
            <a:ext cx="6297537" cy="4723153"/>
          </a:xfrm>
          <a:prstGeom prst="rect">
            <a:avLst/>
          </a:prstGeom>
        </p:spPr>
      </p:pic>
      <p:sp>
        <p:nvSpPr>
          <p:cNvPr id="2" name="等腰三角形 1">
            <a:extLst>
              <a:ext uri="{FF2B5EF4-FFF2-40B4-BE49-F238E27FC236}">
                <a16:creationId xmlns:a16="http://schemas.microsoft.com/office/drawing/2014/main" id="{C3246B79-621A-491C-8072-F2DA508261B0}"/>
              </a:ext>
            </a:extLst>
          </p:cNvPr>
          <p:cNvSpPr/>
          <p:nvPr/>
        </p:nvSpPr>
        <p:spPr>
          <a:xfrm rot="10800000" flipH="1">
            <a:off x="1983205" y="2609814"/>
            <a:ext cx="519388" cy="452119"/>
          </a:xfrm>
          <a:prstGeom prst="triangle">
            <a:avLst/>
          </a:prstGeom>
          <a:solidFill>
            <a:srgbClr val="1B9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文本框 2">
            <a:extLst>
              <a:ext uri="{FF2B5EF4-FFF2-40B4-BE49-F238E27FC236}">
                <a16:creationId xmlns:a16="http://schemas.microsoft.com/office/drawing/2014/main" id="{4710F404-B778-40ED-814D-1A4784A10E73}"/>
              </a:ext>
            </a:extLst>
          </p:cNvPr>
          <p:cNvSpPr txBox="1"/>
          <p:nvPr/>
        </p:nvSpPr>
        <p:spPr>
          <a:xfrm>
            <a:off x="748744" y="3291156"/>
            <a:ext cx="3376290" cy="1261884"/>
          </a:xfrm>
          <a:prstGeom prst="rect">
            <a:avLst/>
          </a:prstGeom>
          <a:solidFill>
            <a:schemeClr val="accent1">
              <a:lumMod val="60000"/>
              <a:lumOff val="40000"/>
            </a:schemeClr>
          </a:solidFill>
        </p:spPr>
        <p:txBody>
          <a:bodyPr wrap="square" rtlCol="0">
            <a:spAutoFit/>
          </a:bodyPr>
          <a:lstStyle/>
          <a:p>
            <a:r>
              <a:rPr lang="zh-CN" altLang="en-US" sz="2800" b="1" dirty="0"/>
              <a:t>活动当天</a:t>
            </a:r>
            <a:endParaRPr lang="en-US" altLang="zh-CN" sz="2800" b="1" dirty="0"/>
          </a:p>
          <a:p>
            <a:r>
              <a:rPr lang="zh-CN" altLang="en-US" sz="2400" dirty="0"/>
              <a:t>图书馆天井处集合签到领取通关手册</a:t>
            </a:r>
          </a:p>
        </p:txBody>
      </p:sp>
      <p:sp>
        <p:nvSpPr>
          <p:cNvPr id="4" name="文本框 3">
            <a:extLst>
              <a:ext uri="{FF2B5EF4-FFF2-40B4-BE49-F238E27FC236}">
                <a16:creationId xmlns:a16="http://schemas.microsoft.com/office/drawing/2014/main" id="{41847043-2357-4803-9FD1-3FD86C411EBF}"/>
              </a:ext>
            </a:extLst>
          </p:cNvPr>
          <p:cNvSpPr txBox="1"/>
          <p:nvPr/>
        </p:nvSpPr>
        <p:spPr>
          <a:xfrm>
            <a:off x="718819" y="5569129"/>
            <a:ext cx="3376290" cy="830997"/>
          </a:xfrm>
          <a:prstGeom prst="rect">
            <a:avLst/>
          </a:prstGeom>
          <a:solidFill>
            <a:schemeClr val="accent1">
              <a:lumMod val="40000"/>
              <a:lumOff val="60000"/>
            </a:schemeClr>
          </a:solidFill>
        </p:spPr>
        <p:txBody>
          <a:bodyPr wrap="square" rtlCol="0">
            <a:spAutoFit/>
          </a:bodyPr>
          <a:lstStyle/>
          <a:p>
            <a:r>
              <a:rPr lang="zh-CN" altLang="en-US" sz="2400" dirty="0"/>
              <a:t>各个组按照通关手册行进顺序通关</a:t>
            </a:r>
          </a:p>
        </p:txBody>
      </p:sp>
      <p:sp>
        <p:nvSpPr>
          <p:cNvPr id="5" name="文本框 4">
            <a:extLst>
              <a:ext uri="{FF2B5EF4-FFF2-40B4-BE49-F238E27FC236}">
                <a16:creationId xmlns:a16="http://schemas.microsoft.com/office/drawing/2014/main" id="{3A0FE214-EFE6-4F3C-9D87-8179689D19C4}"/>
              </a:ext>
            </a:extLst>
          </p:cNvPr>
          <p:cNvSpPr txBox="1"/>
          <p:nvPr/>
        </p:nvSpPr>
        <p:spPr>
          <a:xfrm>
            <a:off x="7911010" y="5314196"/>
            <a:ext cx="3452667" cy="1200329"/>
          </a:xfrm>
          <a:prstGeom prst="rect">
            <a:avLst/>
          </a:prstGeom>
          <a:solidFill>
            <a:schemeClr val="accent6">
              <a:lumMod val="60000"/>
              <a:lumOff val="40000"/>
            </a:schemeClr>
          </a:solidFill>
        </p:spPr>
        <p:txBody>
          <a:bodyPr wrap="square" rtlCol="0">
            <a:spAutoFit/>
          </a:bodyPr>
          <a:lstStyle/>
          <a:p>
            <a:r>
              <a:rPr lang="zh-CN" altLang="en-US" sz="2400" b="1" dirty="0"/>
              <a:t>完成前五关凑齐五张道具卡 进入真正的密室逃脱环节</a:t>
            </a:r>
          </a:p>
        </p:txBody>
      </p:sp>
      <p:sp>
        <p:nvSpPr>
          <p:cNvPr id="6" name="文本框 5">
            <a:extLst>
              <a:ext uri="{FF2B5EF4-FFF2-40B4-BE49-F238E27FC236}">
                <a16:creationId xmlns:a16="http://schemas.microsoft.com/office/drawing/2014/main" id="{63817D0A-97F9-41D0-9B19-3E08B610E1AD}"/>
              </a:ext>
            </a:extLst>
          </p:cNvPr>
          <p:cNvSpPr txBox="1"/>
          <p:nvPr/>
        </p:nvSpPr>
        <p:spPr>
          <a:xfrm>
            <a:off x="8058329" y="2525881"/>
            <a:ext cx="3305348" cy="1200329"/>
          </a:xfrm>
          <a:prstGeom prst="rect">
            <a:avLst/>
          </a:prstGeom>
          <a:solidFill>
            <a:schemeClr val="accent5">
              <a:lumMod val="40000"/>
              <a:lumOff val="60000"/>
            </a:schemeClr>
          </a:solidFill>
        </p:spPr>
        <p:txBody>
          <a:bodyPr wrap="square" rtlCol="0">
            <a:spAutoFit/>
          </a:bodyPr>
          <a:lstStyle/>
          <a:p>
            <a:r>
              <a:rPr lang="zh-CN" altLang="en-US" sz="2400" b="1" dirty="0"/>
              <a:t>完成密室逃脱环节的整套推理题目到达终点图书馆</a:t>
            </a:r>
            <a:r>
              <a:rPr lang="en-US" altLang="zh-CN" sz="2400" b="1" dirty="0"/>
              <a:t>713</a:t>
            </a:r>
            <a:r>
              <a:rPr lang="zh-CN" altLang="en-US" sz="2400" b="1" dirty="0"/>
              <a:t>活动室</a:t>
            </a:r>
          </a:p>
        </p:txBody>
      </p:sp>
      <p:sp>
        <p:nvSpPr>
          <p:cNvPr id="8" name="文本框 7">
            <a:extLst>
              <a:ext uri="{FF2B5EF4-FFF2-40B4-BE49-F238E27FC236}">
                <a16:creationId xmlns:a16="http://schemas.microsoft.com/office/drawing/2014/main" id="{D56E080F-A5CD-4621-9FD0-AA621A649744}"/>
              </a:ext>
            </a:extLst>
          </p:cNvPr>
          <p:cNvSpPr txBox="1"/>
          <p:nvPr/>
        </p:nvSpPr>
        <p:spPr>
          <a:xfrm>
            <a:off x="718819" y="873372"/>
            <a:ext cx="3576674" cy="1261884"/>
          </a:xfrm>
          <a:prstGeom prst="rect">
            <a:avLst/>
          </a:prstGeom>
          <a:solidFill>
            <a:schemeClr val="tx2">
              <a:lumMod val="40000"/>
              <a:lumOff val="60000"/>
            </a:schemeClr>
          </a:solidFill>
        </p:spPr>
        <p:txBody>
          <a:bodyPr wrap="square" rtlCol="0">
            <a:spAutoFit/>
          </a:bodyPr>
          <a:lstStyle/>
          <a:p>
            <a:r>
              <a:rPr lang="zh-CN" altLang="en-US" sz="2800" b="1" dirty="0"/>
              <a:t>前期宣传</a:t>
            </a:r>
            <a:endParaRPr lang="en-US" altLang="zh-CN" sz="2800" b="1" dirty="0"/>
          </a:p>
          <a:p>
            <a:r>
              <a:rPr lang="zh-CN" altLang="en-US" sz="2400" dirty="0"/>
              <a:t>线上线下相结合</a:t>
            </a:r>
            <a:endParaRPr lang="en-US" altLang="zh-CN" sz="2400" dirty="0"/>
          </a:p>
          <a:p>
            <a:r>
              <a:rPr lang="zh-CN" altLang="en-US" sz="2400" dirty="0"/>
              <a:t>采取线上报名的形式</a:t>
            </a:r>
          </a:p>
        </p:txBody>
      </p:sp>
      <p:sp>
        <p:nvSpPr>
          <p:cNvPr id="10" name="等腰三角形 9">
            <a:extLst>
              <a:ext uri="{FF2B5EF4-FFF2-40B4-BE49-F238E27FC236}">
                <a16:creationId xmlns:a16="http://schemas.microsoft.com/office/drawing/2014/main" id="{EAAC35F6-952C-41C4-A744-E98014CC0781}"/>
              </a:ext>
            </a:extLst>
          </p:cNvPr>
          <p:cNvSpPr/>
          <p:nvPr/>
        </p:nvSpPr>
        <p:spPr>
          <a:xfrm rot="10800000" flipH="1">
            <a:off x="1983205" y="4901430"/>
            <a:ext cx="519388" cy="452119"/>
          </a:xfrm>
          <a:prstGeom prst="triangle">
            <a:avLst/>
          </a:prstGeom>
          <a:solidFill>
            <a:srgbClr val="1B9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等腰三角形 10">
            <a:extLst>
              <a:ext uri="{FF2B5EF4-FFF2-40B4-BE49-F238E27FC236}">
                <a16:creationId xmlns:a16="http://schemas.microsoft.com/office/drawing/2014/main" id="{20B4E554-7AC7-4528-B51E-882B539DDBBD}"/>
              </a:ext>
            </a:extLst>
          </p:cNvPr>
          <p:cNvSpPr/>
          <p:nvPr/>
        </p:nvSpPr>
        <p:spPr>
          <a:xfrm rot="5400000" flipH="1">
            <a:off x="5867363" y="5740108"/>
            <a:ext cx="519388" cy="452119"/>
          </a:xfrm>
          <a:prstGeom prst="triangle">
            <a:avLst/>
          </a:prstGeom>
          <a:solidFill>
            <a:srgbClr val="1B9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等腰三角形 11">
            <a:extLst>
              <a:ext uri="{FF2B5EF4-FFF2-40B4-BE49-F238E27FC236}">
                <a16:creationId xmlns:a16="http://schemas.microsoft.com/office/drawing/2014/main" id="{EE71F673-AD69-428D-AB19-3A1C25D42D35}"/>
              </a:ext>
            </a:extLst>
          </p:cNvPr>
          <p:cNvSpPr/>
          <p:nvPr/>
        </p:nvSpPr>
        <p:spPr>
          <a:xfrm flipH="1">
            <a:off x="9445391" y="4233433"/>
            <a:ext cx="519388" cy="452119"/>
          </a:xfrm>
          <a:prstGeom prst="triangle">
            <a:avLst/>
          </a:prstGeom>
          <a:solidFill>
            <a:srgbClr val="1B9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文本框 12">
            <a:extLst>
              <a:ext uri="{FF2B5EF4-FFF2-40B4-BE49-F238E27FC236}">
                <a16:creationId xmlns:a16="http://schemas.microsoft.com/office/drawing/2014/main" id="{5A7D917B-4A8E-4B10-B4FC-0E61A3ED4CC2}"/>
              </a:ext>
            </a:extLst>
          </p:cNvPr>
          <p:cNvSpPr txBox="1"/>
          <p:nvPr/>
        </p:nvSpPr>
        <p:spPr>
          <a:xfrm>
            <a:off x="8337776" y="443504"/>
            <a:ext cx="2660083" cy="954107"/>
          </a:xfrm>
          <a:prstGeom prst="rect">
            <a:avLst/>
          </a:prstGeom>
          <a:solidFill>
            <a:schemeClr val="tx2">
              <a:lumMod val="40000"/>
              <a:lumOff val="60000"/>
            </a:schemeClr>
          </a:solidFill>
        </p:spPr>
        <p:txBody>
          <a:bodyPr wrap="square" rtlCol="0">
            <a:spAutoFit/>
          </a:bodyPr>
          <a:lstStyle/>
          <a:p>
            <a:pPr algn="ctr"/>
            <a:r>
              <a:rPr lang="zh-CN" altLang="en-US" sz="2800" b="1" dirty="0"/>
              <a:t>确认名次</a:t>
            </a:r>
            <a:endParaRPr lang="en-US" altLang="zh-CN" sz="2800" b="1" dirty="0"/>
          </a:p>
          <a:p>
            <a:pPr algn="ctr"/>
            <a:r>
              <a:rPr lang="zh-CN" altLang="en-US" sz="2800" b="1" dirty="0"/>
              <a:t>合影留念</a:t>
            </a:r>
          </a:p>
        </p:txBody>
      </p:sp>
      <p:sp>
        <p:nvSpPr>
          <p:cNvPr id="14" name="等腰三角形 13">
            <a:extLst>
              <a:ext uri="{FF2B5EF4-FFF2-40B4-BE49-F238E27FC236}">
                <a16:creationId xmlns:a16="http://schemas.microsoft.com/office/drawing/2014/main" id="{6A821A5E-BE17-42EA-93C7-99106EBF41D9}"/>
              </a:ext>
            </a:extLst>
          </p:cNvPr>
          <p:cNvSpPr/>
          <p:nvPr/>
        </p:nvSpPr>
        <p:spPr>
          <a:xfrm flipH="1">
            <a:off x="9408123" y="1649903"/>
            <a:ext cx="519388" cy="452119"/>
          </a:xfrm>
          <a:prstGeom prst="triangle">
            <a:avLst/>
          </a:prstGeom>
          <a:solidFill>
            <a:srgbClr val="1B9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8" name="图片 27">
            <a:extLst>
              <a:ext uri="{FF2B5EF4-FFF2-40B4-BE49-F238E27FC236}">
                <a16:creationId xmlns:a16="http://schemas.microsoft.com/office/drawing/2014/main" id="{E815A27C-863C-4ED0-B162-9D05CA23A5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1029" y="912643"/>
            <a:ext cx="5811512" cy="4358635"/>
          </a:xfrm>
          <a:prstGeom prst="rect">
            <a:avLst/>
          </a:prstGeom>
        </p:spPr>
      </p:pic>
      <p:grpSp>
        <p:nvGrpSpPr>
          <p:cNvPr id="33" name="组合 32">
            <a:extLst>
              <a:ext uri="{FF2B5EF4-FFF2-40B4-BE49-F238E27FC236}">
                <a16:creationId xmlns:a16="http://schemas.microsoft.com/office/drawing/2014/main" id="{A196E012-A886-4EFA-9E50-44B7350BEF5D}"/>
              </a:ext>
            </a:extLst>
          </p:cNvPr>
          <p:cNvGrpSpPr/>
          <p:nvPr/>
        </p:nvGrpSpPr>
        <p:grpSpPr>
          <a:xfrm>
            <a:off x="68932" y="1122396"/>
            <a:ext cx="6302608" cy="4723002"/>
            <a:chOff x="786760" y="1252395"/>
            <a:chExt cx="6302608" cy="4723002"/>
          </a:xfrm>
        </p:grpSpPr>
        <p:pic>
          <p:nvPicPr>
            <p:cNvPr id="21" name="图片 20" descr="C:\Users\Administrator\Desktop\Cache_-1d46eda88dcbf004..jpgCache_-1d46eda88dcbf004.">
              <a:extLst>
                <a:ext uri="{FF2B5EF4-FFF2-40B4-BE49-F238E27FC236}">
                  <a16:creationId xmlns:a16="http://schemas.microsoft.com/office/drawing/2014/main" id="{7655D1F6-582D-4C40-8CEF-FB06E3EA683B}"/>
                </a:ext>
              </a:extLst>
            </p:cNvPr>
            <p:cNvPicPr>
              <a:picLocks noChangeAspect="1"/>
            </p:cNvPicPr>
            <p:nvPr/>
          </p:nvPicPr>
          <p:blipFill rotWithShape="1">
            <a:blip r:embed="rId6"/>
            <a:srcRect/>
            <a:stretch>
              <a:fillRect/>
            </a:stretch>
          </p:blipFill>
          <p:spPr>
            <a:xfrm>
              <a:off x="786760" y="1253849"/>
              <a:ext cx="3177006" cy="2382506"/>
            </a:xfrm>
            <a:prstGeom prst="rect">
              <a:avLst/>
            </a:prstGeom>
          </p:spPr>
        </p:pic>
        <p:pic>
          <p:nvPicPr>
            <p:cNvPr id="22" name="图片 21" descr="C:\Users\Administrator\Desktop\Cache_770fedfb7c426cef..jpgCache_770fedfb7c426cef.">
              <a:extLst>
                <a:ext uri="{FF2B5EF4-FFF2-40B4-BE49-F238E27FC236}">
                  <a16:creationId xmlns:a16="http://schemas.microsoft.com/office/drawing/2014/main" id="{1589B655-C13F-4009-A001-2521A2EE1B22}"/>
                </a:ext>
              </a:extLst>
            </p:cNvPr>
            <p:cNvPicPr>
              <a:picLocks noChangeAspect="1"/>
            </p:cNvPicPr>
            <p:nvPr/>
          </p:nvPicPr>
          <p:blipFill rotWithShape="1">
            <a:blip r:embed="rId7"/>
            <a:srcRect/>
            <a:stretch>
              <a:fillRect/>
            </a:stretch>
          </p:blipFill>
          <p:spPr>
            <a:xfrm>
              <a:off x="3939836" y="1252395"/>
              <a:ext cx="3149532" cy="2362475"/>
            </a:xfrm>
            <a:prstGeom prst="rect">
              <a:avLst/>
            </a:prstGeom>
          </p:spPr>
        </p:pic>
        <p:pic>
          <p:nvPicPr>
            <p:cNvPr id="24" name="图片 23">
              <a:extLst>
                <a:ext uri="{FF2B5EF4-FFF2-40B4-BE49-F238E27FC236}">
                  <a16:creationId xmlns:a16="http://schemas.microsoft.com/office/drawing/2014/main" id="{1F967C32-33EC-4750-81AC-7840BB62C34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7162" y="3599602"/>
              <a:ext cx="3166490" cy="2375795"/>
            </a:xfrm>
            <a:prstGeom prst="rect">
              <a:avLst/>
            </a:prstGeom>
          </p:spPr>
        </p:pic>
        <p:pic>
          <p:nvPicPr>
            <p:cNvPr id="26" name="图片 25">
              <a:extLst>
                <a:ext uri="{FF2B5EF4-FFF2-40B4-BE49-F238E27FC236}">
                  <a16:creationId xmlns:a16="http://schemas.microsoft.com/office/drawing/2014/main" id="{B9A1D5B6-6BC7-4B23-A7C6-7E36B1DD551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39836" y="3608456"/>
              <a:ext cx="3149532" cy="2363073"/>
            </a:xfrm>
            <a:prstGeom prst="rect">
              <a:avLst/>
            </a:prstGeom>
          </p:spPr>
        </p:pic>
      </p:grpSp>
      <p:pic>
        <p:nvPicPr>
          <p:cNvPr id="20" name="图片 19">
            <a:extLst>
              <a:ext uri="{FF2B5EF4-FFF2-40B4-BE49-F238E27FC236}">
                <a16:creationId xmlns:a16="http://schemas.microsoft.com/office/drawing/2014/main" id="{49AD2E4E-4622-4624-A9B0-4A0B4DDB3420}"/>
              </a:ext>
            </a:extLst>
          </p:cNvPr>
          <p:cNvPicPr>
            <a:picLocks noChangeAspect="1"/>
          </p:cNvPicPr>
          <p:nvPr/>
        </p:nvPicPr>
        <p:blipFill>
          <a:blip r:embed="rId10"/>
          <a:stretch>
            <a:fillRect/>
          </a:stretch>
        </p:blipFill>
        <p:spPr>
          <a:xfrm>
            <a:off x="4865482" y="1296882"/>
            <a:ext cx="6554288" cy="3698019"/>
          </a:xfrm>
          <a:prstGeom prst="rect">
            <a:avLst/>
          </a:prstGeom>
        </p:spPr>
      </p:pic>
      <p:sp>
        <p:nvSpPr>
          <p:cNvPr id="15" name="文本框 14">
            <a:extLst>
              <a:ext uri="{FF2B5EF4-FFF2-40B4-BE49-F238E27FC236}">
                <a16:creationId xmlns:a16="http://schemas.microsoft.com/office/drawing/2014/main" id="{0108C214-BD74-47CC-A049-85E1353B8BDC}"/>
              </a:ext>
            </a:extLst>
          </p:cNvPr>
          <p:cNvSpPr txBox="1"/>
          <p:nvPr/>
        </p:nvSpPr>
        <p:spPr>
          <a:xfrm>
            <a:off x="3319810" y="1903037"/>
            <a:ext cx="8046695" cy="3907095"/>
          </a:xfrm>
          <a:prstGeom prst="rect">
            <a:avLst/>
          </a:prstGeom>
          <a:solidFill>
            <a:srgbClr val="1B90A2">
              <a:alpha val="78039"/>
            </a:srgbClr>
          </a:solidFill>
        </p:spPr>
        <p:txBody>
          <a:bodyPr wrap="square" rtlCol="0">
            <a:spAutoFit/>
          </a:bodyPr>
          <a:lstStyle/>
          <a:p>
            <a:pPr>
              <a:lnSpc>
                <a:spcPct val="150000"/>
              </a:lnSpc>
            </a:pPr>
            <a:r>
              <a:rPr lang="zh-CN" altLang="en-US" sz="2400" b="1" dirty="0">
                <a:solidFill>
                  <a:schemeClr val="bg1"/>
                </a:solidFill>
              </a:rPr>
              <a:t>提前一周进行活动预热，宣传线上报名通道。</a:t>
            </a:r>
            <a:endParaRPr lang="en-US" altLang="zh-CN" sz="2400" b="1" dirty="0">
              <a:solidFill>
                <a:schemeClr val="bg1"/>
              </a:solidFill>
            </a:endParaRPr>
          </a:p>
          <a:p>
            <a:pPr>
              <a:lnSpc>
                <a:spcPct val="150000"/>
              </a:lnSpc>
            </a:pPr>
            <a:r>
              <a:rPr lang="zh-CN" altLang="en-US" sz="2400" b="1" dirty="0">
                <a:solidFill>
                  <a:schemeClr val="bg1"/>
                </a:solidFill>
              </a:rPr>
              <a:t>设有一些简单的报名“门槛”。</a:t>
            </a:r>
            <a:endParaRPr lang="en-US" altLang="zh-CN" sz="2400" b="1" dirty="0">
              <a:solidFill>
                <a:schemeClr val="bg1"/>
              </a:solidFill>
            </a:endParaRPr>
          </a:p>
          <a:p>
            <a:pPr>
              <a:lnSpc>
                <a:spcPct val="150000"/>
              </a:lnSpc>
            </a:pPr>
            <a:r>
              <a:rPr lang="zh-CN" altLang="en-US" sz="2400" b="1" dirty="0">
                <a:solidFill>
                  <a:schemeClr val="bg1"/>
                </a:solidFill>
              </a:rPr>
              <a:t>例如：“青禾讲坛</a:t>
            </a:r>
            <a:r>
              <a:rPr lang="en-US" altLang="zh-CN" sz="2400" b="1" dirty="0">
                <a:solidFill>
                  <a:schemeClr val="bg1"/>
                </a:solidFill>
              </a:rPr>
              <a:t>2017</a:t>
            </a:r>
            <a:r>
              <a:rPr lang="zh-CN" altLang="en-US" sz="2400" b="1" dirty="0">
                <a:solidFill>
                  <a:schemeClr val="bg1"/>
                </a:solidFill>
              </a:rPr>
              <a:t>年共举办了多少期，第五期来的是哪位作家？”</a:t>
            </a:r>
            <a:endParaRPr lang="en-US" altLang="zh-CN" sz="2400" b="1" dirty="0">
              <a:solidFill>
                <a:schemeClr val="bg1"/>
              </a:solidFill>
            </a:endParaRPr>
          </a:p>
          <a:p>
            <a:pPr>
              <a:lnSpc>
                <a:spcPct val="150000"/>
              </a:lnSpc>
            </a:pPr>
            <a:r>
              <a:rPr lang="zh-CN" altLang="en-US" sz="2400" b="1" dirty="0">
                <a:solidFill>
                  <a:schemeClr val="bg1"/>
                </a:solidFill>
              </a:rPr>
              <a:t>“现在的图书馆是哪一年建立的？”</a:t>
            </a:r>
            <a:endParaRPr lang="en-US" altLang="zh-CN" sz="2400" b="1" dirty="0">
              <a:solidFill>
                <a:schemeClr val="bg1"/>
              </a:solidFill>
            </a:endParaRPr>
          </a:p>
          <a:p>
            <a:pPr>
              <a:lnSpc>
                <a:spcPct val="150000"/>
              </a:lnSpc>
            </a:pPr>
            <a:r>
              <a:rPr lang="zh-CN" altLang="en-US" sz="2400" b="1" dirty="0">
                <a:solidFill>
                  <a:schemeClr val="bg1"/>
                </a:solidFill>
              </a:rPr>
              <a:t>“现任图书馆馆长是哪位？”等等诸如此类，</a:t>
            </a:r>
            <a:endParaRPr lang="en-US" altLang="zh-CN" sz="2400" b="1" dirty="0">
              <a:solidFill>
                <a:schemeClr val="bg1"/>
              </a:solidFill>
            </a:endParaRPr>
          </a:p>
          <a:p>
            <a:pPr>
              <a:lnSpc>
                <a:spcPct val="150000"/>
              </a:lnSpc>
            </a:pPr>
            <a:r>
              <a:rPr lang="zh-CN" altLang="en-US" sz="2400" b="1" dirty="0">
                <a:solidFill>
                  <a:schemeClr val="bg1"/>
                </a:solidFill>
              </a:rPr>
              <a:t>可以从往期微信以及图书馆官网找到的答案。</a:t>
            </a:r>
            <a:endParaRPr lang="en-US" altLang="zh-CN" sz="2400" b="1" dirty="0">
              <a:solidFill>
                <a:schemeClr val="bg1"/>
              </a:solidFill>
            </a:endParaRPr>
          </a:p>
        </p:txBody>
      </p:sp>
    </p:spTree>
    <p:extLst>
      <p:ext uri="{BB962C8B-B14F-4D97-AF65-F5344CB8AC3E}">
        <p14:creationId xmlns:p14="http://schemas.microsoft.com/office/powerpoint/2010/main" val="10906756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1000"/>
                                        <p:tgtEl>
                                          <p:spTgt spid="19"/>
                                        </p:tgtEl>
                                      </p:cBhvr>
                                    </p:animEffect>
                                    <p:anim calcmode="lin" valueType="num">
                                      <p:cBhvr>
                                        <p:cTn id="17" dur="1000" fill="hold"/>
                                        <p:tgtEl>
                                          <p:spTgt spid="19"/>
                                        </p:tgtEl>
                                        <p:attrNameLst>
                                          <p:attrName>ppt_x</p:attrName>
                                        </p:attrNameLst>
                                      </p:cBhvr>
                                      <p:tavLst>
                                        <p:tav tm="0">
                                          <p:val>
                                            <p:strVal val="#ppt_x"/>
                                          </p:val>
                                        </p:tav>
                                        <p:tav tm="100000">
                                          <p:val>
                                            <p:strVal val="#ppt_x"/>
                                          </p:val>
                                        </p:tav>
                                      </p:tavLst>
                                    </p:anim>
                                    <p:anim calcmode="lin" valueType="num">
                                      <p:cBhvr>
                                        <p:cTn id="1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xit" presetSubtype="0" fill="hold" grpId="1" nodeType="clickEffect">
                                  <p:stCondLst>
                                    <p:cond delay="0"/>
                                  </p:stCondLst>
                                  <p:childTnLst>
                                    <p:animEffect transition="out" filter="fade">
                                      <p:cBhvr>
                                        <p:cTn id="29" dur="1000"/>
                                        <p:tgtEl>
                                          <p:spTgt spid="15"/>
                                        </p:tgtEl>
                                      </p:cBhvr>
                                    </p:animEffect>
                                    <p:anim calcmode="lin" valueType="num">
                                      <p:cBhvr>
                                        <p:cTn id="30" dur="1000"/>
                                        <p:tgtEl>
                                          <p:spTgt spid="15"/>
                                        </p:tgtEl>
                                        <p:attrNameLst>
                                          <p:attrName>ppt_x</p:attrName>
                                        </p:attrNameLst>
                                      </p:cBhvr>
                                      <p:tavLst>
                                        <p:tav tm="0">
                                          <p:val>
                                            <p:strVal val="ppt_x"/>
                                          </p:val>
                                        </p:tav>
                                        <p:tav tm="100000">
                                          <p:val>
                                            <p:strVal val="ppt_x"/>
                                          </p:val>
                                        </p:tav>
                                      </p:tavLst>
                                    </p:anim>
                                    <p:anim calcmode="lin" valueType="num">
                                      <p:cBhvr>
                                        <p:cTn id="31" dur="1000"/>
                                        <p:tgtEl>
                                          <p:spTgt spid="15"/>
                                        </p:tgtEl>
                                        <p:attrNameLst>
                                          <p:attrName>ppt_y</p:attrName>
                                        </p:attrNameLst>
                                      </p:cBhvr>
                                      <p:tavLst>
                                        <p:tav tm="0">
                                          <p:val>
                                            <p:strVal val="ppt_y"/>
                                          </p:val>
                                        </p:tav>
                                        <p:tav tm="100000">
                                          <p:val>
                                            <p:strVal val="ppt_y+.1"/>
                                          </p:val>
                                        </p:tav>
                                      </p:tavLst>
                                    </p:anim>
                                    <p:set>
                                      <p:cBhvr>
                                        <p:cTn id="32" dur="1" fill="hold">
                                          <p:stCondLst>
                                            <p:cond delay="999"/>
                                          </p:stCondLst>
                                        </p:cTn>
                                        <p:tgtEl>
                                          <p:spTgt spid="15"/>
                                        </p:tgtEl>
                                        <p:attrNameLst>
                                          <p:attrName>style.visibility</p:attrName>
                                        </p:attrNameLst>
                                      </p:cBhvr>
                                      <p:to>
                                        <p:strVal val="hidden"/>
                                      </p:to>
                                    </p:set>
                                  </p:childTnLst>
                                </p:cTn>
                              </p:par>
                              <p:par>
                                <p:cTn id="33" presetID="2" presetClass="exit" presetSubtype="4" fill="hold" nodeType="withEffect">
                                  <p:stCondLst>
                                    <p:cond delay="0"/>
                                  </p:stCondLst>
                                  <p:childTnLst>
                                    <p:anim calcmode="lin" valueType="num">
                                      <p:cBhvr additive="base">
                                        <p:cTn id="34" dur="500"/>
                                        <p:tgtEl>
                                          <p:spTgt spid="17"/>
                                        </p:tgtEl>
                                        <p:attrNameLst>
                                          <p:attrName>ppt_x</p:attrName>
                                        </p:attrNameLst>
                                      </p:cBhvr>
                                      <p:tavLst>
                                        <p:tav tm="0">
                                          <p:val>
                                            <p:strVal val="ppt_x"/>
                                          </p:val>
                                        </p:tav>
                                        <p:tav tm="100000">
                                          <p:val>
                                            <p:strVal val="ppt_x"/>
                                          </p:val>
                                        </p:tav>
                                      </p:tavLst>
                                    </p:anim>
                                    <p:anim calcmode="lin" valueType="num">
                                      <p:cBhvr additive="base">
                                        <p:cTn id="35" dur="500"/>
                                        <p:tgtEl>
                                          <p:spTgt spid="17"/>
                                        </p:tgtEl>
                                        <p:attrNameLst>
                                          <p:attrName>ppt_y</p:attrName>
                                        </p:attrNameLst>
                                      </p:cBhvr>
                                      <p:tavLst>
                                        <p:tav tm="0">
                                          <p:val>
                                            <p:strVal val="ppt_y"/>
                                          </p:val>
                                        </p:tav>
                                        <p:tav tm="100000">
                                          <p:val>
                                            <p:strVal val="1+ppt_h/2"/>
                                          </p:val>
                                        </p:tav>
                                      </p:tavLst>
                                    </p:anim>
                                    <p:set>
                                      <p:cBhvr>
                                        <p:cTn id="36" dur="1" fill="hold">
                                          <p:stCondLst>
                                            <p:cond delay="499"/>
                                          </p:stCondLst>
                                        </p:cTn>
                                        <p:tgtEl>
                                          <p:spTgt spid="17"/>
                                        </p:tgtEl>
                                        <p:attrNameLst>
                                          <p:attrName>style.visibility</p:attrName>
                                        </p:attrNameLst>
                                      </p:cBhvr>
                                      <p:to>
                                        <p:strVal val="hidden"/>
                                      </p:to>
                                    </p:set>
                                  </p:childTnLst>
                                </p:cTn>
                              </p:par>
                              <p:par>
                                <p:cTn id="37" presetID="2" presetClass="exit" presetSubtype="4" fill="hold" nodeType="withEffect">
                                  <p:stCondLst>
                                    <p:cond delay="0"/>
                                  </p:stCondLst>
                                  <p:childTnLst>
                                    <p:anim calcmode="lin" valueType="num">
                                      <p:cBhvr additive="base">
                                        <p:cTn id="38" dur="500"/>
                                        <p:tgtEl>
                                          <p:spTgt spid="19"/>
                                        </p:tgtEl>
                                        <p:attrNameLst>
                                          <p:attrName>ppt_x</p:attrName>
                                        </p:attrNameLst>
                                      </p:cBhvr>
                                      <p:tavLst>
                                        <p:tav tm="0">
                                          <p:val>
                                            <p:strVal val="ppt_x"/>
                                          </p:val>
                                        </p:tav>
                                        <p:tav tm="100000">
                                          <p:val>
                                            <p:strVal val="ppt_x"/>
                                          </p:val>
                                        </p:tav>
                                      </p:tavLst>
                                    </p:anim>
                                    <p:anim calcmode="lin" valueType="num">
                                      <p:cBhvr additive="base">
                                        <p:cTn id="39" dur="500"/>
                                        <p:tgtEl>
                                          <p:spTgt spid="19"/>
                                        </p:tgtEl>
                                        <p:attrNameLst>
                                          <p:attrName>ppt_y</p:attrName>
                                        </p:attrNameLst>
                                      </p:cBhvr>
                                      <p:tavLst>
                                        <p:tav tm="0">
                                          <p:val>
                                            <p:strVal val="ppt_y"/>
                                          </p:val>
                                        </p:tav>
                                        <p:tav tm="100000">
                                          <p:val>
                                            <p:strVal val="1+ppt_h/2"/>
                                          </p:val>
                                        </p:tav>
                                      </p:tavLst>
                                    </p:anim>
                                    <p:set>
                                      <p:cBhvr>
                                        <p:cTn id="40" dur="1" fill="hold">
                                          <p:stCondLst>
                                            <p:cond delay="499"/>
                                          </p:stCondLst>
                                        </p:cTn>
                                        <p:tgtEl>
                                          <p:spTgt spid="19"/>
                                        </p:tgtEl>
                                        <p:attrNameLst>
                                          <p:attrName>style.visibility</p:attrName>
                                        </p:attrNameLst>
                                      </p:cBhvr>
                                      <p:to>
                                        <p:strVal val="hidden"/>
                                      </p:to>
                                    </p:set>
                                  </p:childTnLst>
                                </p:cTn>
                              </p:par>
                            </p:childTnLst>
                          </p:cTn>
                        </p:par>
                        <p:par>
                          <p:cTn id="41" fill="hold">
                            <p:stCondLst>
                              <p:cond delay="1000"/>
                            </p:stCondLst>
                            <p:childTnLst>
                              <p:par>
                                <p:cTn id="42" presetID="2" presetClass="entr" presetSubtype="4" fill="hold" grpId="0" nodeType="after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additive="base">
                                        <p:cTn id="44" dur="500" fill="hold"/>
                                        <p:tgtEl>
                                          <p:spTgt spid="2"/>
                                        </p:tgtEl>
                                        <p:attrNameLst>
                                          <p:attrName>ppt_x</p:attrName>
                                        </p:attrNameLst>
                                      </p:cBhvr>
                                      <p:tavLst>
                                        <p:tav tm="0">
                                          <p:val>
                                            <p:strVal val="#ppt_x"/>
                                          </p:val>
                                        </p:tav>
                                        <p:tav tm="100000">
                                          <p:val>
                                            <p:strVal val="#ppt_x"/>
                                          </p:val>
                                        </p:tav>
                                      </p:tavLst>
                                    </p:anim>
                                    <p:anim calcmode="lin" valueType="num">
                                      <p:cBhvr additive="base">
                                        <p:cTn id="45" dur="500" fill="hold"/>
                                        <p:tgtEl>
                                          <p:spTgt spid="2"/>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additive="base">
                                        <p:cTn id="48" dur="500" fill="hold"/>
                                        <p:tgtEl>
                                          <p:spTgt spid="3"/>
                                        </p:tgtEl>
                                        <p:attrNameLst>
                                          <p:attrName>ppt_x</p:attrName>
                                        </p:attrNameLst>
                                      </p:cBhvr>
                                      <p:tavLst>
                                        <p:tav tm="0">
                                          <p:val>
                                            <p:strVal val="#ppt_x"/>
                                          </p:val>
                                        </p:tav>
                                        <p:tav tm="100000">
                                          <p:val>
                                            <p:strVal val="#ppt_x"/>
                                          </p:val>
                                        </p:tav>
                                      </p:tavLst>
                                    </p:anim>
                                    <p:anim calcmode="lin" valueType="num">
                                      <p:cBhvr additive="base">
                                        <p:cTn id="49" dur="500" fill="hold"/>
                                        <p:tgtEl>
                                          <p:spTgt spid="3"/>
                                        </p:tgtEl>
                                        <p:attrNameLst>
                                          <p:attrName>ppt_y</p:attrName>
                                        </p:attrNameLst>
                                      </p:cBhvr>
                                      <p:tavLst>
                                        <p:tav tm="0">
                                          <p:val>
                                            <p:strVal val="1+#ppt_h/2"/>
                                          </p:val>
                                        </p:tav>
                                        <p:tav tm="100000">
                                          <p:val>
                                            <p:strVal val="#ppt_y"/>
                                          </p:val>
                                        </p:tav>
                                      </p:tavLst>
                                    </p:anim>
                                  </p:childTnLst>
                                </p:cTn>
                              </p:par>
                            </p:childTnLst>
                          </p:cTn>
                        </p:par>
                        <p:par>
                          <p:cTn id="50" fill="hold">
                            <p:stCondLst>
                              <p:cond delay="1500"/>
                            </p:stCondLst>
                            <p:childTnLst>
                              <p:par>
                                <p:cTn id="51" presetID="47" presetClass="entr" presetSubtype="0"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xit" presetSubtype="0" fill="hold" nodeType="clickEffect">
                                  <p:stCondLst>
                                    <p:cond delay="0"/>
                                  </p:stCondLst>
                                  <p:childTnLst>
                                    <p:animEffect transition="out" filter="fade">
                                      <p:cBhvr>
                                        <p:cTn id="59" dur="1000"/>
                                        <p:tgtEl>
                                          <p:spTgt spid="20"/>
                                        </p:tgtEl>
                                      </p:cBhvr>
                                    </p:animEffect>
                                    <p:anim calcmode="lin" valueType="num">
                                      <p:cBhvr>
                                        <p:cTn id="60" dur="1000"/>
                                        <p:tgtEl>
                                          <p:spTgt spid="20"/>
                                        </p:tgtEl>
                                        <p:attrNameLst>
                                          <p:attrName>ppt_x</p:attrName>
                                        </p:attrNameLst>
                                      </p:cBhvr>
                                      <p:tavLst>
                                        <p:tav tm="0">
                                          <p:val>
                                            <p:strVal val="ppt_x"/>
                                          </p:val>
                                        </p:tav>
                                        <p:tav tm="100000">
                                          <p:val>
                                            <p:strVal val="ppt_x"/>
                                          </p:val>
                                        </p:tav>
                                      </p:tavLst>
                                    </p:anim>
                                    <p:anim calcmode="lin" valueType="num">
                                      <p:cBhvr>
                                        <p:cTn id="61" dur="1000"/>
                                        <p:tgtEl>
                                          <p:spTgt spid="20"/>
                                        </p:tgtEl>
                                        <p:attrNameLst>
                                          <p:attrName>ppt_y</p:attrName>
                                        </p:attrNameLst>
                                      </p:cBhvr>
                                      <p:tavLst>
                                        <p:tav tm="0">
                                          <p:val>
                                            <p:strVal val="ppt_y"/>
                                          </p:val>
                                        </p:tav>
                                        <p:tav tm="100000">
                                          <p:val>
                                            <p:strVal val="ppt_y+.1"/>
                                          </p:val>
                                        </p:tav>
                                      </p:tavLst>
                                    </p:anim>
                                    <p:set>
                                      <p:cBhvr>
                                        <p:cTn id="62" dur="1" fill="hold">
                                          <p:stCondLst>
                                            <p:cond delay="999"/>
                                          </p:stCondLst>
                                        </p:cTn>
                                        <p:tgtEl>
                                          <p:spTgt spid="20"/>
                                        </p:tgtEl>
                                        <p:attrNameLst>
                                          <p:attrName>style.visibility</p:attrName>
                                        </p:attrNameLst>
                                      </p:cBhvr>
                                      <p:to>
                                        <p:strVal val="hidden"/>
                                      </p:to>
                                    </p:set>
                                  </p:childTnLst>
                                </p:cTn>
                              </p:par>
                            </p:childTnLst>
                          </p:cTn>
                        </p:par>
                        <p:par>
                          <p:cTn id="63" fill="hold">
                            <p:stCondLst>
                              <p:cond delay="1000"/>
                            </p:stCondLst>
                            <p:childTnLst>
                              <p:par>
                                <p:cTn id="64" presetID="2" presetClass="entr" presetSubtype="4" fill="hold" grpId="0" nodeType="afterEffect">
                                  <p:stCondLst>
                                    <p:cond delay="0"/>
                                  </p:stCondLst>
                                  <p:childTnLst>
                                    <p:set>
                                      <p:cBhvr>
                                        <p:cTn id="65" dur="1" fill="hold">
                                          <p:stCondLst>
                                            <p:cond delay="0"/>
                                          </p:stCondLst>
                                        </p:cTn>
                                        <p:tgtEl>
                                          <p:spTgt spid="10"/>
                                        </p:tgtEl>
                                        <p:attrNameLst>
                                          <p:attrName>style.visibility</p:attrName>
                                        </p:attrNameLst>
                                      </p:cBhvr>
                                      <p:to>
                                        <p:strVal val="visible"/>
                                      </p:to>
                                    </p:set>
                                    <p:anim calcmode="lin" valueType="num">
                                      <p:cBhvr additive="base">
                                        <p:cTn id="66" dur="500" fill="hold"/>
                                        <p:tgtEl>
                                          <p:spTgt spid="10"/>
                                        </p:tgtEl>
                                        <p:attrNameLst>
                                          <p:attrName>ppt_x</p:attrName>
                                        </p:attrNameLst>
                                      </p:cBhvr>
                                      <p:tavLst>
                                        <p:tav tm="0">
                                          <p:val>
                                            <p:strVal val="#ppt_x"/>
                                          </p:val>
                                        </p:tav>
                                        <p:tav tm="100000">
                                          <p:val>
                                            <p:strVal val="#ppt_x"/>
                                          </p:val>
                                        </p:tav>
                                      </p:tavLst>
                                    </p:anim>
                                    <p:anim calcmode="lin" valueType="num">
                                      <p:cBhvr additive="base">
                                        <p:cTn id="67" dur="500" fill="hold"/>
                                        <p:tgtEl>
                                          <p:spTgt spid="10"/>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4"/>
                                        </p:tgtEl>
                                        <p:attrNameLst>
                                          <p:attrName>style.visibility</p:attrName>
                                        </p:attrNameLst>
                                      </p:cBhvr>
                                      <p:to>
                                        <p:strVal val="visible"/>
                                      </p:to>
                                    </p:set>
                                    <p:anim calcmode="lin" valueType="num">
                                      <p:cBhvr additive="base">
                                        <p:cTn id="70" dur="500" fill="hold"/>
                                        <p:tgtEl>
                                          <p:spTgt spid="4"/>
                                        </p:tgtEl>
                                        <p:attrNameLst>
                                          <p:attrName>ppt_x</p:attrName>
                                        </p:attrNameLst>
                                      </p:cBhvr>
                                      <p:tavLst>
                                        <p:tav tm="0">
                                          <p:val>
                                            <p:strVal val="#ppt_x"/>
                                          </p:val>
                                        </p:tav>
                                        <p:tav tm="100000">
                                          <p:val>
                                            <p:strVal val="#ppt_x"/>
                                          </p:val>
                                        </p:tav>
                                      </p:tavLst>
                                    </p:anim>
                                    <p:anim calcmode="lin" valueType="num">
                                      <p:cBhvr additive="base">
                                        <p:cTn id="71" dur="500" fill="hold"/>
                                        <p:tgtEl>
                                          <p:spTgt spid="4"/>
                                        </p:tgtEl>
                                        <p:attrNameLst>
                                          <p:attrName>ppt_y</p:attrName>
                                        </p:attrNameLst>
                                      </p:cBhvr>
                                      <p:tavLst>
                                        <p:tav tm="0">
                                          <p:val>
                                            <p:strVal val="1+#ppt_h/2"/>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1000"/>
                                        <p:tgtEl>
                                          <p:spTgt spid="32"/>
                                        </p:tgtEl>
                                      </p:cBhvr>
                                    </p:animEffect>
                                    <p:anim calcmode="lin" valueType="num">
                                      <p:cBhvr>
                                        <p:cTn id="75" dur="1000" fill="hold"/>
                                        <p:tgtEl>
                                          <p:spTgt spid="32"/>
                                        </p:tgtEl>
                                        <p:attrNameLst>
                                          <p:attrName>ppt_x</p:attrName>
                                        </p:attrNameLst>
                                      </p:cBhvr>
                                      <p:tavLst>
                                        <p:tav tm="0">
                                          <p:val>
                                            <p:strVal val="#ppt_x"/>
                                          </p:val>
                                        </p:tav>
                                        <p:tav tm="100000">
                                          <p:val>
                                            <p:strVal val="#ppt_x"/>
                                          </p:val>
                                        </p:tav>
                                      </p:tavLst>
                                    </p:anim>
                                    <p:anim calcmode="lin" valueType="num">
                                      <p:cBhvr>
                                        <p:cTn id="7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xit" presetSubtype="0" fill="hold" nodeType="clickEffect">
                                  <p:stCondLst>
                                    <p:cond delay="0"/>
                                  </p:stCondLst>
                                  <p:childTnLst>
                                    <p:animEffect transition="out" filter="fade">
                                      <p:cBhvr>
                                        <p:cTn id="80" dur="1000"/>
                                        <p:tgtEl>
                                          <p:spTgt spid="32"/>
                                        </p:tgtEl>
                                      </p:cBhvr>
                                    </p:animEffect>
                                    <p:anim calcmode="lin" valueType="num">
                                      <p:cBhvr>
                                        <p:cTn id="81" dur="1000"/>
                                        <p:tgtEl>
                                          <p:spTgt spid="32"/>
                                        </p:tgtEl>
                                        <p:attrNameLst>
                                          <p:attrName>ppt_x</p:attrName>
                                        </p:attrNameLst>
                                      </p:cBhvr>
                                      <p:tavLst>
                                        <p:tav tm="0">
                                          <p:val>
                                            <p:strVal val="ppt_x"/>
                                          </p:val>
                                        </p:tav>
                                        <p:tav tm="100000">
                                          <p:val>
                                            <p:strVal val="ppt_x"/>
                                          </p:val>
                                        </p:tav>
                                      </p:tavLst>
                                    </p:anim>
                                    <p:anim calcmode="lin" valueType="num">
                                      <p:cBhvr>
                                        <p:cTn id="82" dur="1000"/>
                                        <p:tgtEl>
                                          <p:spTgt spid="32"/>
                                        </p:tgtEl>
                                        <p:attrNameLst>
                                          <p:attrName>ppt_y</p:attrName>
                                        </p:attrNameLst>
                                      </p:cBhvr>
                                      <p:tavLst>
                                        <p:tav tm="0">
                                          <p:val>
                                            <p:strVal val="ppt_y"/>
                                          </p:val>
                                        </p:tav>
                                        <p:tav tm="100000">
                                          <p:val>
                                            <p:strVal val="ppt_y+.1"/>
                                          </p:val>
                                        </p:tav>
                                      </p:tavLst>
                                    </p:anim>
                                    <p:set>
                                      <p:cBhvr>
                                        <p:cTn id="83" dur="1" fill="hold">
                                          <p:stCondLst>
                                            <p:cond delay="999"/>
                                          </p:stCondLst>
                                        </p:cTn>
                                        <p:tgtEl>
                                          <p:spTgt spid="32"/>
                                        </p:tgtEl>
                                        <p:attrNameLst>
                                          <p:attrName>style.visibility</p:attrName>
                                        </p:attrNameLst>
                                      </p:cBhvr>
                                      <p:to>
                                        <p:strVal val="hidden"/>
                                      </p:to>
                                    </p:set>
                                  </p:childTnLst>
                                </p:cTn>
                              </p:par>
                            </p:childTnLst>
                          </p:cTn>
                        </p:par>
                        <p:par>
                          <p:cTn id="84" fill="hold">
                            <p:stCondLst>
                              <p:cond delay="1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5"/>
                                        </p:tgtEl>
                                        <p:attrNameLst>
                                          <p:attrName>style.visibility</p:attrName>
                                        </p:attrNameLst>
                                      </p:cBhvr>
                                      <p:to>
                                        <p:strVal val="visible"/>
                                      </p:to>
                                    </p:set>
                                    <p:animEffect transition="in" filter="wipe(left)">
                                      <p:cBhvr>
                                        <p:cTn id="90" dur="500"/>
                                        <p:tgtEl>
                                          <p:spTgt spid="5"/>
                                        </p:tgtEl>
                                      </p:cBhvr>
                                    </p:animEffect>
                                  </p:childTnLst>
                                </p:cTn>
                              </p:par>
                              <p:par>
                                <p:cTn id="91" presetID="42" presetClass="entr" presetSubtype="0" fill="hold" nodeType="with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fade">
                                      <p:cBhvr>
                                        <p:cTn id="93" dur="1000"/>
                                        <p:tgtEl>
                                          <p:spTgt spid="28"/>
                                        </p:tgtEl>
                                      </p:cBhvr>
                                    </p:animEffect>
                                    <p:anim calcmode="lin" valueType="num">
                                      <p:cBhvr>
                                        <p:cTn id="94" dur="1000" fill="hold"/>
                                        <p:tgtEl>
                                          <p:spTgt spid="28"/>
                                        </p:tgtEl>
                                        <p:attrNameLst>
                                          <p:attrName>ppt_x</p:attrName>
                                        </p:attrNameLst>
                                      </p:cBhvr>
                                      <p:tavLst>
                                        <p:tav tm="0">
                                          <p:val>
                                            <p:strVal val="#ppt_x"/>
                                          </p:val>
                                        </p:tav>
                                        <p:tav tm="100000">
                                          <p:val>
                                            <p:strVal val="#ppt_x"/>
                                          </p:val>
                                        </p:tav>
                                      </p:tavLst>
                                    </p:anim>
                                    <p:anim calcmode="lin" valueType="num">
                                      <p:cBhvr>
                                        <p:cTn id="9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xit" presetSubtype="0" fill="hold" nodeType="clickEffect">
                                  <p:stCondLst>
                                    <p:cond delay="0"/>
                                  </p:stCondLst>
                                  <p:childTnLst>
                                    <p:animEffect transition="out" filter="fade">
                                      <p:cBhvr>
                                        <p:cTn id="99" dur="1000"/>
                                        <p:tgtEl>
                                          <p:spTgt spid="28"/>
                                        </p:tgtEl>
                                      </p:cBhvr>
                                    </p:animEffect>
                                    <p:anim calcmode="lin" valueType="num">
                                      <p:cBhvr>
                                        <p:cTn id="100" dur="1000"/>
                                        <p:tgtEl>
                                          <p:spTgt spid="28"/>
                                        </p:tgtEl>
                                        <p:attrNameLst>
                                          <p:attrName>ppt_x</p:attrName>
                                        </p:attrNameLst>
                                      </p:cBhvr>
                                      <p:tavLst>
                                        <p:tav tm="0">
                                          <p:val>
                                            <p:strVal val="ppt_x"/>
                                          </p:val>
                                        </p:tav>
                                        <p:tav tm="100000">
                                          <p:val>
                                            <p:strVal val="ppt_x"/>
                                          </p:val>
                                        </p:tav>
                                      </p:tavLst>
                                    </p:anim>
                                    <p:anim calcmode="lin" valueType="num">
                                      <p:cBhvr>
                                        <p:cTn id="101" dur="1000"/>
                                        <p:tgtEl>
                                          <p:spTgt spid="28"/>
                                        </p:tgtEl>
                                        <p:attrNameLst>
                                          <p:attrName>ppt_y</p:attrName>
                                        </p:attrNameLst>
                                      </p:cBhvr>
                                      <p:tavLst>
                                        <p:tav tm="0">
                                          <p:val>
                                            <p:strVal val="ppt_y"/>
                                          </p:val>
                                        </p:tav>
                                        <p:tav tm="100000">
                                          <p:val>
                                            <p:strVal val="ppt_y+.1"/>
                                          </p:val>
                                        </p:tav>
                                      </p:tavLst>
                                    </p:anim>
                                    <p:set>
                                      <p:cBhvr>
                                        <p:cTn id="102" dur="1" fill="hold">
                                          <p:stCondLst>
                                            <p:cond delay="999"/>
                                          </p:stCondLst>
                                        </p:cTn>
                                        <p:tgtEl>
                                          <p:spTgt spid="28"/>
                                        </p:tgtEl>
                                        <p:attrNameLst>
                                          <p:attrName>style.visibility</p:attrName>
                                        </p:attrNameLst>
                                      </p:cBhvr>
                                      <p:to>
                                        <p:strVal val="hidden"/>
                                      </p:to>
                                    </p:set>
                                  </p:childTnLst>
                                </p:cTn>
                              </p:par>
                            </p:childTnLst>
                          </p:cTn>
                        </p:par>
                        <p:par>
                          <p:cTn id="103" fill="hold">
                            <p:stCondLst>
                              <p:cond delay="1000"/>
                            </p:stCondLst>
                            <p:childTnLst>
                              <p:par>
                                <p:cTn id="104" presetID="42" presetClass="entr" presetSubtype="0" fill="hold" grpId="0" nodeType="afterEffect">
                                  <p:stCondLst>
                                    <p:cond delay="0"/>
                                  </p:stCondLst>
                                  <p:childTnLst>
                                    <p:set>
                                      <p:cBhvr>
                                        <p:cTn id="105" dur="1" fill="hold">
                                          <p:stCondLst>
                                            <p:cond delay="0"/>
                                          </p:stCondLst>
                                        </p:cTn>
                                        <p:tgtEl>
                                          <p:spTgt spid="12"/>
                                        </p:tgtEl>
                                        <p:attrNameLst>
                                          <p:attrName>style.visibility</p:attrName>
                                        </p:attrNameLst>
                                      </p:cBhvr>
                                      <p:to>
                                        <p:strVal val="visible"/>
                                      </p:to>
                                    </p:set>
                                    <p:animEffect transition="in" filter="fade">
                                      <p:cBhvr>
                                        <p:cTn id="106" dur="1000"/>
                                        <p:tgtEl>
                                          <p:spTgt spid="12"/>
                                        </p:tgtEl>
                                      </p:cBhvr>
                                    </p:animEffect>
                                    <p:anim calcmode="lin" valueType="num">
                                      <p:cBhvr>
                                        <p:cTn id="107" dur="1000" fill="hold"/>
                                        <p:tgtEl>
                                          <p:spTgt spid="12"/>
                                        </p:tgtEl>
                                        <p:attrNameLst>
                                          <p:attrName>ppt_x</p:attrName>
                                        </p:attrNameLst>
                                      </p:cBhvr>
                                      <p:tavLst>
                                        <p:tav tm="0">
                                          <p:val>
                                            <p:strVal val="#ppt_x"/>
                                          </p:val>
                                        </p:tav>
                                        <p:tav tm="100000">
                                          <p:val>
                                            <p:strVal val="#ppt_x"/>
                                          </p:val>
                                        </p:tav>
                                      </p:tavLst>
                                    </p:anim>
                                    <p:anim calcmode="lin" valueType="num">
                                      <p:cBhvr>
                                        <p:cTn id="108" dur="1000" fill="hold"/>
                                        <p:tgtEl>
                                          <p:spTgt spid="12"/>
                                        </p:tgtEl>
                                        <p:attrNameLst>
                                          <p:attrName>ppt_y</p:attrName>
                                        </p:attrNameLst>
                                      </p:cBhvr>
                                      <p:tavLst>
                                        <p:tav tm="0">
                                          <p:val>
                                            <p:strVal val="#ppt_y+.1"/>
                                          </p:val>
                                        </p:tav>
                                        <p:tav tm="100000">
                                          <p:val>
                                            <p:strVal val="#ppt_y"/>
                                          </p:val>
                                        </p:tav>
                                      </p:tavLst>
                                    </p:anim>
                                  </p:childTnLst>
                                </p:cTn>
                              </p:par>
                              <p:par>
                                <p:cTn id="109" presetID="22" presetClass="entr" presetSubtype="4" fill="hold" grpId="0" nodeType="withEffect">
                                  <p:stCondLst>
                                    <p:cond delay="0"/>
                                  </p:stCondLst>
                                  <p:childTnLst>
                                    <p:set>
                                      <p:cBhvr>
                                        <p:cTn id="110" dur="1" fill="hold">
                                          <p:stCondLst>
                                            <p:cond delay="0"/>
                                          </p:stCondLst>
                                        </p:cTn>
                                        <p:tgtEl>
                                          <p:spTgt spid="6"/>
                                        </p:tgtEl>
                                        <p:attrNameLst>
                                          <p:attrName>style.visibility</p:attrName>
                                        </p:attrNameLst>
                                      </p:cBhvr>
                                      <p:to>
                                        <p:strVal val="visible"/>
                                      </p:to>
                                    </p:set>
                                    <p:animEffect transition="in" filter="wipe(down)">
                                      <p:cBhvr>
                                        <p:cTn id="111" dur="500"/>
                                        <p:tgtEl>
                                          <p:spTgt spid="6"/>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4" fill="hold" grpId="0" nodeType="clickEffect">
                                  <p:stCondLst>
                                    <p:cond delay="0"/>
                                  </p:stCondLst>
                                  <p:childTnLst>
                                    <p:set>
                                      <p:cBhvr>
                                        <p:cTn id="115" dur="1" fill="hold">
                                          <p:stCondLst>
                                            <p:cond delay="0"/>
                                          </p:stCondLst>
                                        </p:cTn>
                                        <p:tgtEl>
                                          <p:spTgt spid="14"/>
                                        </p:tgtEl>
                                        <p:attrNameLst>
                                          <p:attrName>style.visibility</p:attrName>
                                        </p:attrNameLst>
                                      </p:cBhvr>
                                      <p:to>
                                        <p:strVal val="visible"/>
                                      </p:to>
                                    </p:set>
                                    <p:animEffect transition="in" filter="wipe(down)">
                                      <p:cBhvr>
                                        <p:cTn id="116" dur="500"/>
                                        <p:tgtEl>
                                          <p:spTgt spid="14"/>
                                        </p:tgtEl>
                                      </p:cBhvr>
                                    </p:animEffect>
                                  </p:childTnLst>
                                </p:cTn>
                              </p:par>
                              <p:par>
                                <p:cTn id="117" presetID="22" presetClass="entr" presetSubtype="4" fill="hold" grpId="0" nodeType="withEffect">
                                  <p:stCondLst>
                                    <p:cond delay="0"/>
                                  </p:stCondLst>
                                  <p:childTnLst>
                                    <p:set>
                                      <p:cBhvr>
                                        <p:cTn id="118" dur="1" fill="hold">
                                          <p:stCondLst>
                                            <p:cond delay="0"/>
                                          </p:stCondLst>
                                        </p:cTn>
                                        <p:tgtEl>
                                          <p:spTgt spid="13"/>
                                        </p:tgtEl>
                                        <p:attrNameLst>
                                          <p:attrName>style.visibility</p:attrName>
                                        </p:attrNameLst>
                                      </p:cBhvr>
                                      <p:to>
                                        <p:strVal val="visible"/>
                                      </p:to>
                                    </p:set>
                                    <p:animEffect transition="in" filter="wipe(down)">
                                      <p:cBhvr>
                                        <p:cTn id="119" dur="500"/>
                                        <p:tgtEl>
                                          <p:spTgt spid="13"/>
                                        </p:tgtEl>
                                      </p:cBhvr>
                                    </p:animEffect>
                                  </p:childTnLst>
                                </p:cTn>
                              </p:par>
                            </p:childTnLst>
                          </p:cTn>
                        </p:par>
                        <p:par>
                          <p:cTn id="120" fill="hold">
                            <p:stCondLst>
                              <p:cond delay="500"/>
                            </p:stCondLst>
                            <p:childTnLst>
                              <p:par>
                                <p:cTn id="121" presetID="42" presetClass="entr" presetSubtype="0" fill="hold" nodeType="afterEffect">
                                  <p:stCondLst>
                                    <p:cond delay="0"/>
                                  </p:stCondLst>
                                  <p:childTnLst>
                                    <p:set>
                                      <p:cBhvr>
                                        <p:cTn id="122" dur="1" fill="hold">
                                          <p:stCondLst>
                                            <p:cond delay="0"/>
                                          </p:stCondLst>
                                        </p:cTn>
                                        <p:tgtEl>
                                          <p:spTgt spid="33"/>
                                        </p:tgtEl>
                                        <p:attrNameLst>
                                          <p:attrName>style.visibility</p:attrName>
                                        </p:attrNameLst>
                                      </p:cBhvr>
                                      <p:to>
                                        <p:strVal val="visible"/>
                                      </p:to>
                                    </p:set>
                                    <p:animEffect transition="in" filter="fade">
                                      <p:cBhvr>
                                        <p:cTn id="123" dur="1000"/>
                                        <p:tgtEl>
                                          <p:spTgt spid="33"/>
                                        </p:tgtEl>
                                      </p:cBhvr>
                                    </p:animEffect>
                                    <p:anim calcmode="lin" valueType="num">
                                      <p:cBhvr>
                                        <p:cTn id="124" dur="1000" fill="hold"/>
                                        <p:tgtEl>
                                          <p:spTgt spid="33"/>
                                        </p:tgtEl>
                                        <p:attrNameLst>
                                          <p:attrName>ppt_x</p:attrName>
                                        </p:attrNameLst>
                                      </p:cBhvr>
                                      <p:tavLst>
                                        <p:tav tm="0">
                                          <p:val>
                                            <p:strVal val="#ppt_x"/>
                                          </p:val>
                                        </p:tav>
                                        <p:tav tm="100000">
                                          <p:val>
                                            <p:strVal val="#ppt_x"/>
                                          </p:val>
                                        </p:tav>
                                      </p:tavLst>
                                    </p:anim>
                                    <p:anim calcmode="lin" valueType="num">
                                      <p:cBhvr>
                                        <p:cTn id="12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8" grpId="0" animBg="1"/>
      <p:bldP spid="10" grpId="0" animBg="1"/>
      <p:bldP spid="11" grpId="0" animBg="1"/>
      <p:bldP spid="12" grpId="0" animBg="1"/>
      <p:bldP spid="13" grpId="0" animBg="1"/>
      <p:bldP spid="14" grpId="0" animBg="1"/>
      <p:bldP spid="15" grpId="0" animBg="1"/>
      <p:bldP spid="1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A8F224EA-5EBA-4C31-B73E-93D3FD5028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4922" y="710193"/>
            <a:ext cx="8801668" cy="5819682"/>
          </a:xfrm>
          <a:prstGeom prst="rect">
            <a:avLst/>
          </a:prstGeom>
        </p:spPr>
      </p:pic>
      <p:sp>
        <p:nvSpPr>
          <p:cNvPr id="2" name="对话气泡: 圆角矩形 1">
            <a:extLst>
              <a:ext uri="{FF2B5EF4-FFF2-40B4-BE49-F238E27FC236}">
                <a16:creationId xmlns:a16="http://schemas.microsoft.com/office/drawing/2014/main" id="{7328D7C6-F107-475C-A272-22670DE7B8EA}"/>
              </a:ext>
            </a:extLst>
          </p:cNvPr>
          <p:cNvSpPr/>
          <p:nvPr/>
        </p:nvSpPr>
        <p:spPr>
          <a:xfrm rot="10800000">
            <a:off x="8701177" y="3114670"/>
            <a:ext cx="2959100" cy="1625600"/>
          </a:xfrm>
          <a:prstGeom prst="wedgeRoundRectCallout">
            <a:avLst/>
          </a:prstGeom>
          <a:solidFill>
            <a:srgbClr val="1B90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文本框 2">
            <a:extLst>
              <a:ext uri="{FF2B5EF4-FFF2-40B4-BE49-F238E27FC236}">
                <a16:creationId xmlns:a16="http://schemas.microsoft.com/office/drawing/2014/main" id="{EBE11E35-445A-4DDF-9971-126936E36F5F}"/>
              </a:ext>
            </a:extLst>
          </p:cNvPr>
          <p:cNvSpPr txBox="1"/>
          <p:nvPr/>
        </p:nvSpPr>
        <p:spPr>
          <a:xfrm>
            <a:off x="9026688" y="3275842"/>
            <a:ext cx="2633589" cy="1384995"/>
          </a:xfrm>
          <a:prstGeom prst="rect">
            <a:avLst/>
          </a:prstGeom>
          <a:noFill/>
        </p:spPr>
        <p:txBody>
          <a:bodyPr wrap="square" rtlCol="0">
            <a:spAutoFit/>
          </a:bodyPr>
          <a:lstStyle/>
          <a:p>
            <a:r>
              <a:rPr lang="zh-CN" altLang="en-US" sz="2800" b="1" dirty="0">
                <a:solidFill>
                  <a:schemeClr val="bg1"/>
                </a:solidFill>
              </a:rPr>
              <a:t>在三分钟内完成十个来回的成语接龙。</a:t>
            </a:r>
          </a:p>
        </p:txBody>
      </p:sp>
      <p:sp>
        <p:nvSpPr>
          <p:cNvPr id="8" name="对话气泡: 圆角矩形 7">
            <a:extLst>
              <a:ext uri="{FF2B5EF4-FFF2-40B4-BE49-F238E27FC236}">
                <a16:creationId xmlns:a16="http://schemas.microsoft.com/office/drawing/2014/main" id="{0C2CB245-4615-4004-AB72-3CDBFD55A4F9}"/>
              </a:ext>
            </a:extLst>
          </p:cNvPr>
          <p:cNvSpPr/>
          <p:nvPr/>
        </p:nvSpPr>
        <p:spPr>
          <a:xfrm>
            <a:off x="284049" y="1650242"/>
            <a:ext cx="2959100" cy="1625600"/>
          </a:xfrm>
          <a:prstGeom prst="wedgeRoundRectCallout">
            <a:avLst/>
          </a:prstGeom>
          <a:solidFill>
            <a:srgbClr val="1B90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文本框 8">
            <a:extLst>
              <a:ext uri="{FF2B5EF4-FFF2-40B4-BE49-F238E27FC236}">
                <a16:creationId xmlns:a16="http://schemas.microsoft.com/office/drawing/2014/main" id="{56EEC89E-149E-4317-9481-979C67031E28}"/>
              </a:ext>
            </a:extLst>
          </p:cNvPr>
          <p:cNvSpPr txBox="1"/>
          <p:nvPr/>
        </p:nvSpPr>
        <p:spPr>
          <a:xfrm>
            <a:off x="609560" y="1985988"/>
            <a:ext cx="2633589" cy="954107"/>
          </a:xfrm>
          <a:prstGeom prst="rect">
            <a:avLst/>
          </a:prstGeom>
          <a:noFill/>
        </p:spPr>
        <p:txBody>
          <a:bodyPr wrap="square" rtlCol="0">
            <a:spAutoFit/>
          </a:bodyPr>
          <a:lstStyle/>
          <a:p>
            <a:r>
              <a:rPr lang="zh-CN" altLang="en-US" sz="2800" b="1" dirty="0">
                <a:solidFill>
                  <a:schemeClr val="bg1"/>
                </a:solidFill>
              </a:rPr>
              <a:t>用纸牌搭成一个三层纸塔。</a:t>
            </a:r>
          </a:p>
        </p:txBody>
      </p:sp>
      <p:pic>
        <p:nvPicPr>
          <p:cNvPr id="17" name="图片 16">
            <a:extLst>
              <a:ext uri="{FF2B5EF4-FFF2-40B4-BE49-F238E27FC236}">
                <a16:creationId xmlns:a16="http://schemas.microsoft.com/office/drawing/2014/main" id="{E512552F-58CE-4EFA-ADE1-9CB95D0B08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5817" y="474560"/>
            <a:ext cx="9719163" cy="6475932"/>
          </a:xfrm>
          <a:prstGeom prst="rect">
            <a:avLst/>
          </a:prstGeom>
        </p:spPr>
      </p:pic>
      <p:sp>
        <p:nvSpPr>
          <p:cNvPr id="10" name="对话气泡: 圆角矩形 9">
            <a:extLst>
              <a:ext uri="{FF2B5EF4-FFF2-40B4-BE49-F238E27FC236}">
                <a16:creationId xmlns:a16="http://schemas.microsoft.com/office/drawing/2014/main" id="{B3B7790B-7D2B-4DDE-95AD-67865EBB7FB7}"/>
              </a:ext>
            </a:extLst>
          </p:cNvPr>
          <p:cNvSpPr/>
          <p:nvPr/>
        </p:nvSpPr>
        <p:spPr>
          <a:xfrm rot="10800000">
            <a:off x="8746595" y="3155539"/>
            <a:ext cx="2959100" cy="1625600"/>
          </a:xfrm>
          <a:prstGeom prst="wedgeRoundRectCallout">
            <a:avLst/>
          </a:prstGeom>
          <a:solidFill>
            <a:srgbClr val="1B90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文本框 11">
            <a:extLst>
              <a:ext uri="{FF2B5EF4-FFF2-40B4-BE49-F238E27FC236}">
                <a16:creationId xmlns:a16="http://schemas.microsoft.com/office/drawing/2014/main" id="{21EE7C2A-757E-45A2-BF4D-7193A971B672}"/>
              </a:ext>
            </a:extLst>
          </p:cNvPr>
          <p:cNvSpPr txBox="1"/>
          <p:nvPr/>
        </p:nvSpPr>
        <p:spPr>
          <a:xfrm>
            <a:off x="9016743" y="3439985"/>
            <a:ext cx="2633589" cy="954107"/>
          </a:xfrm>
          <a:prstGeom prst="rect">
            <a:avLst/>
          </a:prstGeom>
          <a:noFill/>
        </p:spPr>
        <p:txBody>
          <a:bodyPr wrap="square" rtlCol="0">
            <a:spAutoFit/>
          </a:bodyPr>
          <a:lstStyle/>
          <a:p>
            <a:r>
              <a:rPr lang="zh-CN" altLang="en-US" sz="2800" b="1" dirty="0">
                <a:solidFill>
                  <a:schemeClr val="bg1"/>
                </a:solidFill>
              </a:rPr>
              <a:t>复原一个三阶魔方。</a:t>
            </a:r>
          </a:p>
        </p:txBody>
      </p:sp>
      <p:sp>
        <p:nvSpPr>
          <p:cNvPr id="13" name="对话气泡: 圆角矩形 12">
            <a:extLst>
              <a:ext uri="{FF2B5EF4-FFF2-40B4-BE49-F238E27FC236}">
                <a16:creationId xmlns:a16="http://schemas.microsoft.com/office/drawing/2014/main" id="{371CF45A-1D3D-4383-8F31-DB16581D28B5}"/>
              </a:ext>
            </a:extLst>
          </p:cNvPr>
          <p:cNvSpPr/>
          <p:nvPr/>
        </p:nvSpPr>
        <p:spPr>
          <a:xfrm>
            <a:off x="284049" y="1650242"/>
            <a:ext cx="2959100" cy="1625600"/>
          </a:xfrm>
          <a:prstGeom prst="wedgeRoundRectCallout">
            <a:avLst/>
          </a:prstGeom>
          <a:solidFill>
            <a:srgbClr val="1B90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文本框 13">
            <a:extLst>
              <a:ext uri="{FF2B5EF4-FFF2-40B4-BE49-F238E27FC236}">
                <a16:creationId xmlns:a16="http://schemas.microsoft.com/office/drawing/2014/main" id="{2C123566-6F16-4CAA-A963-213AE5BD6D0A}"/>
              </a:ext>
            </a:extLst>
          </p:cNvPr>
          <p:cNvSpPr txBox="1"/>
          <p:nvPr/>
        </p:nvSpPr>
        <p:spPr>
          <a:xfrm>
            <a:off x="605554" y="1788031"/>
            <a:ext cx="2633589" cy="1384995"/>
          </a:xfrm>
          <a:prstGeom prst="rect">
            <a:avLst/>
          </a:prstGeom>
          <a:noFill/>
        </p:spPr>
        <p:txBody>
          <a:bodyPr wrap="square" rtlCol="0">
            <a:spAutoFit/>
          </a:bodyPr>
          <a:lstStyle/>
          <a:p>
            <a:r>
              <a:rPr lang="zh-CN" altLang="en-US" sz="2800" b="1" dirty="0">
                <a:solidFill>
                  <a:schemeClr val="bg1"/>
                </a:solidFill>
              </a:rPr>
              <a:t>配对下列五个传统节日的习俗。</a:t>
            </a:r>
          </a:p>
        </p:txBody>
      </p:sp>
      <p:pic>
        <p:nvPicPr>
          <p:cNvPr id="19" name="图片 18">
            <a:extLst>
              <a:ext uri="{FF2B5EF4-FFF2-40B4-BE49-F238E27FC236}">
                <a16:creationId xmlns:a16="http://schemas.microsoft.com/office/drawing/2014/main" id="{EC705F30-AF9D-4405-AE88-2E24BDBCAA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4319" y="184219"/>
            <a:ext cx="9446820" cy="6696219"/>
          </a:xfrm>
          <a:prstGeom prst="rect">
            <a:avLst/>
          </a:prstGeom>
        </p:spPr>
      </p:pic>
      <p:pic>
        <p:nvPicPr>
          <p:cNvPr id="5" name="图片 4">
            <a:extLst>
              <a:ext uri="{FF2B5EF4-FFF2-40B4-BE49-F238E27FC236}">
                <a16:creationId xmlns:a16="http://schemas.microsoft.com/office/drawing/2014/main" id="{71B7AEA1-A95B-4C0E-8CE5-2F3F8E8545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19795" y="184219"/>
            <a:ext cx="2633590" cy="658398"/>
          </a:xfrm>
          <a:prstGeom prst="rect">
            <a:avLst/>
          </a:prstGeom>
        </p:spPr>
      </p:pic>
      <p:sp>
        <p:nvSpPr>
          <p:cNvPr id="15" name="对话气泡: 圆角矩形 14">
            <a:extLst>
              <a:ext uri="{FF2B5EF4-FFF2-40B4-BE49-F238E27FC236}">
                <a16:creationId xmlns:a16="http://schemas.microsoft.com/office/drawing/2014/main" id="{ED134239-C445-4AB1-AD39-900608B87418}"/>
              </a:ext>
            </a:extLst>
          </p:cNvPr>
          <p:cNvSpPr/>
          <p:nvPr/>
        </p:nvSpPr>
        <p:spPr>
          <a:xfrm rot="10800000">
            <a:off x="8792013" y="3155539"/>
            <a:ext cx="2959100" cy="1625600"/>
          </a:xfrm>
          <a:prstGeom prst="wedgeRoundRectCallout">
            <a:avLst/>
          </a:prstGeom>
          <a:solidFill>
            <a:srgbClr val="1B90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a:extLst>
              <a:ext uri="{FF2B5EF4-FFF2-40B4-BE49-F238E27FC236}">
                <a16:creationId xmlns:a16="http://schemas.microsoft.com/office/drawing/2014/main" id="{858C1A2D-6912-4F63-8FAB-373685F08192}"/>
              </a:ext>
            </a:extLst>
          </p:cNvPr>
          <p:cNvSpPr txBox="1"/>
          <p:nvPr/>
        </p:nvSpPr>
        <p:spPr>
          <a:xfrm>
            <a:off x="9087822" y="3521431"/>
            <a:ext cx="2633589" cy="954107"/>
          </a:xfrm>
          <a:prstGeom prst="rect">
            <a:avLst/>
          </a:prstGeom>
          <a:noFill/>
        </p:spPr>
        <p:txBody>
          <a:bodyPr wrap="square" rtlCol="0">
            <a:spAutoFit/>
          </a:bodyPr>
          <a:lstStyle/>
          <a:p>
            <a:r>
              <a:rPr lang="zh-CN" altLang="en-US" sz="2800" b="1" dirty="0">
                <a:solidFill>
                  <a:schemeClr val="bg1"/>
                </a:solidFill>
              </a:rPr>
              <a:t>图书馆内拥有哪些学生组织？</a:t>
            </a:r>
          </a:p>
        </p:txBody>
      </p:sp>
      <p:sp>
        <p:nvSpPr>
          <p:cNvPr id="18" name="对话气泡: 圆角矩形 17">
            <a:extLst>
              <a:ext uri="{FF2B5EF4-FFF2-40B4-BE49-F238E27FC236}">
                <a16:creationId xmlns:a16="http://schemas.microsoft.com/office/drawing/2014/main" id="{432FFDF2-8904-4B53-8295-8A9D0CFB5B84}"/>
              </a:ext>
            </a:extLst>
          </p:cNvPr>
          <p:cNvSpPr/>
          <p:nvPr/>
        </p:nvSpPr>
        <p:spPr>
          <a:xfrm>
            <a:off x="284049" y="1650242"/>
            <a:ext cx="2959100" cy="1625600"/>
          </a:xfrm>
          <a:prstGeom prst="wedgeRoundRectCallout">
            <a:avLst/>
          </a:prstGeom>
          <a:solidFill>
            <a:srgbClr val="1B90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文本框 19">
            <a:extLst>
              <a:ext uri="{FF2B5EF4-FFF2-40B4-BE49-F238E27FC236}">
                <a16:creationId xmlns:a16="http://schemas.microsoft.com/office/drawing/2014/main" id="{D232BBBD-4454-4DC2-8201-E4031BBC9A05}"/>
              </a:ext>
            </a:extLst>
          </p:cNvPr>
          <p:cNvSpPr txBox="1"/>
          <p:nvPr/>
        </p:nvSpPr>
        <p:spPr>
          <a:xfrm>
            <a:off x="605554" y="1950053"/>
            <a:ext cx="2633589" cy="954107"/>
          </a:xfrm>
          <a:prstGeom prst="rect">
            <a:avLst/>
          </a:prstGeom>
          <a:noFill/>
        </p:spPr>
        <p:txBody>
          <a:bodyPr wrap="square" rtlCol="0">
            <a:spAutoFit/>
          </a:bodyPr>
          <a:lstStyle/>
          <a:p>
            <a:r>
              <a:rPr lang="zh-CN" altLang="en-US" sz="2800" b="1" dirty="0">
                <a:solidFill>
                  <a:schemeClr val="bg1"/>
                </a:solidFill>
              </a:rPr>
              <a:t>完成一套密室逃脱推理题。</a:t>
            </a:r>
          </a:p>
        </p:txBody>
      </p:sp>
    </p:spTree>
    <p:extLst>
      <p:ext uri="{BB962C8B-B14F-4D97-AF65-F5344CB8AC3E}">
        <p14:creationId xmlns:p14="http://schemas.microsoft.com/office/powerpoint/2010/main" val="40718954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10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10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animBg="1"/>
      <p:bldP spid="14" grpId="0"/>
      <p:bldP spid="15" grpId="0" animBg="1"/>
      <p:bldP spid="16" grpId="0"/>
      <p:bldP spid="18"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 y="0"/>
            <a:ext cx="3611563" cy="6858000"/>
          </a:xfrm>
          <a:prstGeom prst="rect">
            <a:avLst/>
          </a:prstGeom>
          <a:solidFill>
            <a:srgbClr val="1B9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008042" y="2175858"/>
            <a:ext cx="1595479" cy="1569660"/>
          </a:xfrm>
          <a:prstGeom prst="rect">
            <a:avLst/>
          </a:prstGeom>
          <a:noFill/>
        </p:spPr>
        <p:txBody>
          <a:bodyPr wrap="square" rtlCol="0">
            <a:spAutoFit/>
          </a:bodyPr>
          <a:lstStyle/>
          <a:p>
            <a:r>
              <a:rPr lang="zh-CN" altLang="en-US" sz="4800" b="1" dirty="0">
                <a:solidFill>
                  <a:schemeClr val="bg1"/>
                </a:solidFill>
                <a:latin typeface="微软雅黑" panose="020B0503020204020204" pitchFamily="34" charset="-122"/>
                <a:ea typeface="微软雅黑" panose="020B0503020204020204" pitchFamily="34" charset="-122"/>
              </a:rPr>
              <a:t>第三部分</a:t>
            </a:r>
          </a:p>
        </p:txBody>
      </p:sp>
      <p:grpSp>
        <p:nvGrpSpPr>
          <p:cNvPr id="23" name="组合 22"/>
          <p:cNvGrpSpPr/>
          <p:nvPr/>
        </p:nvGrpSpPr>
        <p:grpSpPr>
          <a:xfrm>
            <a:off x="2507029" y="2762259"/>
            <a:ext cx="465354" cy="469881"/>
            <a:chOff x="2099842" y="1975504"/>
            <a:chExt cx="823123" cy="831130"/>
          </a:xfrm>
          <a:solidFill>
            <a:schemeClr val="bg1"/>
          </a:solidFill>
        </p:grpSpPr>
        <p:sp>
          <p:nvSpPr>
            <p:cNvPr id="24" name="等腰三角形 23"/>
            <p:cNvSpPr/>
            <p:nvPr/>
          </p:nvSpPr>
          <p:spPr>
            <a:xfrm rot="19813541" flipH="1">
              <a:off x="2099842" y="1975504"/>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4"/>
            <p:cNvSpPr/>
            <p:nvPr/>
          </p:nvSpPr>
          <p:spPr>
            <a:xfrm rot="19813541" flipH="1">
              <a:off x="2099844" y="2420553"/>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5"/>
            <p:cNvSpPr/>
            <p:nvPr/>
          </p:nvSpPr>
          <p:spPr>
            <a:xfrm rot="19813541" flipH="1">
              <a:off x="2479441" y="2198028"/>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4756776" y="869472"/>
            <a:ext cx="6290009" cy="584775"/>
            <a:chOff x="4585514" y="1054863"/>
            <a:chExt cx="6290009" cy="584775"/>
          </a:xfrm>
        </p:grpSpPr>
        <p:sp>
          <p:nvSpPr>
            <p:cNvPr id="8" name="等腰三角形 7"/>
            <p:cNvSpPr/>
            <p:nvPr/>
          </p:nvSpPr>
          <p:spPr>
            <a:xfrm rot="5400000" flipH="1">
              <a:off x="4551880" y="1121191"/>
              <a:ext cx="519388" cy="452119"/>
            </a:xfrm>
            <a:prstGeom prst="triangle">
              <a:avLst/>
            </a:prstGeom>
            <a:solidFill>
              <a:srgbClr val="1B9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5285429" y="1054863"/>
              <a:ext cx="1932494" cy="584775"/>
            </a:xfrm>
            <a:prstGeom prst="rect">
              <a:avLst/>
            </a:prstGeom>
            <a:noFill/>
          </p:spPr>
          <p:txBody>
            <a:bodyPr wrap="square" rtlCol="0">
              <a:spAutoFit/>
            </a:bodyPr>
            <a:lstStyle/>
            <a:p>
              <a:r>
                <a:rPr lang="zh-CN" altLang="en-US" sz="3200" b="1" dirty="0">
                  <a:solidFill>
                    <a:srgbClr val="595E64"/>
                  </a:solidFill>
                  <a:latin typeface="微软雅黑" panose="020B0503020204020204" pitchFamily="34" charset="-122"/>
                  <a:ea typeface="微软雅黑" panose="020B0503020204020204" pitchFamily="34" charset="-122"/>
                </a:rPr>
                <a:t>第三部分</a:t>
              </a:r>
            </a:p>
          </p:txBody>
        </p:sp>
        <p:sp>
          <p:nvSpPr>
            <p:cNvPr id="19" name="文本框 18"/>
            <p:cNvSpPr txBox="1"/>
            <p:nvPr/>
          </p:nvSpPr>
          <p:spPr>
            <a:xfrm>
              <a:off x="7217923" y="1085640"/>
              <a:ext cx="3657600" cy="523220"/>
            </a:xfrm>
            <a:prstGeom prst="rect">
              <a:avLst/>
            </a:prstGeom>
            <a:noFill/>
          </p:spPr>
          <p:txBody>
            <a:bodyPr wrap="square" rtlCol="0">
              <a:spAutoFit/>
            </a:bodyPr>
            <a:lstStyle/>
            <a:p>
              <a:r>
                <a:rPr lang="zh-CN" altLang="en-US" sz="2800" dirty="0">
                  <a:solidFill>
                    <a:srgbClr val="595E64"/>
                  </a:solidFill>
                  <a:latin typeface="微软雅黑" panose="020B0503020204020204" pitchFamily="34" charset="-122"/>
                  <a:ea typeface="微软雅黑" panose="020B0503020204020204" pitchFamily="34" charset="-122"/>
                </a:rPr>
                <a:t>活动意义</a:t>
              </a:r>
            </a:p>
          </p:txBody>
        </p:sp>
      </p:grpSp>
      <p:sp>
        <p:nvSpPr>
          <p:cNvPr id="4" name="文本框 3">
            <a:extLst>
              <a:ext uri="{FF2B5EF4-FFF2-40B4-BE49-F238E27FC236}">
                <a16:creationId xmlns:a16="http://schemas.microsoft.com/office/drawing/2014/main" id="{67005009-1455-4F39-8F1C-A69C4AE6AFD6}"/>
              </a:ext>
            </a:extLst>
          </p:cNvPr>
          <p:cNvSpPr txBox="1"/>
          <p:nvPr/>
        </p:nvSpPr>
        <p:spPr>
          <a:xfrm>
            <a:off x="4357950" y="1932740"/>
            <a:ext cx="7223808" cy="1477328"/>
          </a:xfrm>
          <a:prstGeom prst="rect">
            <a:avLst/>
          </a:prstGeom>
          <a:noFill/>
        </p:spPr>
        <p:txBody>
          <a:bodyPr wrap="square" rtlCol="0">
            <a:spAutoFit/>
          </a:bodyPr>
          <a:lstStyle/>
          <a:p>
            <a:r>
              <a:rPr lang="zh-CN" altLang="zh-CN" sz="2400" b="1" dirty="0"/>
              <a:t>整个活动流程均在图书馆内完成，通过解题得到索书号进而使用检索机拿到下一线索的过程，锻炼了同学们“文献检索”的实际操作能力</a:t>
            </a:r>
            <a:r>
              <a:rPr lang="en-US" altLang="zh-CN" sz="2400" b="1" dirty="0"/>
              <a:t>.</a:t>
            </a:r>
            <a:endParaRPr lang="zh-CN" altLang="zh-CN" sz="2400" b="1" dirty="0"/>
          </a:p>
          <a:p>
            <a:r>
              <a:rPr lang="en-US" altLang="zh-CN" dirty="0"/>
              <a:t> </a:t>
            </a:r>
            <a:endParaRPr lang="zh-CN" altLang="zh-CN" dirty="0"/>
          </a:p>
        </p:txBody>
      </p:sp>
      <p:sp>
        <p:nvSpPr>
          <p:cNvPr id="5" name="文本框 4">
            <a:extLst>
              <a:ext uri="{FF2B5EF4-FFF2-40B4-BE49-F238E27FC236}">
                <a16:creationId xmlns:a16="http://schemas.microsoft.com/office/drawing/2014/main" id="{E702F353-9C68-4AAB-8545-3F4043BDA29A}"/>
              </a:ext>
            </a:extLst>
          </p:cNvPr>
          <p:cNvSpPr txBox="1"/>
          <p:nvPr/>
        </p:nvSpPr>
        <p:spPr>
          <a:xfrm>
            <a:off x="4345725" y="3447933"/>
            <a:ext cx="6784995" cy="1477328"/>
          </a:xfrm>
          <a:prstGeom prst="rect">
            <a:avLst/>
          </a:prstGeom>
          <a:noFill/>
        </p:spPr>
        <p:txBody>
          <a:bodyPr wrap="square" rtlCol="0">
            <a:spAutoFit/>
          </a:bodyPr>
          <a:lstStyle/>
          <a:p>
            <a:r>
              <a:rPr lang="zh-CN" altLang="zh-CN" sz="2400" b="1" dirty="0"/>
              <a:t>前期报名有一定的“门槛”，门槛的设立基于同学们对图书馆的了解。在寓教于乐的过程中，同时扩大了图书馆的影响力。</a:t>
            </a:r>
          </a:p>
          <a:p>
            <a:endParaRPr lang="zh-CN" altLang="en-US" dirty="0"/>
          </a:p>
        </p:txBody>
      </p:sp>
      <p:sp>
        <p:nvSpPr>
          <p:cNvPr id="14" name="文本框 13">
            <a:extLst>
              <a:ext uri="{FF2B5EF4-FFF2-40B4-BE49-F238E27FC236}">
                <a16:creationId xmlns:a16="http://schemas.microsoft.com/office/drawing/2014/main" id="{7491D798-09C2-40B1-933A-01BD68EC3AD5}"/>
              </a:ext>
            </a:extLst>
          </p:cNvPr>
          <p:cNvSpPr txBox="1"/>
          <p:nvPr/>
        </p:nvSpPr>
        <p:spPr>
          <a:xfrm>
            <a:off x="4357950" y="4905162"/>
            <a:ext cx="7015391" cy="1846659"/>
          </a:xfrm>
          <a:prstGeom prst="rect">
            <a:avLst/>
          </a:prstGeom>
          <a:noFill/>
        </p:spPr>
        <p:txBody>
          <a:bodyPr wrap="square" rtlCol="0">
            <a:spAutoFit/>
          </a:bodyPr>
          <a:lstStyle/>
          <a:p>
            <a:pPr lvl="0"/>
            <a:r>
              <a:rPr lang="zh-CN" altLang="zh-CN" sz="2400" b="1" dirty="0"/>
              <a:t>活动将由六个学生组织共同合作，在提高了各个学生组织之间的联系的同时，又将</a:t>
            </a:r>
            <a:r>
              <a:rPr lang="zh-CN" altLang="en-US" sz="2400" b="1" dirty="0"/>
              <a:t>六</a:t>
            </a:r>
            <a:r>
              <a:rPr lang="zh-CN" altLang="zh-CN" sz="2400" b="1" dirty="0"/>
              <a:t>种不同风格的知识、能力、兴趣</a:t>
            </a:r>
            <a:r>
              <a:rPr lang="zh-CN" altLang="en-US" sz="2400" b="1" dirty="0"/>
              <a:t>结合在一起</a:t>
            </a:r>
            <a:r>
              <a:rPr lang="zh-CN" altLang="zh-CN" sz="2400" b="1" dirty="0"/>
              <a:t>，一定意义上把这些</a:t>
            </a:r>
            <a:r>
              <a:rPr lang="zh-CN" altLang="en-US" sz="2400" b="1" dirty="0"/>
              <a:t>东西</a:t>
            </a:r>
            <a:r>
              <a:rPr lang="zh-CN" altLang="zh-CN" sz="2400" b="1" dirty="0"/>
              <a:t>带给了</a:t>
            </a:r>
            <a:r>
              <a:rPr lang="zh-CN" altLang="en-US" sz="2400" b="1" dirty="0"/>
              <a:t>每一个</a:t>
            </a:r>
            <a:r>
              <a:rPr lang="zh-CN" altLang="zh-CN" sz="2400" b="1" dirty="0"/>
              <a:t>参与的同学。</a:t>
            </a:r>
          </a:p>
          <a:p>
            <a:endParaRPr lang="zh-CN" altLang="en-US" dirty="0"/>
          </a:p>
        </p:txBody>
      </p:sp>
      <p:pic>
        <p:nvPicPr>
          <p:cNvPr id="16" name="图片 15">
            <a:extLst>
              <a:ext uri="{FF2B5EF4-FFF2-40B4-BE49-F238E27FC236}">
                <a16:creationId xmlns:a16="http://schemas.microsoft.com/office/drawing/2014/main" id="{BE22BE77-28F0-4700-A2F8-64D9439A2E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8409" y="390978"/>
            <a:ext cx="2633590" cy="658398"/>
          </a:xfrm>
          <a:prstGeom prst="rect">
            <a:avLst/>
          </a:prstGeom>
        </p:spPr>
      </p:pic>
    </p:spTree>
    <p:extLst>
      <p:ext uri="{BB962C8B-B14F-4D97-AF65-F5344CB8AC3E}">
        <p14:creationId xmlns:p14="http://schemas.microsoft.com/office/powerpoint/2010/main" val="312348210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E7501765-43E5-469F-B906-A79897855F6F}"/>
              </a:ext>
            </a:extLst>
          </p:cNvPr>
          <p:cNvGrpSpPr/>
          <p:nvPr/>
        </p:nvGrpSpPr>
        <p:grpSpPr>
          <a:xfrm>
            <a:off x="789367" y="1929137"/>
            <a:ext cx="10290747" cy="3676116"/>
            <a:chOff x="714464" y="1854691"/>
            <a:chExt cx="10290747" cy="3676116"/>
          </a:xfrm>
        </p:grpSpPr>
        <p:grpSp>
          <p:nvGrpSpPr>
            <p:cNvPr id="40" name="组合 39"/>
            <p:cNvGrpSpPr/>
            <p:nvPr/>
          </p:nvGrpSpPr>
          <p:grpSpPr>
            <a:xfrm>
              <a:off x="714464" y="1856161"/>
              <a:ext cx="8199682" cy="3674646"/>
              <a:chOff x="768631" y="2317939"/>
              <a:chExt cx="10812629" cy="3843845"/>
            </a:xfrm>
          </p:grpSpPr>
          <p:sp>
            <p:nvSpPr>
              <p:cNvPr id="2" name="矩形 1"/>
              <p:cNvSpPr/>
              <p:nvPr/>
            </p:nvSpPr>
            <p:spPr>
              <a:xfrm>
                <a:off x="768631" y="2317940"/>
                <a:ext cx="2722455" cy="3843844"/>
              </a:xfrm>
              <a:prstGeom prst="rect">
                <a:avLst/>
              </a:prstGeom>
              <a:solidFill>
                <a:srgbClr val="1B9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3415315" y="2317940"/>
                <a:ext cx="2720935" cy="3843844"/>
              </a:xfrm>
              <a:prstGeom prst="rect">
                <a:avLst/>
              </a:prstGeom>
              <a:solidFill>
                <a:srgbClr val="A1D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8828416" y="2317939"/>
                <a:ext cx="2752844" cy="3842307"/>
              </a:xfrm>
              <a:prstGeom prst="rect">
                <a:avLst/>
              </a:prstGeom>
              <a:solidFill>
                <a:srgbClr val="FDC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矩形 16"/>
              <p:cNvSpPr/>
              <p:nvPr/>
            </p:nvSpPr>
            <p:spPr>
              <a:xfrm>
                <a:off x="6097537" y="2317940"/>
                <a:ext cx="2736242" cy="3843844"/>
              </a:xfrm>
              <a:prstGeom prst="rect">
                <a:avLst/>
              </a:prstGeom>
              <a:solidFill>
                <a:srgbClr val="55C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矩形 24">
              <a:extLst>
                <a:ext uri="{FF2B5EF4-FFF2-40B4-BE49-F238E27FC236}">
                  <a16:creationId xmlns:a16="http://schemas.microsoft.com/office/drawing/2014/main" id="{C7D21E48-6B5E-4620-83E3-6C79F7316958}"/>
                </a:ext>
              </a:extLst>
            </p:cNvPr>
            <p:cNvSpPr/>
            <p:nvPr/>
          </p:nvSpPr>
          <p:spPr>
            <a:xfrm>
              <a:off x="8917611" y="1854691"/>
              <a:ext cx="2087600" cy="3673175"/>
            </a:xfrm>
            <a:prstGeom prst="rect">
              <a:avLst/>
            </a:prstGeom>
            <a:solidFill>
              <a:srgbClr val="ED7B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2" name="组合 11"/>
          <p:cNvGrpSpPr/>
          <p:nvPr/>
        </p:nvGrpSpPr>
        <p:grpSpPr>
          <a:xfrm rot="19104625">
            <a:off x="4316422" y="2250630"/>
            <a:ext cx="810875" cy="189467"/>
            <a:chOff x="6409172" y="2921545"/>
            <a:chExt cx="1907514" cy="541005"/>
          </a:xfrm>
        </p:grpSpPr>
        <p:sp>
          <p:nvSpPr>
            <p:cNvPr id="13" name="任意多边形 12"/>
            <p:cNvSpPr/>
            <p:nvPr/>
          </p:nvSpPr>
          <p:spPr>
            <a:xfrm rot="5400000">
              <a:off x="7092426" y="2238291"/>
              <a:ext cx="541005" cy="1907514"/>
            </a:xfrm>
            <a:custGeom>
              <a:avLst/>
              <a:gdLst>
                <a:gd name="connsiteX0" fmla="*/ 1220 w 541005"/>
                <a:gd name="connsiteY0" fmla="*/ 1445557 h 1907514"/>
                <a:gd name="connsiteX1" fmla="*/ 1220 w 541005"/>
                <a:gd name="connsiteY1" fmla="*/ 349342 h 1907514"/>
                <a:gd name="connsiteX2" fmla="*/ 541005 w 541005"/>
                <a:gd name="connsiteY2" fmla="*/ 349342 h 1907514"/>
                <a:gd name="connsiteX3" fmla="*/ 541005 w 541005"/>
                <a:gd name="connsiteY3" fmla="*/ 1445560 h 1907514"/>
                <a:gd name="connsiteX4" fmla="*/ 541003 w 541005"/>
                <a:gd name="connsiteY4" fmla="*/ 1445560 h 1907514"/>
                <a:gd name="connsiteX5" fmla="*/ 541004 w 541005"/>
                <a:gd name="connsiteY5" fmla="*/ 1445557 h 1907514"/>
                <a:gd name="connsiteX6" fmla="*/ 2 w 541005"/>
                <a:gd name="connsiteY6" fmla="*/ 317962 h 1907514"/>
                <a:gd name="connsiteX7" fmla="*/ 2 w 541005"/>
                <a:gd name="connsiteY7" fmla="*/ 52995 h 1907514"/>
                <a:gd name="connsiteX8" fmla="*/ 52997 w 541005"/>
                <a:gd name="connsiteY8" fmla="*/ 0 h 1907514"/>
                <a:gd name="connsiteX9" fmla="*/ 478428 w 541005"/>
                <a:gd name="connsiteY9" fmla="*/ 0 h 1907514"/>
                <a:gd name="connsiteX10" fmla="*/ 531423 w 541005"/>
                <a:gd name="connsiteY10" fmla="*/ 52995 h 1907514"/>
                <a:gd name="connsiteX11" fmla="*/ 531423 w 541005"/>
                <a:gd name="connsiteY11" fmla="*/ 317962 h 1907514"/>
                <a:gd name="connsiteX12" fmla="*/ 0 w 541005"/>
                <a:gd name="connsiteY12" fmla="*/ 1445557 h 1907514"/>
                <a:gd name="connsiteX13" fmla="*/ 1220 w 541005"/>
                <a:gd name="connsiteY13" fmla="*/ 1445557 h 1907514"/>
                <a:gd name="connsiteX14" fmla="*/ 1220 w 541005"/>
                <a:gd name="connsiteY14" fmla="*/ 1445560 h 1907514"/>
                <a:gd name="connsiteX15" fmla="*/ 541003 w 541005"/>
                <a:gd name="connsiteY15" fmla="*/ 1445560 h 1907514"/>
                <a:gd name="connsiteX16" fmla="*/ 268306 w 541005"/>
                <a:gd name="connsiteY16" fmla="*/ 1907514 h 190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1005" h="1907514">
                  <a:moveTo>
                    <a:pt x="1220" y="1445557"/>
                  </a:moveTo>
                  <a:lnTo>
                    <a:pt x="1220" y="349342"/>
                  </a:lnTo>
                  <a:lnTo>
                    <a:pt x="541005" y="349342"/>
                  </a:lnTo>
                  <a:lnTo>
                    <a:pt x="541005" y="1445560"/>
                  </a:lnTo>
                  <a:lnTo>
                    <a:pt x="541003" y="1445560"/>
                  </a:lnTo>
                  <a:lnTo>
                    <a:pt x="541004" y="1445557"/>
                  </a:lnTo>
                  <a:close/>
                  <a:moveTo>
                    <a:pt x="2" y="317962"/>
                  </a:moveTo>
                  <a:lnTo>
                    <a:pt x="2" y="52995"/>
                  </a:lnTo>
                  <a:cubicBezTo>
                    <a:pt x="2" y="23727"/>
                    <a:pt x="23729" y="0"/>
                    <a:pt x="52997" y="0"/>
                  </a:cubicBezTo>
                  <a:lnTo>
                    <a:pt x="478428" y="0"/>
                  </a:lnTo>
                  <a:cubicBezTo>
                    <a:pt x="507696" y="0"/>
                    <a:pt x="531423" y="23727"/>
                    <a:pt x="531423" y="52995"/>
                  </a:cubicBezTo>
                  <a:lnTo>
                    <a:pt x="531423" y="317962"/>
                  </a:lnTo>
                  <a:close/>
                  <a:moveTo>
                    <a:pt x="0" y="1445557"/>
                  </a:moveTo>
                  <a:lnTo>
                    <a:pt x="1220" y="1445557"/>
                  </a:lnTo>
                  <a:lnTo>
                    <a:pt x="1220" y="1445560"/>
                  </a:lnTo>
                  <a:lnTo>
                    <a:pt x="541003" y="1445560"/>
                  </a:lnTo>
                  <a:lnTo>
                    <a:pt x="268306" y="190751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a:off x="7073457" y="3037659"/>
              <a:ext cx="691558"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4" name="任意多边形 23"/>
          <p:cNvSpPr/>
          <p:nvPr/>
        </p:nvSpPr>
        <p:spPr>
          <a:xfrm>
            <a:off x="1641562" y="2084855"/>
            <a:ext cx="722317" cy="565741"/>
          </a:xfrm>
          <a:custGeom>
            <a:avLst/>
            <a:gdLst>
              <a:gd name="connsiteX0" fmla="*/ 28591 w 722317"/>
              <a:gd name="connsiteY0" fmla="*/ 458082 h 565741"/>
              <a:gd name="connsiteX1" fmla="*/ 704373 w 722317"/>
              <a:gd name="connsiteY1" fmla="*/ 458082 h 565741"/>
              <a:gd name="connsiteX2" fmla="*/ 722317 w 722317"/>
              <a:gd name="connsiteY2" fmla="*/ 476026 h 565741"/>
              <a:gd name="connsiteX3" fmla="*/ 722317 w 722317"/>
              <a:gd name="connsiteY3" fmla="*/ 547797 h 565741"/>
              <a:gd name="connsiteX4" fmla="*/ 704373 w 722317"/>
              <a:gd name="connsiteY4" fmla="*/ 565741 h 565741"/>
              <a:gd name="connsiteX5" fmla="*/ 28591 w 722317"/>
              <a:gd name="connsiteY5" fmla="*/ 565741 h 565741"/>
              <a:gd name="connsiteX6" fmla="*/ 10647 w 722317"/>
              <a:gd name="connsiteY6" fmla="*/ 547797 h 565741"/>
              <a:gd name="connsiteX7" fmla="*/ 10647 w 722317"/>
              <a:gd name="connsiteY7" fmla="*/ 476026 h 565741"/>
              <a:gd name="connsiteX8" fmla="*/ 28591 w 722317"/>
              <a:gd name="connsiteY8" fmla="*/ 458082 h 565741"/>
              <a:gd name="connsiteX9" fmla="*/ 29128 w 722317"/>
              <a:gd name="connsiteY9" fmla="*/ 312754 h 565741"/>
              <a:gd name="connsiteX10" fmla="*/ 465132 w 722317"/>
              <a:gd name="connsiteY10" fmla="*/ 312754 h 565741"/>
              <a:gd name="connsiteX11" fmla="*/ 483613 w 722317"/>
              <a:gd name="connsiteY11" fmla="*/ 331235 h 565741"/>
              <a:gd name="connsiteX12" fmla="*/ 483613 w 722317"/>
              <a:gd name="connsiteY12" fmla="*/ 405156 h 565741"/>
              <a:gd name="connsiteX13" fmla="*/ 465132 w 722317"/>
              <a:gd name="connsiteY13" fmla="*/ 423637 h 565741"/>
              <a:gd name="connsiteX14" fmla="*/ 29128 w 722317"/>
              <a:gd name="connsiteY14" fmla="*/ 423637 h 565741"/>
              <a:gd name="connsiteX15" fmla="*/ 10647 w 722317"/>
              <a:gd name="connsiteY15" fmla="*/ 405156 h 565741"/>
              <a:gd name="connsiteX16" fmla="*/ 10647 w 722317"/>
              <a:gd name="connsiteY16" fmla="*/ 331235 h 565741"/>
              <a:gd name="connsiteX17" fmla="*/ 29128 w 722317"/>
              <a:gd name="connsiteY17" fmla="*/ 312754 h 565741"/>
              <a:gd name="connsiteX18" fmla="*/ 28591 w 722317"/>
              <a:gd name="connsiteY18" fmla="*/ 157989 h 565741"/>
              <a:gd name="connsiteX19" fmla="*/ 704373 w 722317"/>
              <a:gd name="connsiteY19" fmla="*/ 157989 h 565741"/>
              <a:gd name="connsiteX20" fmla="*/ 722317 w 722317"/>
              <a:gd name="connsiteY20" fmla="*/ 175933 h 565741"/>
              <a:gd name="connsiteX21" fmla="*/ 722317 w 722317"/>
              <a:gd name="connsiteY21" fmla="*/ 247704 h 565741"/>
              <a:gd name="connsiteX22" fmla="*/ 704373 w 722317"/>
              <a:gd name="connsiteY22" fmla="*/ 265648 h 565741"/>
              <a:gd name="connsiteX23" fmla="*/ 28591 w 722317"/>
              <a:gd name="connsiteY23" fmla="*/ 265648 h 565741"/>
              <a:gd name="connsiteX24" fmla="*/ 10647 w 722317"/>
              <a:gd name="connsiteY24" fmla="*/ 247704 h 565741"/>
              <a:gd name="connsiteX25" fmla="*/ 10647 w 722317"/>
              <a:gd name="connsiteY25" fmla="*/ 175933 h 565741"/>
              <a:gd name="connsiteX26" fmla="*/ 28591 w 722317"/>
              <a:gd name="connsiteY26" fmla="*/ 157989 h 565741"/>
              <a:gd name="connsiteX27" fmla="*/ 18481 w 722317"/>
              <a:gd name="connsiteY27" fmla="*/ 0 h 565741"/>
              <a:gd name="connsiteX28" fmla="*/ 454485 w 722317"/>
              <a:gd name="connsiteY28" fmla="*/ 0 h 565741"/>
              <a:gd name="connsiteX29" fmla="*/ 472966 w 722317"/>
              <a:gd name="connsiteY29" fmla="*/ 18481 h 565741"/>
              <a:gd name="connsiteX30" fmla="*/ 472966 w 722317"/>
              <a:gd name="connsiteY30" fmla="*/ 92402 h 565741"/>
              <a:gd name="connsiteX31" fmla="*/ 454485 w 722317"/>
              <a:gd name="connsiteY31" fmla="*/ 110883 h 565741"/>
              <a:gd name="connsiteX32" fmla="*/ 18481 w 722317"/>
              <a:gd name="connsiteY32" fmla="*/ 110883 h 565741"/>
              <a:gd name="connsiteX33" fmla="*/ 0 w 722317"/>
              <a:gd name="connsiteY33" fmla="*/ 92402 h 565741"/>
              <a:gd name="connsiteX34" fmla="*/ 0 w 722317"/>
              <a:gd name="connsiteY34" fmla="*/ 18481 h 565741"/>
              <a:gd name="connsiteX35" fmla="*/ 18481 w 722317"/>
              <a:gd name="connsiteY35" fmla="*/ 0 h 56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22317" h="565741">
                <a:moveTo>
                  <a:pt x="28591" y="458082"/>
                </a:moveTo>
                <a:lnTo>
                  <a:pt x="704373" y="458082"/>
                </a:lnTo>
                <a:cubicBezTo>
                  <a:pt x="714283" y="458082"/>
                  <a:pt x="722317" y="466116"/>
                  <a:pt x="722317" y="476026"/>
                </a:cubicBezTo>
                <a:lnTo>
                  <a:pt x="722317" y="547797"/>
                </a:lnTo>
                <a:cubicBezTo>
                  <a:pt x="722317" y="557707"/>
                  <a:pt x="714283" y="565741"/>
                  <a:pt x="704373" y="565741"/>
                </a:cubicBezTo>
                <a:lnTo>
                  <a:pt x="28591" y="565741"/>
                </a:lnTo>
                <a:cubicBezTo>
                  <a:pt x="18681" y="565741"/>
                  <a:pt x="10647" y="557707"/>
                  <a:pt x="10647" y="547797"/>
                </a:cubicBezTo>
                <a:lnTo>
                  <a:pt x="10647" y="476026"/>
                </a:lnTo>
                <a:cubicBezTo>
                  <a:pt x="10647" y="466116"/>
                  <a:pt x="18681" y="458082"/>
                  <a:pt x="28591" y="458082"/>
                </a:cubicBezTo>
                <a:close/>
                <a:moveTo>
                  <a:pt x="29128" y="312754"/>
                </a:moveTo>
                <a:lnTo>
                  <a:pt x="465132" y="312754"/>
                </a:lnTo>
                <a:cubicBezTo>
                  <a:pt x="475339" y="312754"/>
                  <a:pt x="483613" y="321028"/>
                  <a:pt x="483613" y="331235"/>
                </a:cubicBezTo>
                <a:lnTo>
                  <a:pt x="483613" y="405156"/>
                </a:lnTo>
                <a:cubicBezTo>
                  <a:pt x="483613" y="415363"/>
                  <a:pt x="475339" y="423637"/>
                  <a:pt x="465132" y="423637"/>
                </a:cubicBezTo>
                <a:lnTo>
                  <a:pt x="29128" y="423637"/>
                </a:lnTo>
                <a:cubicBezTo>
                  <a:pt x="18921" y="423637"/>
                  <a:pt x="10647" y="415363"/>
                  <a:pt x="10647" y="405156"/>
                </a:cubicBezTo>
                <a:lnTo>
                  <a:pt x="10647" y="331235"/>
                </a:lnTo>
                <a:cubicBezTo>
                  <a:pt x="10647" y="321028"/>
                  <a:pt x="18921" y="312754"/>
                  <a:pt x="29128" y="312754"/>
                </a:cubicBezTo>
                <a:close/>
                <a:moveTo>
                  <a:pt x="28591" y="157989"/>
                </a:moveTo>
                <a:lnTo>
                  <a:pt x="704373" y="157989"/>
                </a:lnTo>
                <a:cubicBezTo>
                  <a:pt x="714283" y="157989"/>
                  <a:pt x="722317" y="166023"/>
                  <a:pt x="722317" y="175933"/>
                </a:cubicBezTo>
                <a:lnTo>
                  <a:pt x="722317" y="247704"/>
                </a:lnTo>
                <a:cubicBezTo>
                  <a:pt x="722317" y="257614"/>
                  <a:pt x="714283" y="265648"/>
                  <a:pt x="704373" y="265648"/>
                </a:cubicBezTo>
                <a:lnTo>
                  <a:pt x="28591" y="265648"/>
                </a:lnTo>
                <a:cubicBezTo>
                  <a:pt x="18681" y="265648"/>
                  <a:pt x="10647" y="257614"/>
                  <a:pt x="10647" y="247704"/>
                </a:cubicBezTo>
                <a:lnTo>
                  <a:pt x="10647" y="175933"/>
                </a:lnTo>
                <a:cubicBezTo>
                  <a:pt x="10647" y="166023"/>
                  <a:pt x="18681" y="157989"/>
                  <a:pt x="28591" y="157989"/>
                </a:cubicBezTo>
                <a:close/>
                <a:moveTo>
                  <a:pt x="18481" y="0"/>
                </a:moveTo>
                <a:lnTo>
                  <a:pt x="454485" y="0"/>
                </a:lnTo>
                <a:cubicBezTo>
                  <a:pt x="464692" y="0"/>
                  <a:pt x="472966" y="8274"/>
                  <a:pt x="472966" y="18481"/>
                </a:cubicBezTo>
                <a:lnTo>
                  <a:pt x="472966" y="92402"/>
                </a:lnTo>
                <a:cubicBezTo>
                  <a:pt x="472966" y="102609"/>
                  <a:pt x="464692" y="110883"/>
                  <a:pt x="454485" y="110883"/>
                </a:cubicBezTo>
                <a:lnTo>
                  <a:pt x="18481" y="110883"/>
                </a:lnTo>
                <a:cubicBezTo>
                  <a:pt x="8274" y="110883"/>
                  <a:pt x="0" y="102609"/>
                  <a:pt x="0" y="92402"/>
                </a:cubicBezTo>
                <a:lnTo>
                  <a:pt x="0" y="18481"/>
                </a:lnTo>
                <a:cubicBezTo>
                  <a:pt x="0" y="8274"/>
                  <a:pt x="8274" y="0"/>
                  <a:pt x="184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p:nvGrpSpPr>
        <p:grpSpPr>
          <a:xfrm>
            <a:off x="9849235" y="2027376"/>
            <a:ext cx="681071" cy="680326"/>
            <a:chOff x="10328564" y="1285204"/>
            <a:chExt cx="681071" cy="680326"/>
          </a:xfrm>
        </p:grpSpPr>
        <p:sp>
          <p:nvSpPr>
            <p:cNvPr id="28" name="同心圆 27"/>
            <p:cNvSpPr/>
            <p:nvPr/>
          </p:nvSpPr>
          <p:spPr>
            <a:xfrm>
              <a:off x="10328564" y="1285204"/>
              <a:ext cx="681071" cy="680326"/>
            </a:xfrm>
            <a:prstGeom prst="donut">
              <a:avLst>
                <a:gd name="adj" fmla="val 116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4" name="任意多边形 33"/>
            <p:cNvSpPr/>
            <p:nvPr/>
          </p:nvSpPr>
          <p:spPr>
            <a:xfrm rot="18623295">
              <a:off x="10479675" y="1508035"/>
              <a:ext cx="378848" cy="190314"/>
            </a:xfrm>
            <a:custGeom>
              <a:avLst/>
              <a:gdLst>
                <a:gd name="connsiteX0" fmla="*/ 1632883 w 1643957"/>
                <a:gd name="connsiteY0" fmla="*/ 662598 h 1084043"/>
                <a:gd name="connsiteX1" fmla="*/ 1643957 w 1643957"/>
                <a:gd name="connsiteY1" fmla="*/ 1035732 h 1084043"/>
                <a:gd name="connsiteX2" fmla="*/ 16237 w 1643957"/>
                <a:gd name="connsiteY2" fmla="*/ 1084043 h 1084043"/>
                <a:gd name="connsiteX3" fmla="*/ 15894 w 1643957"/>
                <a:gd name="connsiteY3" fmla="*/ 1072502 h 1084043"/>
                <a:gd name="connsiteX4" fmla="*/ 0 w 1643957"/>
                <a:gd name="connsiteY4" fmla="*/ 1072502 h 1084043"/>
                <a:gd name="connsiteX5" fmla="*/ 0 w 1643957"/>
                <a:gd name="connsiteY5" fmla="*/ 0 h 1084043"/>
                <a:gd name="connsiteX6" fmla="*/ 360442 w 1643957"/>
                <a:gd name="connsiteY6" fmla="*/ 0 h 1084043"/>
                <a:gd name="connsiteX7" fmla="*/ 360442 w 1643957"/>
                <a:gd name="connsiteY7" fmla="*/ 700365 h 108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3957" h="1084043">
                  <a:moveTo>
                    <a:pt x="1632883" y="662598"/>
                  </a:moveTo>
                  <a:lnTo>
                    <a:pt x="1643957" y="1035732"/>
                  </a:lnTo>
                  <a:lnTo>
                    <a:pt x="16237" y="1084043"/>
                  </a:lnTo>
                  <a:lnTo>
                    <a:pt x="15894" y="1072502"/>
                  </a:lnTo>
                  <a:lnTo>
                    <a:pt x="0" y="1072502"/>
                  </a:lnTo>
                  <a:lnTo>
                    <a:pt x="0" y="0"/>
                  </a:lnTo>
                  <a:lnTo>
                    <a:pt x="360442" y="0"/>
                  </a:lnTo>
                  <a:lnTo>
                    <a:pt x="360442" y="70036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文本框 37"/>
          <p:cNvSpPr txBox="1"/>
          <p:nvPr/>
        </p:nvSpPr>
        <p:spPr>
          <a:xfrm>
            <a:off x="1021314" y="2967259"/>
            <a:ext cx="2383826"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文学社</a:t>
            </a:r>
          </a:p>
        </p:txBody>
      </p:sp>
      <p:sp>
        <p:nvSpPr>
          <p:cNvPr id="41" name="文本框 40"/>
          <p:cNvSpPr txBox="1"/>
          <p:nvPr/>
        </p:nvSpPr>
        <p:spPr>
          <a:xfrm>
            <a:off x="904076" y="3783859"/>
            <a:ext cx="1767994" cy="830997"/>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培养学生的文学素养</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2926031" y="2995788"/>
            <a:ext cx="2383826"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魔方社</a:t>
            </a:r>
          </a:p>
        </p:txBody>
      </p:sp>
      <p:sp>
        <p:nvSpPr>
          <p:cNvPr id="43" name="文本框 42"/>
          <p:cNvSpPr txBox="1"/>
          <p:nvPr/>
        </p:nvSpPr>
        <p:spPr>
          <a:xfrm>
            <a:off x="2768361" y="3795456"/>
            <a:ext cx="2178088" cy="830997"/>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激发学生的思考能力</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4827000" y="3009891"/>
            <a:ext cx="2383826"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民俗协会</a:t>
            </a:r>
          </a:p>
        </p:txBody>
      </p:sp>
      <p:sp>
        <p:nvSpPr>
          <p:cNvPr id="45" name="文本框 44"/>
          <p:cNvSpPr txBox="1"/>
          <p:nvPr/>
        </p:nvSpPr>
        <p:spPr>
          <a:xfrm>
            <a:off x="4827000" y="3803395"/>
            <a:ext cx="2041586" cy="1200329"/>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培养同学们对我国文化风俗的了解</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
        <p:nvSpPr>
          <p:cNvPr id="30" name="任意多边形 29"/>
          <p:cNvSpPr/>
          <p:nvPr/>
        </p:nvSpPr>
        <p:spPr>
          <a:xfrm>
            <a:off x="6756132" y="2045893"/>
            <a:ext cx="869279" cy="772440"/>
          </a:xfrm>
          <a:custGeom>
            <a:avLst/>
            <a:gdLst>
              <a:gd name="connsiteX0" fmla="*/ 340535 w 869279"/>
              <a:gd name="connsiteY0" fmla="*/ 141977 h 772440"/>
              <a:gd name="connsiteX1" fmla="*/ 141977 w 869279"/>
              <a:gd name="connsiteY1" fmla="*/ 340163 h 772440"/>
              <a:gd name="connsiteX2" fmla="*/ 340535 w 869279"/>
              <a:gd name="connsiteY2" fmla="*/ 538349 h 772440"/>
              <a:gd name="connsiteX3" fmla="*/ 539093 w 869279"/>
              <a:gd name="connsiteY3" fmla="*/ 340163 h 772440"/>
              <a:gd name="connsiteX4" fmla="*/ 340535 w 869279"/>
              <a:gd name="connsiteY4" fmla="*/ 141977 h 772440"/>
              <a:gd name="connsiteX5" fmla="*/ 340536 w 869279"/>
              <a:gd name="connsiteY5" fmla="*/ 0 h 772440"/>
              <a:gd name="connsiteX6" fmla="*/ 681072 w 869279"/>
              <a:gd name="connsiteY6" fmla="*/ 340163 h 772440"/>
              <a:gd name="connsiteX7" fmla="*/ 654311 w 869279"/>
              <a:gd name="connsiteY7" fmla="*/ 472570 h 772440"/>
              <a:gd name="connsiteX8" fmla="*/ 645736 w 869279"/>
              <a:gd name="connsiteY8" fmla="*/ 488351 h 772440"/>
              <a:gd name="connsiteX9" fmla="*/ 859865 w 869279"/>
              <a:gd name="connsiteY9" fmla="*/ 652846 h 772440"/>
              <a:gd name="connsiteX10" fmla="*/ 864293 w 869279"/>
              <a:gd name="connsiteY10" fmla="*/ 686621 h 772440"/>
              <a:gd name="connsiteX11" fmla="*/ 805599 w 869279"/>
              <a:gd name="connsiteY11" fmla="*/ 763026 h 772440"/>
              <a:gd name="connsiteX12" fmla="*/ 771824 w 869279"/>
              <a:gd name="connsiteY12" fmla="*/ 767454 h 772440"/>
              <a:gd name="connsiteX13" fmla="*/ 555946 w 869279"/>
              <a:gd name="connsiteY13" fmla="*/ 601616 h 772440"/>
              <a:gd name="connsiteX14" fmla="*/ 530933 w 869279"/>
              <a:gd name="connsiteY14" fmla="*/ 622232 h 772440"/>
              <a:gd name="connsiteX15" fmla="*/ 340536 w 869279"/>
              <a:gd name="connsiteY15" fmla="*/ 680326 h 772440"/>
              <a:gd name="connsiteX16" fmla="*/ 0 w 869279"/>
              <a:gd name="connsiteY16" fmla="*/ 340163 h 772440"/>
              <a:gd name="connsiteX17" fmla="*/ 340536 w 869279"/>
              <a:gd name="connsiteY17" fmla="*/ 0 h 77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79" h="772440">
                <a:moveTo>
                  <a:pt x="340535" y="141977"/>
                </a:moveTo>
                <a:cubicBezTo>
                  <a:pt x="230874" y="141977"/>
                  <a:pt x="141977" y="230708"/>
                  <a:pt x="141977" y="340163"/>
                </a:cubicBezTo>
                <a:cubicBezTo>
                  <a:pt x="141977" y="449618"/>
                  <a:pt x="230874" y="538349"/>
                  <a:pt x="340535" y="538349"/>
                </a:cubicBezTo>
                <a:cubicBezTo>
                  <a:pt x="450196" y="538349"/>
                  <a:pt x="539093" y="449618"/>
                  <a:pt x="539093" y="340163"/>
                </a:cubicBezTo>
                <a:cubicBezTo>
                  <a:pt x="539093" y="230708"/>
                  <a:pt x="450196" y="141977"/>
                  <a:pt x="340535" y="141977"/>
                </a:cubicBezTo>
                <a:close/>
                <a:moveTo>
                  <a:pt x="340536" y="0"/>
                </a:moveTo>
                <a:cubicBezTo>
                  <a:pt x="528609" y="0"/>
                  <a:pt x="681072" y="152296"/>
                  <a:pt x="681072" y="340163"/>
                </a:cubicBezTo>
                <a:cubicBezTo>
                  <a:pt x="681072" y="387130"/>
                  <a:pt x="671543" y="431873"/>
                  <a:pt x="654311" y="472570"/>
                </a:cubicBezTo>
                <a:lnTo>
                  <a:pt x="645736" y="488351"/>
                </a:lnTo>
                <a:lnTo>
                  <a:pt x="859865" y="652846"/>
                </a:lnTo>
                <a:cubicBezTo>
                  <a:pt x="870415" y="660950"/>
                  <a:pt x="872397" y="676072"/>
                  <a:pt x="864293" y="686621"/>
                </a:cubicBezTo>
                <a:lnTo>
                  <a:pt x="805599" y="763026"/>
                </a:lnTo>
                <a:cubicBezTo>
                  <a:pt x="797495" y="773576"/>
                  <a:pt x="782373" y="775558"/>
                  <a:pt x="771824" y="767454"/>
                </a:cubicBezTo>
                <a:lnTo>
                  <a:pt x="555946" y="601616"/>
                </a:lnTo>
                <a:lnTo>
                  <a:pt x="530933" y="622232"/>
                </a:lnTo>
                <a:cubicBezTo>
                  <a:pt x="476583" y="658909"/>
                  <a:pt x="411064" y="680326"/>
                  <a:pt x="340536" y="680326"/>
                </a:cubicBezTo>
                <a:cubicBezTo>
                  <a:pt x="152463" y="680326"/>
                  <a:pt x="0" y="528030"/>
                  <a:pt x="0" y="340163"/>
                </a:cubicBezTo>
                <a:cubicBezTo>
                  <a:pt x="0" y="152296"/>
                  <a:pt x="152463" y="0"/>
                  <a:pt x="34053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7" name="文本框 26">
            <a:extLst>
              <a:ext uri="{FF2B5EF4-FFF2-40B4-BE49-F238E27FC236}">
                <a16:creationId xmlns:a16="http://schemas.microsoft.com/office/drawing/2014/main" id="{4177C7FD-3CFA-4D48-A30E-5825BB044D5E}"/>
              </a:ext>
            </a:extLst>
          </p:cNvPr>
          <p:cNvSpPr txBox="1"/>
          <p:nvPr/>
        </p:nvSpPr>
        <p:spPr>
          <a:xfrm>
            <a:off x="7138969" y="3068872"/>
            <a:ext cx="2383826"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推理协会</a:t>
            </a:r>
          </a:p>
        </p:txBody>
      </p:sp>
      <p:sp>
        <p:nvSpPr>
          <p:cNvPr id="29" name="文本框 28">
            <a:extLst>
              <a:ext uri="{FF2B5EF4-FFF2-40B4-BE49-F238E27FC236}">
                <a16:creationId xmlns:a16="http://schemas.microsoft.com/office/drawing/2014/main" id="{15D6F65F-C6B8-45F8-826D-620D0114CA9F}"/>
              </a:ext>
            </a:extLst>
          </p:cNvPr>
          <p:cNvSpPr txBox="1"/>
          <p:nvPr/>
        </p:nvSpPr>
        <p:spPr>
          <a:xfrm>
            <a:off x="6930806" y="3839842"/>
            <a:ext cx="2178088" cy="1200329"/>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打开同学们的思辨能力和开放式思维</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
        <p:nvSpPr>
          <p:cNvPr id="31" name="文本框 30">
            <a:extLst>
              <a:ext uri="{FF2B5EF4-FFF2-40B4-BE49-F238E27FC236}">
                <a16:creationId xmlns:a16="http://schemas.microsoft.com/office/drawing/2014/main" id="{EF5EB3DB-C3BD-4139-AFBF-8239110CB10C}"/>
              </a:ext>
            </a:extLst>
          </p:cNvPr>
          <p:cNvSpPr txBox="1"/>
          <p:nvPr/>
        </p:nvSpPr>
        <p:spPr>
          <a:xfrm>
            <a:off x="9271092" y="3103874"/>
            <a:ext cx="2383826"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棋牌协会</a:t>
            </a:r>
          </a:p>
        </p:txBody>
      </p:sp>
      <p:sp>
        <p:nvSpPr>
          <p:cNvPr id="32" name="文本框 31">
            <a:extLst>
              <a:ext uri="{FF2B5EF4-FFF2-40B4-BE49-F238E27FC236}">
                <a16:creationId xmlns:a16="http://schemas.microsoft.com/office/drawing/2014/main" id="{F795F8E3-894B-4467-824A-3D432AFD5F73}"/>
              </a:ext>
            </a:extLst>
          </p:cNvPr>
          <p:cNvSpPr txBox="1"/>
          <p:nvPr/>
        </p:nvSpPr>
        <p:spPr>
          <a:xfrm>
            <a:off x="9078524" y="3855672"/>
            <a:ext cx="2178088" cy="830997"/>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为活动增添休闲益智性</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E9B2AF4D-4AA7-4612-A162-6C80DBE398D5}"/>
              </a:ext>
            </a:extLst>
          </p:cNvPr>
          <p:cNvSpPr/>
          <p:nvPr/>
        </p:nvSpPr>
        <p:spPr>
          <a:xfrm>
            <a:off x="603099" y="1130569"/>
            <a:ext cx="7981672" cy="584775"/>
          </a:xfrm>
          <a:prstGeom prst="rect">
            <a:avLst/>
          </a:prstGeom>
        </p:spPr>
        <p:txBody>
          <a:bodyPr wrap="none">
            <a:spAutoFit/>
          </a:bodyPr>
          <a:lstStyle/>
          <a:p>
            <a:r>
              <a:rPr lang="zh-CN" altLang="zh-CN" sz="3200" kern="100" dirty="0">
                <a:latin typeface="华文新魏" panose="02010800040101010101" pitchFamily="2" charset="-122"/>
                <a:ea typeface="华文新魏" panose="02010800040101010101" pitchFamily="2" charset="-122"/>
                <a:cs typeface="Times New Roman" panose="02020603050405020304" pitchFamily="18" charset="0"/>
              </a:rPr>
              <a:t>不同的环节考验且培养了同学们不同的能力</a:t>
            </a:r>
            <a:endParaRPr lang="zh-CN" altLang="en-US" sz="3200" dirty="0">
              <a:latin typeface="华文新魏" panose="02010800040101010101" pitchFamily="2" charset="-122"/>
              <a:ea typeface="华文新魏" panose="02010800040101010101" pitchFamily="2" charset="-122"/>
            </a:endParaRPr>
          </a:p>
        </p:txBody>
      </p:sp>
      <p:pic>
        <p:nvPicPr>
          <p:cNvPr id="33" name="图片 32">
            <a:extLst>
              <a:ext uri="{FF2B5EF4-FFF2-40B4-BE49-F238E27FC236}">
                <a16:creationId xmlns:a16="http://schemas.microsoft.com/office/drawing/2014/main" id="{AC1DC285-BBD1-4A08-A5DB-024161EB74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8410" y="743454"/>
            <a:ext cx="2633590" cy="658398"/>
          </a:xfrm>
          <a:prstGeom prst="rect">
            <a:avLst/>
          </a:prstGeom>
        </p:spPr>
      </p:pic>
    </p:spTree>
    <p:extLst>
      <p:ext uri="{BB962C8B-B14F-4D97-AF65-F5344CB8AC3E}">
        <p14:creationId xmlns:p14="http://schemas.microsoft.com/office/powerpoint/2010/main" val="790413555"/>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p:nvPr/>
        </p:nvSpPr>
        <p:spPr>
          <a:xfrm>
            <a:off x="0" y="259080"/>
            <a:ext cx="2392680" cy="655320"/>
          </a:xfrm>
          <a:custGeom>
            <a:avLst/>
            <a:gdLst>
              <a:gd name="connsiteX0" fmla="*/ 0 w 2392680"/>
              <a:gd name="connsiteY0" fmla="*/ 0 h 655320"/>
              <a:gd name="connsiteX1" fmla="*/ 2392680 w 2392680"/>
              <a:gd name="connsiteY1" fmla="*/ 0 h 655320"/>
              <a:gd name="connsiteX2" fmla="*/ 2392680 w 2392680"/>
              <a:gd name="connsiteY2" fmla="*/ 655320 h 655320"/>
              <a:gd name="connsiteX3" fmla="*/ 0 w 2392680"/>
              <a:gd name="connsiteY3" fmla="*/ 655320 h 655320"/>
              <a:gd name="connsiteX4" fmla="*/ 0 w 2392680"/>
              <a:gd name="connsiteY4" fmla="*/ 0 h 655320"/>
              <a:gd name="connsiteX0-1" fmla="*/ 0 w 2392680"/>
              <a:gd name="connsiteY0-2" fmla="*/ 0 h 655320"/>
              <a:gd name="connsiteX1-3" fmla="*/ 2392680 w 2392680"/>
              <a:gd name="connsiteY1-4" fmla="*/ 0 h 655320"/>
              <a:gd name="connsiteX2-5" fmla="*/ 2237697 w 2392680"/>
              <a:gd name="connsiteY2-6" fmla="*/ 655320 h 655320"/>
              <a:gd name="connsiteX3-7" fmla="*/ 0 w 2392680"/>
              <a:gd name="connsiteY3-8" fmla="*/ 655320 h 655320"/>
              <a:gd name="connsiteX4-9" fmla="*/ 0 w 2392680"/>
              <a:gd name="connsiteY4-10" fmla="*/ 0 h 6553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92680" h="655320">
                <a:moveTo>
                  <a:pt x="0" y="0"/>
                </a:moveTo>
                <a:lnTo>
                  <a:pt x="2392680" y="0"/>
                </a:lnTo>
                <a:lnTo>
                  <a:pt x="2237697" y="655320"/>
                </a:lnTo>
                <a:lnTo>
                  <a:pt x="0" y="655320"/>
                </a:lnTo>
                <a:lnTo>
                  <a:pt x="0" y="0"/>
                </a:lnTo>
                <a:close/>
              </a:path>
            </a:pathLst>
          </a:custGeom>
          <a:solidFill>
            <a:srgbClr val="1B90A2">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 name="矩形 2"/>
          <p:cNvSpPr/>
          <p:nvPr/>
        </p:nvSpPr>
        <p:spPr>
          <a:xfrm>
            <a:off x="0" y="198120"/>
            <a:ext cx="2392680" cy="716280"/>
          </a:xfrm>
          <a:custGeom>
            <a:avLst/>
            <a:gdLst>
              <a:gd name="connsiteX0" fmla="*/ 0 w 2392680"/>
              <a:gd name="connsiteY0" fmla="*/ 0 h 716280"/>
              <a:gd name="connsiteX1" fmla="*/ 2392680 w 2392680"/>
              <a:gd name="connsiteY1" fmla="*/ 0 h 716280"/>
              <a:gd name="connsiteX2" fmla="*/ 2392680 w 2392680"/>
              <a:gd name="connsiteY2" fmla="*/ 716280 h 716280"/>
              <a:gd name="connsiteX3" fmla="*/ 0 w 2392680"/>
              <a:gd name="connsiteY3" fmla="*/ 716280 h 716280"/>
              <a:gd name="connsiteX4" fmla="*/ 0 w 2392680"/>
              <a:gd name="connsiteY4" fmla="*/ 0 h 716280"/>
              <a:gd name="connsiteX0-1" fmla="*/ 0 w 2392680"/>
              <a:gd name="connsiteY0-2" fmla="*/ 0 h 716280"/>
              <a:gd name="connsiteX1-3" fmla="*/ 2392680 w 2392680"/>
              <a:gd name="connsiteY1-4" fmla="*/ 0 h 716280"/>
              <a:gd name="connsiteX2-5" fmla="*/ 1996440 w 2392680"/>
              <a:gd name="connsiteY2-6" fmla="*/ 716280 h 716280"/>
              <a:gd name="connsiteX3-7" fmla="*/ 0 w 2392680"/>
              <a:gd name="connsiteY3-8" fmla="*/ 716280 h 716280"/>
              <a:gd name="connsiteX4-9" fmla="*/ 0 w 2392680"/>
              <a:gd name="connsiteY4-10" fmla="*/ 0 h 71628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92680" h="716280">
                <a:moveTo>
                  <a:pt x="0" y="0"/>
                </a:moveTo>
                <a:lnTo>
                  <a:pt x="2392680" y="0"/>
                </a:lnTo>
                <a:lnTo>
                  <a:pt x="1996440" y="716280"/>
                </a:lnTo>
                <a:lnTo>
                  <a:pt x="0" y="716280"/>
                </a:lnTo>
                <a:lnTo>
                  <a:pt x="0" y="0"/>
                </a:lnTo>
                <a:close/>
              </a:path>
            </a:pathLst>
          </a:custGeom>
          <a:solidFill>
            <a:srgbClr val="1B9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p>
        </p:txBody>
      </p:sp>
      <p:sp>
        <p:nvSpPr>
          <p:cNvPr id="4" name="文本框 3"/>
          <p:cNvSpPr txBox="1"/>
          <p:nvPr/>
        </p:nvSpPr>
        <p:spPr>
          <a:xfrm>
            <a:off x="-15240" y="294650"/>
            <a:ext cx="2072640" cy="521970"/>
          </a:xfrm>
          <a:prstGeom prst="rect">
            <a:avLst/>
          </a:prstGeom>
          <a:solidFill>
            <a:srgbClr val="1B90A2"/>
          </a:solidFill>
        </p:spPr>
        <p:txBody>
          <a:bodyPr wrap="square" rtlCol="0">
            <a:spAutoFit/>
          </a:bodyPr>
          <a:lstStyle/>
          <a:p>
            <a:pPr algn="ctr"/>
            <a:r>
              <a:rPr lang="zh-CN" altLang="en-US" sz="2800" dirty="0">
                <a:solidFill>
                  <a:schemeClr val="bg1"/>
                </a:solidFill>
                <a:latin typeface="张海山锐谐体2.0-授权联系：Samtype@QQ.com" panose="02000000000000000000" pitchFamily="2" charset="-122"/>
                <a:ea typeface="张海山锐谐体2.0-授权联系：Samtype@QQ.com" panose="02000000000000000000" pitchFamily="2" charset="-122"/>
              </a:rPr>
              <a:t>活动展示</a:t>
            </a:r>
            <a:endParaRPr lang="zh-HK" altLang="en-US" sz="2800" dirty="0">
              <a:solidFill>
                <a:schemeClr val="bg1"/>
              </a:solidFill>
              <a:latin typeface="张海山锐谐体2.0-授权联系：Samtype@QQ.com" panose="02000000000000000000" pitchFamily="2" charset="-122"/>
              <a:ea typeface="张海山锐谐体2.0-授权联系：Samtype@QQ.com" panose="02000000000000000000" pitchFamily="2" charset="-122"/>
            </a:endParaRPr>
          </a:p>
        </p:txBody>
      </p:sp>
      <p:pic>
        <p:nvPicPr>
          <p:cNvPr id="6" name="图片 5" descr="C:\Users\Administrator\Desktop\null-4da124342d8f5b1e.jpgnull-4da124342d8f5b1e"/>
          <p:cNvPicPr>
            <a:picLocks noChangeAspect="1"/>
          </p:cNvPicPr>
          <p:nvPr/>
        </p:nvPicPr>
        <p:blipFill rotWithShape="1">
          <a:blip r:embed="rId2"/>
          <a:srcRect/>
          <a:stretch>
            <a:fillRect/>
          </a:stretch>
        </p:blipFill>
        <p:spPr>
          <a:xfrm>
            <a:off x="211988" y="1325302"/>
            <a:ext cx="4223675" cy="2383218"/>
          </a:xfrm>
          <a:prstGeom prst="rect">
            <a:avLst/>
          </a:prstGeom>
        </p:spPr>
      </p:pic>
      <p:pic>
        <p:nvPicPr>
          <p:cNvPr id="10" name="图片 9" descr="C:\Users\Administrator\Desktop\null-3f876a273117cdb1.jpgnull-3f876a273117cdb1"/>
          <p:cNvPicPr>
            <a:picLocks noChangeAspect="1"/>
          </p:cNvPicPr>
          <p:nvPr/>
        </p:nvPicPr>
        <p:blipFill rotWithShape="1">
          <a:blip r:embed="rId3"/>
          <a:srcRect/>
          <a:stretch>
            <a:fillRect/>
          </a:stretch>
        </p:blipFill>
        <p:spPr>
          <a:xfrm>
            <a:off x="6252334" y="1325489"/>
            <a:ext cx="4249621" cy="2390418"/>
          </a:xfrm>
          <a:prstGeom prst="rect">
            <a:avLst/>
          </a:prstGeom>
        </p:spPr>
      </p:pic>
      <p:sp>
        <p:nvSpPr>
          <p:cNvPr id="11" name="矩形 10"/>
          <p:cNvSpPr/>
          <p:nvPr/>
        </p:nvSpPr>
        <p:spPr>
          <a:xfrm>
            <a:off x="2753995" y="1325245"/>
            <a:ext cx="3180715" cy="239268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3" name="矩形 12"/>
          <p:cNvSpPr/>
          <p:nvPr/>
        </p:nvSpPr>
        <p:spPr>
          <a:xfrm>
            <a:off x="8815070" y="1346835"/>
            <a:ext cx="3164840" cy="237998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6" name="等腰三角形 15"/>
          <p:cNvSpPr/>
          <p:nvPr/>
        </p:nvSpPr>
        <p:spPr>
          <a:xfrm rot="16200000">
            <a:off x="2267800" y="2121592"/>
            <a:ext cx="972457" cy="812800"/>
          </a:xfrm>
          <a:prstGeom prst="triangl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7" name="等腰三角形 16"/>
          <p:cNvSpPr/>
          <p:nvPr/>
        </p:nvSpPr>
        <p:spPr>
          <a:xfrm rot="16200000">
            <a:off x="8357154" y="2004118"/>
            <a:ext cx="972457" cy="812800"/>
          </a:xfrm>
          <a:prstGeom prst="triangl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0" name="文本框 19"/>
          <p:cNvSpPr txBox="1"/>
          <p:nvPr/>
        </p:nvSpPr>
        <p:spPr>
          <a:xfrm>
            <a:off x="3079920" y="2060114"/>
            <a:ext cx="2279306" cy="953135"/>
          </a:xfrm>
          <a:prstGeom prst="rect">
            <a:avLst/>
          </a:prstGeom>
          <a:noFill/>
        </p:spPr>
        <p:txBody>
          <a:bodyPr wrap="square" rtlCol="0">
            <a:spAutoFit/>
          </a:bodyPr>
          <a:lstStyle/>
          <a:p>
            <a:r>
              <a:rPr lang="zh-CN" altLang="en-US" sz="3600" dirty="0">
                <a:solidFill>
                  <a:srgbClr val="1B90A2"/>
                </a:solidFill>
                <a:latin typeface="张海山锐谐体2.0-授权联系：Samtype@QQ.com" panose="02000000000000000000" pitchFamily="2" charset="-122"/>
                <a:ea typeface="张海山锐谐体2.0-授权联系：Samtype@QQ.com" panose="02000000000000000000" pitchFamily="2" charset="-122"/>
              </a:rPr>
              <a:t>签到</a:t>
            </a:r>
            <a:endParaRPr lang="en-US" altLang="zh-CN" sz="3600" dirty="0">
              <a:solidFill>
                <a:srgbClr val="1B90A2"/>
              </a:solidFill>
              <a:latin typeface="张海山锐谐体2.0-授权联系：Samtype@QQ.com" panose="02000000000000000000" pitchFamily="2" charset="-122"/>
              <a:ea typeface="张海山锐谐体2.0-授权联系：Samtype@QQ.com" panose="02000000000000000000" pitchFamily="2" charset="-122"/>
            </a:endParaRPr>
          </a:p>
          <a:p>
            <a:r>
              <a:rPr lang="zh-CN" altLang="en-US" sz="2000" dirty="0">
                <a:solidFill>
                  <a:srgbClr val="5A514A"/>
                </a:solidFill>
                <a:latin typeface="张海山锐谐体2.0-授权联系：Samtype@QQ.com" panose="02000000000000000000" pitchFamily="2" charset="-122"/>
                <a:ea typeface="张海山锐谐体2.0-授权联系：Samtype@QQ.com" panose="02000000000000000000" pitchFamily="2" charset="-122"/>
              </a:rPr>
              <a:t>参赛选手天井签到</a:t>
            </a:r>
          </a:p>
        </p:txBody>
      </p:sp>
      <p:sp>
        <p:nvSpPr>
          <p:cNvPr id="21" name="文本框 20"/>
          <p:cNvSpPr txBox="1"/>
          <p:nvPr/>
        </p:nvSpPr>
        <p:spPr>
          <a:xfrm>
            <a:off x="9250135" y="2060114"/>
            <a:ext cx="2279306" cy="953135"/>
          </a:xfrm>
          <a:prstGeom prst="rect">
            <a:avLst/>
          </a:prstGeom>
          <a:noFill/>
        </p:spPr>
        <p:txBody>
          <a:bodyPr wrap="square" rtlCol="0">
            <a:spAutoFit/>
          </a:bodyPr>
          <a:lstStyle/>
          <a:p>
            <a:r>
              <a:rPr lang="en-US" altLang="zh-CN" sz="3600" dirty="0">
                <a:solidFill>
                  <a:srgbClr val="1B90A2"/>
                </a:solidFill>
                <a:latin typeface="张海山锐谐体2.0-授权联系：Samtype@QQ.com" panose="02000000000000000000" pitchFamily="2" charset="-122"/>
                <a:ea typeface="张海山锐谐体2.0-授权联系：Samtype@QQ.com" panose="02000000000000000000" pitchFamily="2" charset="-122"/>
              </a:rPr>
              <a:t>NPC</a:t>
            </a:r>
          </a:p>
          <a:p>
            <a:r>
              <a:rPr lang="zh-CN" altLang="en-US" sz="2000" dirty="0">
                <a:solidFill>
                  <a:srgbClr val="5A514A"/>
                </a:solidFill>
                <a:latin typeface="张海山锐谐体2.0-授权联系：Samtype@QQ.com" panose="02000000000000000000" pitchFamily="2" charset="-122"/>
                <a:ea typeface="张海山锐谐体2.0-授权联系：Samtype@QQ.com" panose="02000000000000000000" pitchFamily="2" charset="-122"/>
              </a:rPr>
              <a:t>工作人员等待选手</a:t>
            </a:r>
          </a:p>
        </p:txBody>
      </p:sp>
      <p:pic>
        <p:nvPicPr>
          <p:cNvPr id="7" name="图片 6" descr="C:\Users\Administrator\Desktop\null238bf5e2eaaf76a7.jpgnull238bf5e2eaaf76a7"/>
          <p:cNvPicPr>
            <a:picLocks noChangeAspect="1"/>
          </p:cNvPicPr>
          <p:nvPr/>
        </p:nvPicPr>
        <p:blipFill rotWithShape="1">
          <a:blip r:embed="rId4"/>
          <a:srcRect/>
          <a:stretch>
            <a:fillRect/>
          </a:stretch>
        </p:blipFill>
        <p:spPr>
          <a:xfrm>
            <a:off x="1689476" y="4063472"/>
            <a:ext cx="4245109" cy="2386818"/>
          </a:xfrm>
          <a:prstGeom prst="rect">
            <a:avLst/>
          </a:prstGeom>
        </p:spPr>
      </p:pic>
      <p:pic>
        <p:nvPicPr>
          <p:cNvPr id="9" name="图片 8" descr="C:\Users\Administrator\Desktop\null-363942f2f7b3993b.jpgnull-363942f2f7b3993b"/>
          <p:cNvPicPr>
            <a:picLocks noChangeAspect="1"/>
          </p:cNvPicPr>
          <p:nvPr/>
        </p:nvPicPr>
        <p:blipFill rotWithShape="1">
          <a:blip r:embed="rId5"/>
          <a:srcRect/>
          <a:stretch>
            <a:fillRect/>
          </a:stretch>
        </p:blipFill>
        <p:spPr>
          <a:xfrm>
            <a:off x="8815127" y="4012582"/>
            <a:ext cx="3177026" cy="2383218"/>
          </a:xfrm>
          <a:prstGeom prst="rect">
            <a:avLst/>
          </a:prstGeom>
        </p:spPr>
      </p:pic>
      <p:sp>
        <p:nvSpPr>
          <p:cNvPr id="14" name="矩形 13"/>
          <p:cNvSpPr/>
          <p:nvPr/>
        </p:nvSpPr>
        <p:spPr>
          <a:xfrm>
            <a:off x="6252313" y="4016593"/>
            <a:ext cx="3180669" cy="23791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5" name="矩形 14"/>
          <p:cNvSpPr/>
          <p:nvPr/>
        </p:nvSpPr>
        <p:spPr>
          <a:xfrm>
            <a:off x="211877" y="4053603"/>
            <a:ext cx="3180669" cy="23791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8" name="等腰三角形 17"/>
          <p:cNvSpPr/>
          <p:nvPr/>
        </p:nvSpPr>
        <p:spPr>
          <a:xfrm rot="5400000">
            <a:off x="2933759" y="4837408"/>
            <a:ext cx="972457" cy="812800"/>
          </a:xfrm>
          <a:prstGeom prst="triangl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9" name="等腰三角形 18"/>
          <p:cNvSpPr/>
          <p:nvPr/>
        </p:nvSpPr>
        <p:spPr>
          <a:xfrm rot="5400000">
            <a:off x="8946754" y="4837409"/>
            <a:ext cx="972457" cy="812800"/>
          </a:xfrm>
          <a:prstGeom prst="triangl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2" name="文本框 21"/>
          <p:cNvSpPr txBox="1"/>
          <p:nvPr/>
        </p:nvSpPr>
        <p:spPr>
          <a:xfrm>
            <a:off x="734916" y="4634325"/>
            <a:ext cx="2279306" cy="1260475"/>
          </a:xfrm>
          <a:prstGeom prst="rect">
            <a:avLst/>
          </a:prstGeom>
          <a:noFill/>
        </p:spPr>
        <p:txBody>
          <a:bodyPr wrap="square" rtlCol="0">
            <a:spAutoFit/>
          </a:bodyPr>
          <a:lstStyle/>
          <a:p>
            <a:pPr algn="r"/>
            <a:r>
              <a:rPr lang="zh-CN" altLang="en-US" sz="3600" dirty="0">
                <a:solidFill>
                  <a:srgbClr val="1B90A2"/>
                </a:solidFill>
                <a:latin typeface="张海山锐谐体2.0-授权联系：Samtype@QQ.com" panose="02000000000000000000" pitchFamily="2" charset="-122"/>
                <a:ea typeface="张海山锐谐体2.0-授权联系：Samtype@QQ.com" panose="02000000000000000000" pitchFamily="2" charset="-122"/>
              </a:rPr>
              <a:t>检索机</a:t>
            </a:r>
            <a:endParaRPr lang="en-US" altLang="zh-CN" sz="2000" dirty="0">
              <a:solidFill>
                <a:srgbClr val="1B90A2"/>
              </a:solidFill>
              <a:latin typeface="张海山锐谐体2.0-授权联系：Samtype@QQ.com" panose="02000000000000000000" pitchFamily="2" charset="-122"/>
              <a:ea typeface="张海山锐谐体2.0-授权联系：Samtype@QQ.com" panose="02000000000000000000" pitchFamily="2" charset="-122"/>
            </a:endParaRPr>
          </a:p>
          <a:p>
            <a:pPr algn="r"/>
            <a:r>
              <a:rPr lang="zh-CN" altLang="en-US" sz="2000" dirty="0">
                <a:solidFill>
                  <a:srgbClr val="5A514A"/>
                </a:solidFill>
                <a:latin typeface="张海山锐谐体2.0-授权联系：Samtype@QQ.com" panose="02000000000000000000" pitchFamily="2" charset="-122"/>
                <a:ea typeface="张海山锐谐体2.0-授权联系：Samtype@QQ.com" panose="02000000000000000000" pitchFamily="2" charset="-122"/>
              </a:rPr>
              <a:t>利用检索机查阅书目，寻找线索</a:t>
            </a:r>
          </a:p>
        </p:txBody>
      </p:sp>
      <p:sp>
        <p:nvSpPr>
          <p:cNvPr id="23" name="文本框 22"/>
          <p:cNvSpPr txBox="1"/>
          <p:nvPr/>
        </p:nvSpPr>
        <p:spPr>
          <a:xfrm>
            <a:off x="6747684" y="4775930"/>
            <a:ext cx="2279306" cy="953135"/>
          </a:xfrm>
          <a:prstGeom prst="rect">
            <a:avLst/>
          </a:prstGeom>
          <a:noFill/>
        </p:spPr>
        <p:txBody>
          <a:bodyPr wrap="square" rtlCol="0">
            <a:spAutoFit/>
          </a:bodyPr>
          <a:lstStyle/>
          <a:p>
            <a:pPr algn="r"/>
            <a:r>
              <a:rPr lang="en-US" altLang="zh-CN" sz="3600" dirty="0">
                <a:solidFill>
                  <a:srgbClr val="1B90A2"/>
                </a:solidFill>
                <a:latin typeface="张海山锐谐体2.0-授权联系：Samtype@QQ.com" panose="02000000000000000000" pitchFamily="2" charset="-122"/>
                <a:ea typeface="张海山锐谐体2.0-授权联系：Samtype@QQ.com" panose="02000000000000000000" pitchFamily="2" charset="-122"/>
              </a:rPr>
              <a:t>挑战</a:t>
            </a:r>
            <a:endParaRPr lang="en-US" altLang="zh-CN" sz="2000" dirty="0">
              <a:solidFill>
                <a:srgbClr val="1B90A2"/>
              </a:solidFill>
              <a:latin typeface="张海山锐谐体2.0-授权联系：Samtype@QQ.com" panose="02000000000000000000" pitchFamily="2" charset="-122"/>
              <a:ea typeface="张海山锐谐体2.0-授权联系：Samtype@QQ.com" panose="02000000000000000000" pitchFamily="2" charset="-122"/>
            </a:endParaRPr>
          </a:p>
          <a:p>
            <a:pPr algn="r"/>
            <a:r>
              <a:rPr lang="zh-CN" altLang="en-US" sz="2000" dirty="0">
                <a:solidFill>
                  <a:srgbClr val="5A514A"/>
                </a:solidFill>
                <a:latin typeface="张海山锐谐体2.0-授权联系：Samtype@QQ.com" panose="02000000000000000000" pitchFamily="2" charset="-122"/>
                <a:ea typeface="张海山锐谐体2.0-授权联系：Samtype@QQ.com" panose="02000000000000000000" pitchFamily="2" charset="-122"/>
              </a:rPr>
              <a:t>选手苦思冥想</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C:\Users\Administrator\Desktop\null2ce63a5eabcf693.jpgnull2ce63a5eabcf693"/>
          <p:cNvPicPr>
            <a:picLocks noChangeAspect="1"/>
          </p:cNvPicPr>
          <p:nvPr/>
        </p:nvPicPr>
        <p:blipFill rotWithShape="1">
          <a:blip r:embed="rId2"/>
          <a:srcRect/>
          <a:stretch>
            <a:fillRect/>
          </a:stretch>
        </p:blipFill>
        <p:spPr>
          <a:xfrm>
            <a:off x="211815" y="1325302"/>
            <a:ext cx="3176270" cy="2383218"/>
          </a:xfrm>
          <a:prstGeom prst="rect">
            <a:avLst/>
          </a:prstGeom>
        </p:spPr>
      </p:pic>
      <p:pic>
        <p:nvPicPr>
          <p:cNvPr id="10" name="图片 9" descr="C:\Users\Administrator\Desktop\null-4aae24620c80af94.jpgnull-4aae24620c80af94"/>
          <p:cNvPicPr>
            <a:picLocks noChangeAspect="1"/>
          </p:cNvPicPr>
          <p:nvPr/>
        </p:nvPicPr>
        <p:blipFill rotWithShape="1">
          <a:blip r:embed="rId3"/>
          <a:srcRect/>
          <a:stretch>
            <a:fillRect/>
          </a:stretch>
        </p:blipFill>
        <p:spPr>
          <a:xfrm>
            <a:off x="6247037" y="1318504"/>
            <a:ext cx="3185795" cy="2390418"/>
          </a:xfrm>
          <a:prstGeom prst="rect">
            <a:avLst/>
          </a:prstGeom>
        </p:spPr>
      </p:pic>
      <p:sp>
        <p:nvSpPr>
          <p:cNvPr id="11" name="矩形 10"/>
          <p:cNvSpPr/>
          <p:nvPr/>
        </p:nvSpPr>
        <p:spPr>
          <a:xfrm>
            <a:off x="2753995" y="1325245"/>
            <a:ext cx="3180715" cy="239268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3" name="矩形 12"/>
          <p:cNvSpPr/>
          <p:nvPr/>
        </p:nvSpPr>
        <p:spPr>
          <a:xfrm>
            <a:off x="8815070" y="1318260"/>
            <a:ext cx="3164840" cy="2408555"/>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6" name="等腰三角形 15"/>
          <p:cNvSpPr/>
          <p:nvPr/>
        </p:nvSpPr>
        <p:spPr>
          <a:xfrm rot="16200000">
            <a:off x="2267800" y="2121592"/>
            <a:ext cx="972457" cy="812800"/>
          </a:xfrm>
          <a:prstGeom prst="triangl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7" name="等腰三角形 16"/>
          <p:cNvSpPr/>
          <p:nvPr/>
        </p:nvSpPr>
        <p:spPr>
          <a:xfrm rot="16200000">
            <a:off x="8357154" y="2004118"/>
            <a:ext cx="972457" cy="812800"/>
          </a:xfrm>
          <a:prstGeom prst="triangl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0" name="文本框 19"/>
          <p:cNvSpPr txBox="1"/>
          <p:nvPr/>
        </p:nvSpPr>
        <p:spPr>
          <a:xfrm>
            <a:off x="3079920" y="2060114"/>
            <a:ext cx="2279306" cy="953135"/>
          </a:xfrm>
          <a:prstGeom prst="rect">
            <a:avLst/>
          </a:prstGeom>
          <a:noFill/>
        </p:spPr>
        <p:txBody>
          <a:bodyPr wrap="square" rtlCol="0">
            <a:spAutoFit/>
          </a:bodyPr>
          <a:lstStyle/>
          <a:p>
            <a:r>
              <a:rPr lang="zh-CN" altLang="en-US" sz="3600" dirty="0">
                <a:solidFill>
                  <a:srgbClr val="1B90A2"/>
                </a:solidFill>
                <a:latin typeface="张海山锐谐体2.0-授权联系：Samtype@QQ.com" panose="02000000000000000000" pitchFamily="2" charset="-122"/>
                <a:ea typeface="张海山锐谐体2.0-授权联系：Samtype@QQ.com" panose="02000000000000000000" pitchFamily="2" charset="-122"/>
              </a:rPr>
              <a:t>合作</a:t>
            </a:r>
            <a:endParaRPr lang="en-US" altLang="zh-CN" sz="3600" dirty="0">
              <a:solidFill>
                <a:srgbClr val="1B90A2"/>
              </a:solidFill>
              <a:latin typeface="张海山锐谐体2.0-授权联系：Samtype@QQ.com" panose="02000000000000000000" pitchFamily="2" charset="-122"/>
              <a:ea typeface="张海山锐谐体2.0-授权联系：Samtype@QQ.com" panose="02000000000000000000" pitchFamily="2" charset="-122"/>
            </a:endParaRPr>
          </a:p>
          <a:p>
            <a:r>
              <a:rPr lang="zh-CN" altLang="en-US" sz="2000" dirty="0">
                <a:solidFill>
                  <a:srgbClr val="5A514A"/>
                </a:solidFill>
                <a:latin typeface="张海山锐谐体2.0-授权联系：Samtype@QQ.com" panose="02000000000000000000" pitchFamily="2" charset="-122"/>
                <a:ea typeface="张海山锐谐体2.0-授权联系：Samtype@QQ.com" panose="02000000000000000000" pitchFamily="2" charset="-122"/>
              </a:rPr>
              <a:t>团结共赢</a:t>
            </a:r>
          </a:p>
        </p:txBody>
      </p:sp>
      <p:sp>
        <p:nvSpPr>
          <p:cNvPr id="21" name="文本框 20"/>
          <p:cNvSpPr txBox="1"/>
          <p:nvPr/>
        </p:nvSpPr>
        <p:spPr>
          <a:xfrm>
            <a:off x="9250135" y="2060114"/>
            <a:ext cx="2279306" cy="953135"/>
          </a:xfrm>
          <a:prstGeom prst="rect">
            <a:avLst/>
          </a:prstGeom>
          <a:noFill/>
        </p:spPr>
        <p:txBody>
          <a:bodyPr wrap="square" rtlCol="0">
            <a:spAutoFit/>
          </a:bodyPr>
          <a:lstStyle/>
          <a:p>
            <a:r>
              <a:rPr lang="zh-CN" altLang="en-US" sz="3600" dirty="0">
                <a:solidFill>
                  <a:srgbClr val="1B90A2"/>
                </a:solidFill>
                <a:latin typeface="张海山锐谐体2.0-授权联系：Samtype@QQ.com" panose="02000000000000000000" pitchFamily="2" charset="-122"/>
                <a:ea typeface="张海山锐谐体2.0-授权联系：Samtype@QQ.com" panose="02000000000000000000" pitchFamily="2" charset="-122"/>
              </a:rPr>
              <a:t>计时器</a:t>
            </a:r>
            <a:endParaRPr lang="en-US" altLang="zh-CN" sz="3600" dirty="0">
              <a:solidFill>
                <a:srgbClr val="1B90A2"/>
              </a:solidFill>
              <a:latin typeface="张海山锐谐体2.0-授权联系：Samtype@QQ.com" panose="02000000000000000000" pitchFamily="2" charset="-122"/>
              <a:ea typeface="张海山锐谐体2.0-授权联系：Samtype@QQ.com" panose="02000000000000000000" pitchFamily="2" charset="-122"/>
            </a:endParaRPr>
          </a:p>
          <a:p>
            <a:r>
              <a:rPr lang="zh-CN" altLang="en-US" sz="2000" dirty="0">
                <a:solidFill>
                  <a:srgbClr val="5A514A"/>
                </a:solidFill>
                <a:latin typeface="张海山锐谐体2.0-授权联系：Samtype@QQ.com" panose="02000000000000000000" pitchFamily="2" charset="-122"/>
                <a:ea typeface="张海山锐谐体2.0-授权联系：Samtype@QQ.com" panose="02000000000000000000" pitchFamily="2" charset="-122"/>
              </a:rPr>
              <a:t>时间滴答走着</a:t>
            </a:r>
          </a:p>
        </p:txBody>
      </p:sp>
      <p:pic>
        <p:nvPicPr>
          <p:cNvPr id="7" name="图片 6" descr="C:\Users\Administrator\Desktop\Cache_770fedfb7c426cef..jpgCache_770fedfb7c426cef."/>
          <p:cNvPicPr>
            <a:picLocks noChangeAspect="1"/>
          </p:cNvPicPr>
          <p:nvPr/>
        </p:nvPicPr>
        <p:blipFill rotWithShape="1">
          <a:blip r:embed="rId4"/>
          <a:srcRect/>
          <a:stretch>
            <a:fillRect/>
          </a:stretch>
        </p:blipFill>
        <p:spPr>
          <a:xfrm>
            <a:off x="2753803" y="4071092"/>
            <a:ext cx="3181985" cy="2386818"/>
          </a:xfrm>
          <a:prstGeom prst="rect">
            <a:avLst/>
          </a:prstGeom>
        </p:spPr>
      </p:pic>
      <p:pic>
        <p:nvPicPr>
          <p:cNvPr id="9" name="图片 8" descr="C:\Users\Administrator\Desktop\Cache_-1d46eda88dcbf004..jpgCache_-1d46eda88dcbf004."/>
          <p:cNvPicPr>
            <a:picLocks noChangeAspect="1"/>
          </p:cNvPicPr>
          <p:nvPr/>
        </p:nvPicPr>
        <p:blipFill rotWithShape="1">
          <a:blip r:embed="rId5"/>
          <a:srcRect/>
          <a:stretch>
            <a:fillRect/>
          </a:stretch>
        </p:blipFill>
        <p:spPr>
          <a:xfrm>
            <a:off x="9014974" y="4011400"/>
            <a:ext cx="3177026" cy="2382520"/>
          </a:xfrm>
          <a:prstGeom prst="rect">
            <a:avLst/>
          </a:prstGeom>
        </p:spPr>
      </p:pic>
      <p:sp>
        <p:nvSpPr>
          <p:cNvPr id="14" name="矩形 13"/>
          <p:cNvSpPr/>
          <p:nvPr/>
        </p:nvSpPr>
        <p:spPr>
          <a:xfrm>
            <a:off x="6252313" y="4016593"/>
            <a:ext cx="3180669" cy="23791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5" name="矩形 14"/>
          <p:cNvSpPr/>
          <p:nvPr/>
        </p:nvSpPr>
        <p:spPr>
          <a:xfrm>
            <a:off x="212090" y="4056380"/>
            <a:ext cx="3181350" cy="241681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8" name="等腰三角形 17"/>
          <p:cNvSpPr/>
          <p:nvPr/>
        </p:nvSpPr>
        <p:spPr>
          <a:xfrm rot="5400000">
            <a:off x="2933759" y="4837408"/>
            <a:ext cx="972457" cy="812800"/>
          </a:xfrm>
          <a:prstGeom prst="triangl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9" name="等腰三角形 18"/>
          <p:cNvSpPr/>
          <p:nvPr/>
        </p:nvSpPr>
        <p:spPr>
          <a:xfrm rot="5400000">
            <a:off x="8946754" y="4837409"/>
            <a:ext cx="972457" cy="812800"/>
          </a:xfrm>
          <a:prstGeom prst="triangl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2" name="文本框 21"/>
          <p:cNvSpPr txBox="1"/>
          <p:nvPr/>
        </p:nvSpPr>
        <p:spPr>
          <a:xfrm>
            <a:off x="734916" y="4634325"/>
            <a:ext cx="2279306" cy="953135"/>
          </a:xfrm>
          <a:prstGeom prst="rect">
            <a:avLst/>
          </a:prstGeom>
          <a:noFill/>
        </p:spPr>
        <p:txBody>
          <a:bodyPr wrap="square" rtlCol="0">
            <a:spAutoFit/>
          </a:bodyPr>
          <a:lstStyle/>
          <a:p>
            <a:pPr algn="r"/>
            <a:r>
              <a:rPr lang="zh-CN" altLang="en-US" sz="3600" dirty="0">
                <a:solidFill>
                  <a:srgbClr val="1B90A2"/>
                </a:solidFill>
                <a:latin typeface="张海山锐谐体2.0-授权联系：Samtype@QQ.com" panose="02000000000000000000" pitchFamily="2" charset="-122"/>
                <a:ea typeface="张海山锐谐体2.0-授权联系：Samtype@QQ.com" panose="02000000000000000000" pitchFamily="2" charset="-122"/>
              </a:rPr>
              <a:t>合影</a:t>
            </a:r>
            <a:endParaRPr lang="en-US" altLang="zh-CN" sz="2000" dirty="0">
              <a:solidFill>
                <a:srgbClr val="1B90A2"/>
              </a:solidFill>
              <a:latin typeface="张海山锐谐体2.0-授权联系：Samtype@QQ.com" panose="02000000000000000000" pitchFamily="2" charset="-122"/>
              <a:ea typeface="张海山锐谐体2.0-授权联系：Samtype@QQ.com" panose="02000000000000000000" pitchFamily="2" charset="-122"/>
            </a:endParaRPr>
          </a:p>
          <a:p>
            <a:pPr algn="r"/>
            <a:r>
              <a:rPr lang="zh-CN" altLang="en-US" sz="2000" dirty="0">
                <a:solidFill>
                  <a:srgbClr val="5A514A"/>
                </a:solidFill>
                <a:latin typeface="张海山锐谐体2.0-授权联系：Samtype@QQ.com" panose="02000000000000000000" pitchFamily="2" charset="-122"/>
                <a:ea typeface="张海山锐谐体2.0-授权联系：Samtype@QQ.com" panose="02000000000000000000" pitchFamily="2" charset="-122"/>
              </a:rPr>
              <a:t>参赛团队一起合影</a:t>
            </a:r>
          </a:p>
        </p:txBody>
      </p:sp>
      <p:sp>
        <p:nvSpPr>
          <p:cNvPr id="23" name="文本框 22"/>
          <p:cNvSpPr txBox="1"/>
          <p:nvPr/>
        </p:nvSpPr>
        <p:spPr>
          <a:xfrm>
            <a:off x="6747684" y="4775930"/>
            <a:ext cx="2279306" cy="953135"/>
          </a:xfrm>
          <a:prstGeom prst="rect">
            <a:avLst/>
          </a:prstGeom>
          <a:noFill/>
        </p:spPr>
        <p:txBody>
          <a:bodyPr wrap="square" rtlCol="0">
            <a:spAutoFit/>
          </a:bodyPr>
          <a:lstStyle/>
          <a:p>
            <a:pPr algn="r"/>
            <a:r>
              <a:rPr lang="zh-CN" altLang="en-US" sz="3600" dirty="0">
                <a:solidFill>
                  <a:srgbClr val="1B90A2"/>
                </a:solidFill>
                <a:latin typeface="张海山锐谐体2.0-授权联系：Samtype@QQ.com" panose="02000000000000000000" pitchFamily="2" charset="-122"/>
                <a:ea typeface="张海山锐谐体2.0-授权联系：Samtype@QQ.com" panose="02000000000000000000" pitchFamily="2" charset="-122"/>
              </a:rPr>
              <a:t>留念</a:t>
            </a:r>
            <a:endParaRPr lang="en-US" altLang="zh-CN" sz="2000" dirty="0">
              <a:solidFill>
                <a:srgbClr val="1B90A2"/>
              </a:solidFill>
              <a:latin typeface="张海山锐谐体2.0-授权联系：Samtype@QQ.com" panose="02000000000000000000" pitchFamily="2" charset="-122"/>
              <a:ea typeface="张海山锐谐体2.0-授权联系：Samtype@QQ.com" panose="02000000000000000000" pitchFamily="2" charset="-122"/>
            </a:endParaRPr>
          </a:p>
          <a:p>
            <a:pPr algn="r"/>
            <a:r>
              <a:rPr lang="zh-CN" altLang="en-US" sz="2000" dirty="0">
                <a:solidFill>
                  <a:srgbClr val="5A514A"/>
                </a:solidFill>
                <a:latin typeface="张海山锐谐体2.0-授权联系：Samtype@QQ.com" panose="02000000000000000000" pitchFamily="2" charset="-122"/>
                <a:ea typeface="张海山锐谐体2.0-授权联系：Samtype@QQ.com" panose="02000000000000000000" pitchFamily="2" charset="-122"/>
              </a:rPr>
              <a:t>和工作人员合影</a:t>
            </a:r>
          </a:p>
        </p:txBody>
      </p:sp>
      <p:sp>
        <p:nvSpPr>
          <p:cNvPr id="25" name="矩形 3">
            <a:extLst>
              <a:ext uri="{FF2B5EF4-FFF2-40B4-BE49-F238E27FC236}">
                <a16:creationId xmlns:a16="http://schemas.microsoft.com/office/drawing/2014/main" id="{8EECD4C4-1A16-4CFD-8BEF-51325C33739C}"/>
              </a:ext>
            </a:extLst>
          </p:cNvPr>
          <p:cNvSpPr/>
          <p:nvPr/>
        </p:nvSpPr>
        <p:spPr>
          <a:xfrm>
            <a:off x="0" y="259080"/>
            <a:ext cx="2392680" cy="655320"/>
          </a:xfrm>
          <a:custGeom>
            <a:avLst/>
            <a:gdLst>
              <a:gd name="connsiteX0" fmla="*/ 0 w 2392680"/>
              <a:gd name="connsiteY0" fmla="*/ 0 h 655320"/>
              <a:gd name="connsiteX1" fmla="*/ 2392680 w 2392680"/>
              <a:gd name="connsiteY1" fmla="*/ 0 h 655320"/>
              <a:gd name="connsiteX2" fmla="*/ 2392680 w 2392680"/>
              <a:gd name="connsiteY2" fmla="*/ 655320 h 655320"/>
              <a:gd name="connsiteX3" fmla="*/ 0 w 2392680"/>
              <a:gd name="connsiteY3" fmla="*/ 655320 h 655320"/>
              <a:gd name="connsiteX4" fmla="*/ 0 w 2392680"/>
              <a:gd name="connsiteY4" fmla="*/ 0 h 655320"/>
              <a:gd name="connsiteX0-1" fmla="*/ 0 w 2392680"/>
              <a:gd name="connsiteY0-2" fmla="*/ 0 h 655320"/>
              <a:gd name="connsiteX1-3" fmla="*/ 2392680 w 2392680"/>
              <a:gd name="connsiteY1-4" fmla="*/ 0 h 655320"/>
              <a:gd name="connsiteX2-5" fmla="*/ 2237697 w 2392680"/>
              <a:gd name="connsiteY2-6" fmla="*/ 655320 h 655320"/>
              <a:gd name="connsiteX3-7" fmla="*/ 0 w 2392680"/>
              <a:gd name="connsiteY3-8" fmla="*/ 655320 h 655320"/>
              <a:gd name="connsiteX4-9" fmla="*/ 0 w 2392680"/>
              <a:gd name="connsiteY4-10" fmla="*/ 0 h 6553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92680" h="655320">
                <a:moveTo>
                  <a:pt x="0" y="0"/>
                </a:moveTo>
                <a:lnTo>
                  <a:pt x="2392680" y="0"/>
                </a:lnTo>
                <a:lnTo>
                  <a:pt x="2237697" y="655320"/>
                </a:lnTo>
                <a:lnTo>
                  <a:pt x="0" y="655320"/>
                </a:lnTo>
                <a:lnTo>
                  <a:pt x="0" y="0"/>
                </a:lnTo>
                <a:close/>
              </a:path>
            </a:pathLst>
          </a:custGeom>
          <a:solidFill>
            <a:srgbClr val="1B90A2">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6" name="矩形 2">
            <a:extLst>
              <a:ext uri="{FF2B5EF4-FFF2-40B4-BE49-F238E27FC236}">
                <a16:creationId xmlns:a16="http://schemas.microsoft.com/office/drawing/2014/main" id="{B34FAB28-4A85-47FC-AEBE-DF1B2C9A64EE}"/>
              </a:ext>
            </a:extLst>
          </p:cNvPr>
          <p:cNvSpPr/>
          <p:nvPr/>
        </p:nvSpPr>
        <p:spPr>
          <a:xfrm>
            <a:off x="0" y="198120"/>
            <a:ext cx="2392680" cy="716280"/>
          </a:xfrm>
          <a:custGeom>
            <a:avLst/>
            <a:gdLst>
              <a:gd name="connsiteX0" fmla="*/ 0 w 2392680"/>
              <a:gd name="connsiteY0" fmla="*/ 0 h 716280"/>
              <a:gd name="connsiteX1" fmla="*/ 2392680 w 2392680"/>
              <a:gd name="connsiteY1" fmla="*/ 0 h 716280"/>
              <a:gd name="connsiteX2" fmla="*/ 2392680 w 2392680"/>
              <a:gd name="connsiteY2" fmla="*/ 716280 h 716280"/>
              <a:gd name="connsiteX3" fmla="*/ 0 w 2392680"/>
              <a:gd name="connsiteY3" fmla="*/ 716280 h 716280"/>
              <a:gd name="connsiteX4" fmla="*/ 0 w 2392680"/>
              <a:gd name="connsiteY4" fmla="*/ 0 h 716280"/>
              <a:gd name="connsiteX0-1" fmla="*/ 0 w 2392680"/>
              <a:gd name="connsiteY0-2" fmla="*/ 0 h 716280"/>
              <a:gd name="connsiteX1-3" fmla="*/ 2392680 w 2392680"/>
              <a:gd name="connsiteY1-4" fmla="*/ 0 h 716280"/>
              <a:gd name="connsiteX2-5" fmla="*/ 1996440 w 2392680"/>
              <a:gd name="connsiteY2-6" fmla="*/ 716280 h 716280"/>
              <a:gd name="connsiteX3-7" fmla="*/ 0 w 2392680"/>
              <a:gd name="connsiteY3-8" fmla="*/ 716280 h 716280"/>
              <a:gd name="connsiteX4-9" fmla="*/ 0 w 2392680"/>
              <a:gd name="connsiteY4-10" fmla="*/ 0 h 71628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92680" h="716280">
                <a:moveTo>
                  <a:pt x="0" y="0"/>
                </a:moveTo>
                <a:lnTo>
                  <a:pt x="2392680" y="0"/>
                </a:lnTo>
                <a:lnTo>
                  <a:pt x="1996440" y="716280"/>
                </a:lnTo>
                <a:lnTo>
                  <a:pt x="0" y="716280"/>
                </a:lnTo>
                <a:lnTo>
                  <a:pt x="0" y="0"/>
                </a:lnTo>
                <a:close/>
              </a:path>
            </a:pathLst>
          </a:custGeom>
          <a:solidFill>
            <a:srgbClr val="1B9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p>
        </p:txBody>
      </p:sp>
      <p:sp>
        <p:nvSpPr>
          <p:cNvPr id="27" name="文本框 26">
            <a:extLst>
              <a:ext uri="{FF2B5EF4-FFF2-40B4-BE49-F238E27FC236}">
                <a16:creationId xmlns:a16="http://schemas.microsoft.com/office/drawing/2014/main" id="{AF598AA9-BA0D-4FEC-9D87-CD39CB1B3381}"/>
              </a:ext>
            </a:extLst>
          </p:cNvPr>
          <p:cNvSpPr txBox="1"/>
          <p:nvPr/>
        </p:nvSpPr>
        <p:spPr>
          <a:xfrm>
            <a:off x="-15240" y="294650"/>
            <a:ext cx="2072640" cy="521970"/>
          </a:xfrm>
          <a:prstGeom prst="rect">
            <a:avLst/>
          </a:prstGeom>
          <a:solidFill>
            <a:srgbClr val="1B90A2"/>
          </a:solidFill>
        </p:spPr>
        <p:txBody>
          <a:bodyPr wrap="square" rtlCol="0">
            <a:spAutoFit/>
          </a:bodyPr>
          <a:lstStyle/>
          <a:p>
            <a:pPr algn="ctr"/>
            <a:r>
              <a:rPr lang="zh-CN" altLang="en-US" sz="2800" dirty="0">
                <a:solidFill>
                  <a:schemeClr val="bg1"/>
                </a:solidFill>
                <a:latin typeface="张海山锐谐体2.0-授权联系：Samtype@QQ.com" panose="02000000000000000000" pitchFamily="2" charset="-122"/>
                <a:ea typeface="张海山锐谐体2.0-授权联系：Samtype@QQ.com" panose="02000000000000000000" pitchFamily="2" charset="-122"/>
              </a:rPr>
              <a:t>活动展示</a:t>
            </a:r>
            <a:endParaRPr lang="zh-HK" altLang="en-US" sz="2800" dirty="0">
              <a:solidFill>
                <a:schemeClr val="bg1"/>
              </a:solidFill>
              <a:latin typeface="张海山锐谐体2.0-授权联系：Samtype@QQ.com" panose="02000000000000000000" pitchFamily="2" charset="-122"/>
              <a:ea typeface="张海山锐谐体2.0-授权联系：Samtype@QQ.com"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 y="0"/>
            <a:ext cx="3611563" cy="6858000"/>
          </a:xfrm>
          <a:prstGeom prst="rect">
            <a:avLst/>
          </a:prstGeom>
          <a:solidFill>
            <a:srgbClr val="1B9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008042" y="2175858"/>
            <a:ext cx="1595479" cy="1569660"/>
          </a:xfrm>
          <a:prstGeom prst="rect">
            <a:avLst/>
          </a:prstGeom>
          <a:noFill/>
        </p:spPr>
        <p:txBody>
          <a:bodyPr wrap="square" rtlCol="0">
            <a:spAutoFit/>
          </a:bodyPr>
          <a:lstStyle/>
          <a:p>
            <a:r>
              <a:rPr lang="zh-CN" altLang="en-US" sz="4800" b="1" dirty="0">
                <a:solidFill>
                  <a:schemeClr val="bg1"/>
                </a:solidFill>
                <a:latin typeface="微软雅黑" panose="020B0503020204020204" pitchFamily="34" charset="-122"/>
                <a:ea typeface="微软雅黑" panose="020B0503020204020204" pitchFamily="34" charset="-122"/>
              </a:rPr>
              <a:t>第四部分</a:t>
            </a:r>
          </a:p>
        </p:txBody>
      </p:sp>
      <p:grpSp>
        <p:nvGrpSpPr>
          <p:cNvPr id="23" name="组合 22"/>
          <p:cNvGrpSpPr/>
          <p:nvPr/>
        </p:nvGrpSpPr>
        <p:grpSpPr>
          <a:xfrm>
            <a:off x="2507029" y="2762259"/>
            <a:ext cx="465354" cy="469881"/>
            <a:chOff x="2099842" y="1975504"/>
            <a:chExt cx="823123" cy="831130"/>
          </a:xfrm>
          <a:solidFill>
            <a:schemeClr val="bg1"/>
          </a:solidFill>
        </p:grpSpPr>
        <p:sp>
          <p:nvSpPr>
            <p:cNvPr id="24" name="等腰三角形 23"/>
            <p:cNvSpPr/>
            <p:nvPr/>
          </p:nvSpPr>
          <p:spPr>
            <a:xfrm rot="19813541" flipH="1">
              <a:off x="2099842" y="1975504"/>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4"/>
            <p:cNvSpPr/>
            <p:nvPr/>
          </p:nvSpPr>
          <p:spPr>
            <a:xfrm rot="19813541" flipH="1">
              <a:off x="2099844" y="2420553"/>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5"/>
            <p:cNvSpPr/>
            <p:nvPr/>
          </p:nvSpPr>
          <p:spPr>
            <a:xfrm rot="19813541" flipH="1">
              <a:off x="2479441" y="2198028"/>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4893949" y="2844225"/>
            <a:ext cx="6442860" cy="584775"/>
            <a:chOff x="4585514" y="1054863"/>
            <a:chExt cx="6442860" cy="584775"/>
          </a:xfrm>
        </p:grpSpPr>
        <p:sp>
          <p:nvSpPr>
            <p:cNvPr id="8" name="等腰三角形 7"/>
            <p:cNvSpPr/>
            <p:nvPr/>
          </p:nvSpPr>
          <p:spPr>
            <a:xfrm rot="5400000" flipH="1">
              <a:off x="4551880" y="1121191"/>
              <a:ext cx="519388" cy="452119"/>
            </a:xfrm>
            <a:prstGeom prst="triangle">
              <a:avLst/>
            </a:prstGeom>
            <a:solidFill>
              <a:srgbClr val="1B9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5285429" y="1054863"/>
              <a:ext cx="1932494" cy="584775"/>
            </a:xfrm>
            <a:prstGeom prst="rect">
              <a:avLst/>
            </a:prstGeom>
            <a:noFill/>
          </p:spPr>
          <p:txBody>
            <a:bodyPr wrap="square" rtlCol="0">
              <a:spAutoFit/>
            </a:bodyPr>
            <a:lstStyle/>
            <a:p>
              <a:r>
                <a:rPr lang="zh-CN" altLang="en-US" sz="3200" b="1" dirty="0">
                  <a:solidFill>
                    <a:srgbClr val="595E64"/>
                  </a:solidFill>
                  <a:latin typeface="微软雅黑" panose="020B0503020204020204" pitchFamily="34" charset="-122"/>
                  <a:ea typeface="微软雅黑" panose="020B0503020204020204" pitchFamily="34" charset="-122"/>
                </a:rPr>
                <a:t>第四部分</a:t>
              </a:r>
            </a:p>
          </p:txBody>
        </p:sp>
        <p:sp>
          <p:nvSpPr>
            <p:cNvPr id="19" name="文本框 18"/>
            <p:cNvSpPr txBox="1"/>
            <p:nvPr/>
          </p:nvSpPr>
          <p:spPr>
            <a:xfrm>
              <a:off x="7370774" y="1085640"/>
              <a:ext cx="3657600" cy="523220"/>
            </a:xfrm>
            <a:prstGeom prst="rect">
              <a:avLst/>
            </a:prstGeom>
            <a:noFill/>
          </p:spPr>
          <p:txBody>
            <a:bodyPr wrap="square" rtlCol="0">
              <a:spAutoFit/>
            </a:bodyPr>
            <a:lstStyle/>
            <a:p>
              <a:r>
                <a:rPr lang="zh-CN" altLang="en-US" sz="2800" dirty="0">
                  <a:solidFill>
                    <a:srgbClr val="595E64"/>
                  </a:solidFill>
                  <a:latin typeface="微软雅黑" panose="020B0503020204020204" pitchFamily="34" charset="-122"/>
                  <a:ea typeface="微软雅黑" panose="020B0503020204020204" pitchFamily="34" charset="-122"/>
                </a:rPr>
                <a:t>活动反馈</a:t>
              </a:r>
            </a:p>
          </p:txBody>
        </p:sp>
      </p:grpSp>
      <p:pic>
        <p:nvPicPr>
          <p:cNvPr id="12" name="图片 11">
            <a:extLst>
              <a:ext uri="{FF2B5EF4-FFF2-40B4-BE49-F238E27FC236}">
                <a16:creationId xmlns:a16="http://schemas.microsoft.com/office/drawing/2014/main" id="{1B038887-7E41-41A8-9E63-926EE4891E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8823" y="221027"/>
            <a:ext cx="2633590" cy="658398"/>
          </a:xfrm>
          <a:prstGeom prst="rect">
            <a:avLst/>
          </a:prstGeom>
        </p:spPr>
      </p:pic>
    </p:spTree>
    <p:extLst>
      <p:ext uri="{BB962C8B-B14F-4D97-AF65-F5344CB8AC3E}">
        <p14:creationId xmlns:p14="http://schemas.microsoft.com/office/powerpoint/2010/main" val="3627335241"/>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文本框 51"/>
          <p:cNvSpPr txBox="1"/>
          <p:nvPr/>
        </p:nvSpPr>
        <p:spPr>
          <a:xfrm>
            <a:off x="2058298" y="2854001"/>
            <a:ext cx="1791887" cy="1015663"/>
          </a:xfrm>
          <a:prstGeom prst="rect">
            <a:avLst/>
          </a:prstGeom>
          <a:noFill/>
        </p:spPr>
        <p:txBody>
          <a:bodyPr wrap="squar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TEXT HERE</a:t>
            </a:r>
          </a:p>
          <a:p>
            <a:r>
              <a:rPr lang="en-US" altLang="zh-CN" sz="2000" dirty="0">
                <a:solidFill>
                  <a:schemeClr val="bg1"/>
                </a:solidFill>
                <a:latin typeface="微软雅黑" panose="020B0503020204020204" pitchFamily="34" charset="-122"/>
                <a:ea typeface="微软雅黑" panose="020B0503020204020204" pitchFamily="34" charset="-122"/>
              </a:rPr>
              <a:t>TEXT HERE</a:t>
            </a:r>
          </a:p>
          <a:p>
            <a:r>
              <a:rPr lang="en-US" altLang="zh-CN" sz="2000" dirty="0">
                <a:solidFill>
                  <a:schemeClr val="bg1"/>
                </a:solidFill>
                <a:latin typeface="微软雅黑" panose="020B0503020204020204" pitchFamily="34" charset="-122"/>
                <a:ea typeface="微软雅黑" panose="020B0503020204020204" pitchFamily="34" charset="-122"/>
              </a:rPr>
              <a:t>TEXT HERE</a:t>
            </a:r>
          </a:p>
        </p:txBody>
      </p:sp>
      <p:sp>
        <p:nvSpPr>
          <p:cNvPr id="36" name="文本框 35"/>
          <p:cNvSpPr txBox="1"/>
          <p:nvPr/>
        </p:nvSpPr>
        <p:spPr>
          <a:xfrm>
            <a:off x="632693" y="146700"/>
            <a:ext cx="3589664"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活动反馈</a:t>
            </a:r>
            <a:endParaRPr lang="en-US" altLang="zh-CN" sz="2800" dirty="0">
              <a:solidFill>
                <a:schemeClr val="bg1"/>
              </a:solidFill>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7DE021B9-6949-4B55-ADF7-9328EFDFE96C}"/>
              </a:ext>
            </a:extLst>
          </p:cNvPr>
          <p:cNvPicPr>
            <a:picLocks noChangeAspect="1"/>
          </p:cNvPicPr>
          <p:nvPr/>
        </p:nvPicPr>
        <p:blipFill rotWithShape="1">
          <a:blip r:embed="rId2">
            <a:extLst>
              <a:ext uri="{28A0092B-C50C-407E-A947-70E740481C1C}">
                <a14:useLocalDpi xmlns:a14="http://schemas.microsoft.com/office/drawing/2010/main" val="0"/>
              </a:ext>
            </a:extLst>
          </a:blip>
          <a:srcRect l="2310" r="130"/>
          <a:stretch/>
        </p:blipFill>
        <p:spPr>
          <a:xfrm>
            <a:off x="2519906" y="4369194"/>
            <a:ext cx="4023682" cy="1571625"/>
          </a:xfrm>
          <a:prstGeom prst="rect">
            <a:avLst/>
          </a:prstGeom>
        </p:spPr>
      </p:pic>
      <p:pic>
        <p:nvPicPr>
          <p:cNvPr id="7" name="图片 6">
            <a:extLst>
              <a:ext uri="{FF2B5EF4-FFF2-40B4-BE49-F238E27FC236}">
                <a16:creationId xmlns:a16="http://schemas.microsoft.com/office/drawing/2014/main" id="{FF578D5E-588B-4095-BDF0-5E1477A89D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5235" y="2805627"/>
            <a:ext cx="4029075" cy="914400"/>
          </a:xfrm>
          <a:prstGeom prst="rect">
            <a:avLst/>
          </a:prstGeom>
        </p:spPr>
      </p:pic>
      <p:pic>
        <p:nvPicPr>
          <p:cNvPr id="24" name="图片 23">
            <a:extLst>
              <a:ext uri="{FF2B5EF4-FFF2-40B4-BE49-F238E27FC236}">
                <a16:creationId xmlns:a16="http://schemas.microsoft.com/office/drawing/2014/main" id="{60FFA09E-CBDE-4F19-AA53-0D72ECBF77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987" y="833400"/>
            <a:ext cx="4181475" cy="3352800"/>
          </a:xfrm>
          <a:prstGeom prst="rect">
            <a:avLst/>
          </a:prstGeom>
        </p:spPr>
      </p:pic>
      <p:pic>
        <p:nvPicPr>
          <p:cNvPr id="28" name="图片 27">
            <a:extLst>
              <a:ext uri="{FF2B5EF4-FFF2-40B4-BE49-F238E27FC236}">
                <a16:creationId xmlns:a16="http://schemas.microsoft.com/office/drawing/2014/main" id="{76BC2643-06E5-4611-A4AF-7FC62F9B56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9114" y="3666795"/>
            <a:ext cx="4457376" cy="2404094"/>
          </a:xfrm>
          <a:prstGeom prst="rect">
            <a:avLst/>
          </a:prstGeom>
        </p:spPr>
      </p:pic>
      <p:pic>
        <p:nvPicPr>
          <p:cNvPr id="3" name="图片 2">
            <a:extLst>
              <a:ext uri="{FF2B5EF4-FFF2-40B4-BE49-F238E27FC236}">
                <a16:creationId xmlns:a16="http://schemas.microsoft.com/office/drawing/2014/main" id="{AF8039CC-79D2-4028-BBE0-C111BB2E41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33674" y="1388662"/>
            <a:ext cx="4488693" cy="1601647"/>
          </a:xfrm>
          <a:prstGeom prst="rect">
            <a:avLst/>
          </a:prstGeom>
        </p:spPr>
      </p:pic>
      <p:pic>
        <p:nvPicPr>
          <p:cNvPr id="41" name="图片 40">
            <a:extLst>
              <a:ext uri="{FF2B5EF4-FFF2-40B4-BE49-F238E27FC236}">
                <a16:creationId xmlns:a16="http://schemas.microsoft.com/office/drawing/2014/main" id="{07A10E51-278C-45C9-802A-8648FC94A66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58410" y="730264"/>
            <a:ext cx="2633590" cy="658398"/>
          </a:xfrm>
          <a:prstGeom prst="rect">
            <a:avLst/>
          </a:prstGeom>
        </p:spPr>
      </p:pic>
    </p:spTree>
    <p:extLst>
      <p:ext uri="{BB962C8B-B14F-4D97-AF65-F5344CB8AC3E}">
        <p14:creationId xmlns:p14="http://schemas.microsoft.com/office/powerpoint/2010/main" val="2507489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randombar(horizontal)">
                                      <p:cBhvr>
                                        <p:cTn id="15" dur="500"/>
                                        <p:tgtEl>
                                          <p:spTgt spid="28"/>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632693" y="146700"/>
            <a:ext cx="3589664"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活动反馈</a:t>
            </a:r>
          </a:p>
        </p:txBody>
      </p:sp>
      <p:sp>
        <p:nvSpPr>
          <p:cNvPr id="14" name="同侧圆角矩形 13"/>
          <p:cNvSpPr/>
          <p:nvPr/>
        </p:nvSpPr>
        <p:spPr>
          <a:xfrm rot="5400000">
            <a:off x="8726299" y="2417387"/>
            <a:ext cx="1196750" cy="4135964"/>
          </a:xfrm>
          <a:prstGeom prst="round2SameRect">
            <a:avLst/>
          </a:prstGeom>
          <a:solidFill>
            <a:srgbClr val="55C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同侧圆角矩形 14"/>
          <p:cNvSpPr/>
          <p:nvPr/>
        </p:nvSpPr>
        <p:spPr>
          <a:xfrm rot="5400000">
            <a:off x="8703290" y="301339"/>
            <a:ext cx="1196750" cy="4135968"/>
          </a:xfrm>
          <a:prstGeom prst="round2SameRect">
            <a:avLst/>
          </a:prstGeom>
          <a:solidFill>
            <a:srgbClr val="A1D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同侧圆角矩形 15"/>
          <p:cNvSpPr/>
          <p:nvPr/>
        </p:nvSpPr>
        <p:spPr>
          <a:xfrm rot="5400000">
            <a:off x="3082803" y="2415939"/>
            <a:ext cx="1196750" cy="4135968"/>
          </a:xfrm>
          <a:prstGeom prst="round2SameRect">
            <a:avLst/>
          </a:prstGeom>
          <a:solidFill>
            <a:srgbClr val="FDC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同侧圆角矩形 12"/>
          <p:cNvSpPr/>
          <p:nvPr/>
        </p:nvSpPr>
        <p:spPr>
          <a:xfrm rot="5400000">
            <a:off x="3082801" y="286047"/>
            <a:ext cx="1196750" cy="4135964"/>
          </a:xfrm>
          <a:prstGeom prst="round2SameRect">
            <a:avLst/>
          </a:prstGeom>
          <a:solidFill>
            <a:srgbClr val="1B90A2">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922835" y="1825058"/>
            <a:ext cx="3958010" cy="1200329"/>
          </a:xfrm>
          <a:prstGeom prst="rect">
            <a:avLst/>
          </a:prstGeom>
          <a:noFill/>
        </p:spPr>
        <p:txBody>
          <a:bodyPr wrap="square" rtlCol="0">
            <a:spAutoFit/>
          </a:bodyPr>
          <a:lstStyle/>
          <a:p>
            <a:r>
              <a:rPr lang="zh-CN" altLang="en-US" sz="2400" dirty="0">
                <a:solidFill>
                  <a:schemeClr val="bg1"/>
                </a:solidFill>
                <a:latin typeface="华文新魏" panose="02010800040101010101" pitchFamily="2" charset="-122"/>
                <a:ea typeface="华文新魏" panose="02010800040101010101" pitchFamily="2" charset="-122"/>
              </a:rPr>
              <a:t>希望下次活动能记得设置工作人员监督每一组用完的书能放回原位啦！</a:t>
            </a:r>
            <a:endParaRPr lang="en-US" altLang="zh-CN" sz="2400" dirty="0">
              <a:solidFill>
                <a:schemeClr val="bg1"/>
              </a:solidFill>
              <a:latin typeface="华文新魏" panose="02010800040101010101" pitchFamily="2" charset="-122"/>
              <a:ea typeface="华文新魏" panose="02010800040101010101" pitchFamily="2" charset="-122"/>
            </a:endParaRPr>
          </a:p>
        </p:txBody>
      </p:sp>
      <p:sp>
        <p:nvSpPr>
          <p:cNvPr id="28" name="文本框 27"/>
          <p:cNvSpPr txBox="1"/>
          <p:nvPr/>
        </p:nvSpPr>
        <p:spPr>
          <a:xfrm>
            <a:off x="1965371" y="3846985"/>
            <a:ext cx="3611168" cy="1200329"/>
          </a:xfrm>
          <a:prstGeom prst="rect">
            <a:avLst/>
          </a:prstGeom>
          <a:noFill/>
        </p:spPr>
        <p:txBody>
          <a:bodyPr wrap="square" rtlCol="0">
            <a:spAutoFit/>
          </a:bodyPr>
          <a:lstStyle/>
          <a:p>
            <a:r>
              <a:rPr lang="zh-CN" altLang="en-US" sz="2400" dirty="0">
                <a:solidFill>
                  <a:schemeClr val="bg1"/>
                </a:solidFill>
                <a:latin typeface="华文新魏" panose="02010800040101010101" pitchFamily="2" charset="-122"/>
                <a:ea typeface="华文新魏" panose="02010800040101010101" pitchFamily="2" charset="-122"/>
              </a:rPr>
              <a:t>活动很棒</a:t>
            </a:r>
            <a:endParaRPr lang="en-US" altLang="zh-CN" sz="2400" dirty="0">
              <a:solidFill>
                <a:schemeClr val="bg1"/>
              </a:solidFill>
              <a:latin typeface="华文新魏" panose="02010800040101010101" pitchFamily="2" charset="-122"/>
              <a:ea typeface="华文新魏" panose="02010800040101010101" pitchFamily="2" charset="-122"/>
            </a:endParaRPr>
          </a:p>
          <a:p>
            <a:r>
              <a:rPr lang="zh-CN" altLang="en-US" sz="2400" dirty="0">
                <a:solidFill>
                  <a:schemeClr val="bg1"/>
                </a:solidFill>
                <a:latin typeface="华文新魏" panose="02010800040101010101" pitchFamily="2" charset="-122"/>
                <a:ea typeface="华文新魏" panose="02010800040101010101" pitchFamily="2" charset="-122"/>
              </a:rPr>
              <a:t>如果当时没用那张提示卡我们就第一名了！！</a:t>
            </a:r>
            <a:endParaRPr lang="en-US" altLang="zh-CN" sz="2400" dirty="0">
              <a:solidFill>
                <a:schemeClr val="bg1"/>
              </a:solidFill>
              <a:latin typeface="华文新魏" panose="02010800040101010101" pitchFamily="2" charset="-122"/>
              <a:ea typeface="华文新魏" panose="02010800040101010101" pitchFamily="2" charset="-122"/>
            </a:endParaRPr>
          </a:p>
        </p:txBody>
      </p:sp>
      <p:sp>
        <p:nvSpPr>
          <p:cNvPr id="29" name="文本框 28"/>
          <p:cNvSpPr txBox="1"/>
          <p:nvPr/>
        </p:nvSpPr>
        <p:spPr>
          <a:xfrm>
            <a:off x="7781488" y="1926373"/>
            <a:ext cx="3611168" cy="830997"/>
          </a:xfrm>
          <a:prstGeom prst="rect">
            <a:avLst/>
          </a:prstGeom>
          <a:noFill/>
        </p:spPr>
        <p:txBody>
          <a:bodyPr wrap="square" rtlCol="0">
            <a:spAutoFit/>
          </a:bodyPr>
          <a:lstStyle/>
          <a:p>
            <a:r>
              <a:rPr lang="zh-CN" altLang="en-US" sz="2400" dirty="0">
                <a:solidFill>
                  <a:schemeClr val="bg1"/>
                </a:solidFill>
                <a:latin typeface="华文新魏" panose="02010800040101010101" pitchFamily="2" charset="-122"/>
                <a:ea typeface="华文新魏" panose="02010800040101010101" pitchFamily="2" charset="-122"/>
              </a:rPr>
              <a:t>建议在活动开始前有一些简单的索书号知识讲解</a:t>
            </a:r>
            <a:r>
              <a:rPr lang="en-US" altLang="zh-CN" sz="2400" dirty="0">
                <a:solidFill>
                  <a:schemeClr val="bg1"/>
                </a:solidFill>
                <a:latin typeface="华文新魏" panose="02010800040101010101" pitchFamily="2" charset="-122"/>
                <a:ea typeface="华文新魏" panose="02010800040101010101" pitchFamily="2" charset="-122"/>
              </a:rPr>
              <a:t>~</a:t>
            </a:r>
          </a:p>
        </p:txBody>
      </p:sp>
      <p:sp>
        <p:nvSpPr>
          <p:cNvPr id="30" name="文本框 29"/>
          <p:cNvSpPr txBox="1"/>
          <p:nvPr/>
        </p:nvSpPr>
        <p:spPr>
          <a:xfrm>
            <a:off x="7810017" y="4100723"/>
            <a:ext cx="3611168" cy="830997"/>
          </a:xfrm>
          <a:prstGeom prst="rect">
            <a:avLst/>
          </a:prstGeom>
          <a:noFill/>
        </p:spPr>
        <p:txBody>
          <a:bodyPr wrap="square" rtlCol="0">
            <a:spAutoFit/>
          </a:bodyPr>
          <a:lstStyle/>
          <a:p>
            <a:r>
              <a:rPr lang="zh-CN" altLang="en-US" sz="2400" dirty="0">
                <a:solidFill>
                  <a:schemeClr val="bg1"/>
                </a:solidFill>
                <a:latin typeface="华文新魏" panose="02010800040101010101" pitchFamily="2" charset="-122"/>
                <a:ea typeface="华文新魏" panose="02010800040101010101" pitchFamily="2" charset="-122"/>
              </a:rPr>
              <a:t>原来</a:t>
            </a:r>
            <a:r>
              <a:rPr lang="en-US" altLang="zh-CN" sz="2400" dirty="0">
                <a:solidFill>
                  <a:schemeClr val="bg1"/>
                </a:solidFill>
                <a:latin typeface="华文新魏" panose="02010800040101010101" pitchFamily="2" charset="-122"/>
                <a:ea typeface="华文新魏" panose="02010800040101010101" pitchFamily="2" charset="-122"/>
              </a:rPr>
              <a:t>150</a:t>
            </a:r>
            <a:r>
              <a:rPr lang="zh-CN" altLang="en-US" sz="2400" dirty="0">
                <a:solidFill>
                  <a:schemeClr val="bg1"/>
                </a:solidFill>
                <a:latin typeface="华文新魏" panose="02010800040101010101" pitchFamily="2" charset="-122"/>
                <a:ea typeface="华文新魏" panose="02010800040101010101" pitchFamily="2" charset="-122"/>
              </a:rPr>
              <a:t>分钟里的四分钟那么至关重要。</a:t>
            </a:r>
            <a:endParaRPr lang="en-US" altLang="zh-CN" sz="2400" dirty="0">
              <a:solidFill>
                <a:schemeClr val="bg1"/>
              </a:solidFill>
              <a:latin typeface="华文新魏" panose="02010800040101010101" pitchFamily="2" charset="-122"/>
              <a:ea typeface="华文新魏" panose="02010800040101010101" pitchFamily="2" charset="-122"/>
            </a:endParaRPr>
          </a:p>
        </p:txBody>
      </p:sp>
      <p:sp>
        <p:nvSpPr>
          <p:cNvPr id="31" name="文本框 30"/>
          <p:cNvSpPr txBox="1"/>
          <p:nvPr/>
        </p:nvSpPr>
        <p:spPr>
          <a:xfrm>
            <a:off x="1931651" y="5612138"/>
            <a:ext cx="7898388" cy="584775"/>
          </a:xfrm>
          <a:prstGeom prst="rect">
            <a:avLst/>
          </a:prstGeom>
          <a:noFill/>
        </p:spPr>
        <p:txBody>
          <a:bodyPr wrap="square" rtlCol="0">
            <a:spAutoFit/>
          </a:bodyPr>
          <a:lstStyle/>
          <a:p>
            <a:pPr algn="ctr"/>
            <a:r>
              <a:rPr lang="zh-CN" altLang="en-US" sz="3200" b="1" dirty="0">
                <a:solidFill>
                  <a:srgbClr val="595E64"/>
                </a:solidFill>
                <a:latin typeface="隶书" panose="02010509060101010101" pitchFamily="49" charset="-122"/>
                <a:ea typeface="隶书" panose="02010509060101010101" pitchFamily="49" charset="-122"/>
              </a:rPr>
              <a:t>非常开心收获这些真诚的反馈</a:t>
            </a:r>
            <a:endParaRPr lang="en-US" altLang="zh-CN" sz="3200" b="1" dirty="0">
              <a:solidFill>
                <a:srgbClr val="595E64"/>
              </a:solidFill>
              <a:latin typeface="隶书" panose="02010509060101010101" pitchFamily="49" charset="-122"/>
              <a:ea typeface="隶书" panose="02010509060101010101" pitchFamily="49" charset="-122"/>
            </a:endParaRPr>
          </a:p>
        </p:txBody>
      </p:sp>
      <p:pic>
        <p:nvPicPr>
          <p:cNvPr id="20" name="图片 19">
            <a:extLst>
              <a:ext uri="{FF2B5EF4-FFF2-40B4-BE49-F238E27FC236}">
                <a16:creationId xmlns:a16="http://schemas.microsoft.com/office/drawing/2014/main" id="{059012EA-8074-4AF5-93D5-CC806163A0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5601" y="770073"/>
            <a:ext cx="2633590" cy="658398"/>
          </a:xfrm>
          <a:prstGeom prst="rect">
            <a:avLst/>
          </a:prstGeom>
        </p:spPr>
      </p:pic>
      <p:pic>
        <p:nvPicPr>
          <p:cNvPr id="4" name="图片 3">
            <a:extLst>
              <a:ext uri="{FF2B5EF4-FFF2-40B4-BE49-F238E27FC236}">
                <a16:creationId xmlns:a16="http://schemas.microsoft.com/office/drawing/2014/main" id="{F0950DFF-6990-4C9E-B25B-F074FB3A17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265" y="3767586"/>
            <a:ext cx="1432671" cy="1432671"/>
          </a:xfrm>
          <a:prstGeom prst="rect">
            <a:avLst/>
          </a:prstGeom>
        </p:spPr>
      </p:pic>
      <p:pic>
        <p:nvPicPr>
          <p:cNvPr id="6" name="图片 5">
            <a:extLst>
              <a:ext uri="{FF2B5EF4-FFF2-40B4-BE49-F238E27FC236}">
                <a16:creationId xmlns:a16="http://schemas.microsoft.com/office/drawing/2014/main" id="{75E98438-D2E1-4A37-A781-E73560CE9A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3316" y="1637693"/>
            <a:ext cx="1405165" cy="1408359"/>
          </a:xfrm>
          <a:prstGeom prst="rect">
            <a:avLst/>
          </a:prstGeom>
        </p:spPr>
      </p:pic>
      <p:pic>
        <p:nvPicPr>
          <p:cNvPr id="8" name="图片 7">
            <a:extLst>
              <a:ext uri="{FF2B5EF4-FFF2-40B4-BE49-F238E27FC236}">
                <a16:creationId xmlns:a16="http://schemas.microsoft.com/office/drawing/2014/main" id="{2E6CB511-D8C4-48D8-8BF3-066E20055E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8980" y="1637693"/>
            <a:ext cx="1432671" cy="1432671"/>
          </a:xfrm>
          <a:prstGeom prst="rect">
            <a:avLst/>
          </a:prstGeom>
        </p:spPr>
      </p:pic>
      <p:pic>
        <p:nvPicPr>
          <p:cNvPr id="22" name="图片 21">
            <a:extLst>
              <a:ext uri="{FF2B5EF4-FFF2-40B4-BE49-F238E27FC236}">
                <a16:creationId xmlns:a16="http://schemas.microsoft.com/office/drawing/2014/main" id="{2404BA26-20A7-4FF1-AA3B-861BA67A6B7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53315" y="3767586"/>
            <a:ext cx="1405166" cy="1405166"/>
          </a:xfrm>
          <a:prstGeom prst="rect">
            <a:avLst/>
          </a:prstGeom>
        </p:spPr>
      </p:pic>
    </p:spTree>
    <p:extLst>
      <p:ext uri="{BB962C8B-B14F-4D97-AF65-F5344CB8AC3E}">
        <p14:creationId xmlns:p14="http://schemas.microsoft.com/office/powerpoint/2010/main" val="1736491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901373" y="-7490705"/>
            <a:ext cx="13994746" cy="14398984"/>
            <a:chOff x="-901373" y="-7490705"/>
            <a:chExt cx="13994746" cy="14398984"/>
          </a:xfrm>
        </p:grpSpPr>
        <p:sp>
          <p:nvSpPr>
            <p:cNvPr id="13" name="矩形 12"/>
            <p:cNvSpPr/>
            <p:nvPr/>
          </p:nvSpPr>
          <p:spPr>
            <a:xfrm>
              <a:off x="0" y="50279"/>
              <a:ext cx="12192000" cy="6858000"/>
            </a:xfrm>
            <a:prstGeom prst="rect">
              <a:avLst/>
            </a:prstGeom>
            <a:solidFill>
              <a:srgbClr val="1B90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弦形 18"/>
            <p:cNvSpPr/>
            <p:nvPr/>
          </p:nvSpPr>
          <p:spPr>
            <a:xfrm rot="13350635">
              <a:off x="-901373" y="-7490705"/>
              <a:ext cx="13994746" cy="14310154"/>
            </a:xfrm>
            <a:prstGeom prst="chord">
              <a:avLst>
                <a:gd name="adj1" fmla="val 4600706"/>
                <a:gd name="adj2" fmla="val 188793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2" name="等腰三角形 11"/>
          <p:cNvSpPr/>
          <p:nvPr/>
        </p:nvSpPr>
        <p:spPr>
          <a:xfrm rot="18000000" flipH="1">
            <a:off x="8264078" y="2786034"/>
            <a:ext cx="443524" cy="386081"/>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rot="19813541" flipH="1">
            <a:off x="4935523" y="1487367"/>
            <a:ext cx="443524" cy="386081"/>
          </a:xfrm>
          <a:prstGeom prst="triangle">
            <a:avLst/>
          </a:prstGeom>
          <a:solidFill>
            <a:srgbClr val="1B9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rot="18000000" flipH="1">
            <a:off x="3034033" y="6243560"/>
            <a:ext cx="443524" cy="386081"/>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19813541" flipH="1">
            <a:off x="2248357" y="1045924"/>
            <a:ext cx="443524" cy="386081"/>
          </a:xfrm>
          <a:prstGeom prst="triangle">
            <a:avLst/>
          </a:prstGeom>
          <a:solidFill>
            <a:srgbClr val="FDC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rot="18000000" flipH="1">
            <a:off x="3590151" y="5171429"/>
            <a:ext cx="443524" cy="386081"/>
          </a:xfrm>
          <a:prstGeom prst="triangle">
            <a:avLst/>
          </a:prstGeom>
          <a:solidFill>
            <a:srgbClr val="55C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rot="18000000" flipH="1">
            <a:off x="1358649" y="2497461"/>
            <a:ext cx="443524" cy="386081"/>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1758568" y="3341396"/>
            <a:ext cx="1202722" cy="831130"/>
            <a:chOff x="1720243" y="1975504"/>
            <a:chExt cx="1202722" cy="831130"/>
          </a:xfrm>
        </p:grpSpPr>
        <p:sp>
          <p:nvSpPr>
            <p:cNvPr id="7" name="等腰三角形 6"/>
            <p:cNvSpPr/>
            <p:nvPr/>
          </p:nvSpPr>
          <p:spPr>
            <a:xfrm rot="19813541" flipH="1">
              <a:off x="2099842" y="1975504"/>
              <a:ext cx="443524" cy="386081"/>
            </a:xfrm>
            <a:prstGeom prst="triangle">
              <a:avLst/>
            </a:prstGeom>
            <a:solidFill>
              <a:srgbClr val="1B9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19813541" flipH="1">
              <a:off x="2099844" y="2420553"/>
              <a:ext cx="443524" cy="386081"/>
            </a:xfrm>
            <a:prstGeom prst="triangle">
              <a:avLst/>
            </a:prstGeom>
            <a:solidFill>
              <a:srgbClr val="93B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19813541" flipH="1">
              <a:off x="2479441" y="2198028"/>
              <a:ext cx="443524" cy="386081"/>
            </a:xfrm>
            <a:prstGeom prst="triangle">
              <a:avLst/>
            </a:prstGeom>
            <a:solidFill>
              <a:srgbClr val="55C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等腰三角形 36"/>
            <p:cNvSpPr/>
            <p:nvPr/>
          </p:nvSpPr>
          <p:spPr>
            <a:xfrm rot="19813541" flipH="1">
              <a:off x="1720243" y="2198028"/>
              <a:ext cx="443524" cy="386081"/>
            </a:xfrm>
            <a:prstGeom prst="triangle">
              <a:avLst/>
            </a:prstGeom>
            <a:solidFill>
              <a:srgbClr val="FDC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flipH="1">
            <a:off x="9230710" y="3341396"/>
            <a:ext cx="1202722" cy="831130"/>
            <a:chOff x="1720243" y="1975504"/>
            <a:chExt cx="1202722" cy="831130"/>
          </a:xfrm>
        </p:grpSpPr>
        <p:sp>
          <p:nvSpPr>
            <p:cNvPr id="28" name="等腰三角形 27"/>
            <p:cNvSpPr/>
            <p:nvPr/>
          </p:nvSpPr>
          <p:spPr>
            <a:xfrm rot="19813541" flipH="1">
              <a:off x="2099842" y="1975504"/>
              <a:ext cx="443524" cy="386081"/>
            </a:xfrm>
            <a:prstGeom prst="triangle">
              <a:avLst/>
            </a:prstGeom>
            <a:solidFill>
              <a:srgbClr val="1B9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等腰三角形 28"/>
            <p:cNvSpPr/>
            <p:nvPr/>
          </p:nvSpPr>
          <p:spPr>
            <a:xfrm rot="19813541" flipH="1">
              <a:off x="2099844" y="2420553"/>
              <a:ext cx="443524" cy="386081"/>
            </a:xfrm>
            <a:prstGeom prst="triangle">
              <a:avLst/>
            </a:prstGeom>
            <a:solidFill>
              <a:srgbClr val="93B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p:cNvSpPr/>
            <p:nvPr/>
          </p:nvSpPr>
          <p:spPr>
            <a:xfrm rot="19813541" flipH="1">
              <a:off x="2479441" y="2198028"/>
              <a:ext cx="443524" cy="386081"/>
            </a:xfrm>
            <a:prstGeom prst="triangle">
              <a:avLst/>
            </a:prstGeom>
            <a:solidFill>
              <a:srgbClr val="55C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等腰三角形 37"/>
            <p:cNvSpPr/>
            <p:nvPr/>
          </p:nvSpPr>
          <p:spPr>
            <a:xfrm rot="19813541" flipH="1">
              <a:off x="1720243" y="2198028"/>
              <a:ext cx="443524" cy="386081"/>
            </a:xfrm>
            <a:prstGeom prst="triangle">
              <a:avLst/>
            </a:prstGeom>
            <a:solidFill>
              <a:srgbClr val="FDC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等腰三角形 30"/>
          <p:cNvSpPr/>
          <p:nvPr/>
        </p:nvSpPr>
        <p:spPr>
          <a:xfrm rot="6300000" flipH="1">
            <a:off x="10683358" y="5144934"/>
            <a:ext cx="443524" cy="386081"/>
          </a:xfrm>
          <a:prstGeom prst="triangle">
            <a:avLst/>
          </a:prstGeom>
          <a:solidFill>
            <a:srgbClr val="55C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31"/>
          <p:cNvSpPr/>
          <p:nvPr/>
        </p:nvSpPr>
        <p:spPr>
          <a:xfrm rot="21257021" flipH="1">
            <a:off x="603906" y="5433506"/>
            <a:ext cx="443524" cy="3860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rot="1539679" flipH="1">
            <a:off x="1080103" y="5563024"/>
            <a:ext cx="443524" cy="386081"/>
          </a:xfrm>
          <a:prstGeom prst="triangle">
            <a:avLst/>
          </a:prstGeom>
          <a:solidFill>
            <a:srgbClr val="55C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rot="20540864" flipH="1">
            <a:off x="1849819" y="6281081"/>
            <a:ext cx="443524" cy="386081"/>
          </a:xfrm>
          <a:prstGeom prst="triangle">
            <a:avLst/>
          </a:prstGeom>
          <a:solidFill>
            <a:srgbClr val="FDC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等腰三角形 34"/>
          <p:cNvSpPr/>
          <p:nvPr/>
        </p:nvSpPr>
        <p:spPr>
          <a:xfrm rot="20540864" flipH="1">
            <a:off x="9662455" y="6281081"/>
            <a:ext cx="443524" cy="3860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等腰三角形 35"/>
          <p:cNvSpPr/>
          <p:nvPr/>
        </p:nvSpPr>
        <p:spPr>
          <a:xfrm flipH="1">
            <a:off x="11331155" y="6167737"/>
            <a:ext cx="443524" cy="386081"/>
          </a:xfrm>
          <a:prstGeom prst="triangle">
            <a:avLst/>
          </a:prstGeom>
          <a:solidFill>
            <a:srgbClr val="FDC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BA5304CB-B87B-4635-9AA0-1A4ED8D94750}"/>
              </a:ext>
            </a:extLst>
          </p:cNvPr>
          <p:cNvSpPr txBox="1"/>
          <p:nvPr/>
        </p:nvSpPr>
        <p:spPr>
          <a:xfrm>
            <a:off x="5044119" y="4181594"/>
            <a:ext cx="4696701" cy="1077218"/>
          </a:xfrm>
          <a:prstGeom prst="rect">
            <a:avLst/>
          </a:prstGeom>
          <a:noFill/>
        </p:spPr>
        <p:txBody>
          <a:bodyPr wrap="square" rtlCol="0">
            <a:spAutoFit/>
          </a:bodyPr>
          <a:lstStyle/>
          <a:p>
            <a:r>
              <a:rPr lang="zh-CN" altLang="en-US" sz="3200" b="1" dirty="0"/>
              <a:t>以上。</a:t>
            </a:r>
            <a:endParaRPr lang="en-US" altLang="zh-CN" sz="3200" b="1" dirty="0"/>
          </a:p>
          <a:p>
            <a:r>
              <a:rPr lang="zh-CN" altLang="en-US" sz="3200" b="1" dirty="0"/>
              <a:t>请多指教。</a:t>
            </a:r>
          </a:p>
        </p:txBody>
      </p:sp>
      <p:pic>
        <p:nvPicPr>
          <p:cNvPr id="39" name="图片 38">
            <a:extLst>
              <a:ext uri="{FF2B5EF4-FFF2-40B4-BE49-F238E27FC236}">
                <a16:creationId xmlns:a16="http://schemas.microsoft.com/office/drawing/2014/main" id="{8BA82C1A-2F5F-4981-9A5C-1BAE337544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64124" y="-449693"/>
            <a:ext cx="2633590" cy="658398"/>
          </a:xfrm>
          <a:prstGeom prst="rect">
            <a:avLst/>
          </a:prstGeom>
        </p:spPr>
      </p:pic>
    </p:spTree>
    <p:extLst>
      <p:ext uri="{BB962C8B-B14F-4D97-AF65-F5344CB8AC3E}">
        <p14:creationId xmlns:p14="http://schemas.microsoft.com/office/powerpoint/2010/main" val="31424156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29D1E9D2-88CB-4CE0-AA39-2C6E45B642D2}"/>
              </a:ext>
            </a:extLst>
          </p:cNvPr>
          <p:cNvSpPr txBox="1"/>
          <p:nvPr/>
        </p:nvSpPr>
        <p:spPr>
          <a:xfrm>
            <a:off x="3603135" y="2072847"/>
            <a:ext cx="5216400" cy="830997"/>
          </a:xfrm>
          <a:prstGeom prst="rect">
            <a:avLst/>
          </a:prstGeom>
          <a:noFill/>
        </p:spPr>
        <p:txBody>
          <a:bodyPr wrap="square" rtlCol="0">
            <a:spAutoFit/>
          </a:bodyPr>
          <a:lstStyle/>
          <a:p>
            <a:r>
              <a:rPr lang="zh-CN" altLang="en-US" sz="4800" b="1" dirty="0"/>
              <a:t>图书馆的教育职能</a:t>
            </a:r>
          </a:p>
        </p:txBody>
      </p:sp>
      <p:sp>
        <p:nvSpPr>
          <p:cNvPr id="3" name="文本框 2">
            <a:extLst>
              <a:ext uri="{FF2B5EF4-FFF2-40B4-BE49-F238E27FC236}">
                <a16:creationId xmlns:a16="http://schemas.microsoft.com/office/drawing/2014/main" id="{B13466B3-E912-452D-A676-5CC46DDB55FB}"/>
              </a:ext>
            </a:extLst>
          </p:cNvPr>
          <p:cNvSpPr txBox="1"/>
          <p:nvPr/>
        </p:nvSpPr>
        <p:spPr>
          <a:xfrm>
            <a:off x="4143910" y="3801756"/>
            <a:ext cx="3904180" cy="830997"/>
          </a:xfrm>
          <a:prstGeom prst="rect">
            <a:avLst/>
          </a:prstGeom>
          <a:noFill/>
        </p:spPr>
        <p:txBody>
          <a:bodyPr wrap="square" rtlCol="0">
            <a:spAutoFit/>
          </a:bodyPr>
          <a:lstStyle/>
          <a:p>
            <a:r>
              <a:rPr lang="zh-CN" altLang="en-US" sz="4800" b="1" dirty="0"/>
              <a:t>  创新和服务</a:t>
            </a:r>
          </a:p>
        </p:txBody>
      </p:sp>
    </p:spTree>
    <p:extLst>
      <p:ext uri="{BB962C8B-B14F-4D97-AF65-F5344CB8AC3E}">
        <p14:creationId xmlns:p14="http://schemas.microsoft.com/office/powerpoint/2010/main" val="190133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A0836F80-93A9-4D28-AB84-25AC1E8E32E5}"/>
              </a:ext>
            </a:extLst>
          </p:cNvPr>
          <p:cNvPicPr>
            <a:picLocks noChangeAspect="1"/>
          </p:cNvPicPr>
          <p:nvPr/>
        </p:nvPicPr>
        <p:blipFill rotWithShape="1">
          <a:blip r:embed="rId2"/>
          <a:srcRect b="11696"/>
          <a:stretch/>
        </p:blipFill>
        <p:spPr>
          <a:xfrm>
            <a:off x="279171" y="414337"/>
            <a:ext cx="11633657" cy="6029326"/>
          </a:xfrm>
          <a:prstGeom prst="rect">
            <a:avLst/>
          </a:prstGeom>
        </p:spPr>
      </p:pic>
      <p:sp>
        <p:nvSpPr>
          <p:cNvPr id="10" name="矩形 9">
            <a:extLst>
              <a:ext uri="{FF2B5EF4-FFF2-40B4-BE49-F238E27FC236}">
                <a16:creationId xmlns:a16="http://schemas.microsoft.com/office/drawing/2014/main" id="{011C408A-274E-4389-9EF2-6BB57EEC664A}"/>
              </a:ext>
            </a:extLst>
          </p:cNvPr>
          <p:cNvSpPr/>
          <p:nvPr/>
        </p:nvSpPr>
        <p:spPr>
          <a:xfrm>
            <a:off x="1790700" y="823913"/>
            <a:ext cx="1981200" cy="114300"/>
          </a:xfrm>
          <a:prstGeom prst="rect">
            <a:avLst/>
          </a:prstGeom>
          <a:solidFill>
            <a:srgbClr val="C0000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58D011E2-B435-44B3-AEBA-3ADA289E8222}"/>
              </a:ext>
            </a:extLst>
          </p:cNvPr>
          <p:cNvSpPr/>
          <p:nvPr/>
        </p:nvSpPr>
        <p:spPr>
          <a:xfrm>
            <a:off x="2057400" y="4491038"/>
            <a:ext cx="1981200" cy="114300"/>
          </a:xfrm>
          <a:prstGeom prst="rect">
            <a:avLst/>
          </a:prstGeom>
          <a:solidFill>
            <a:srgbClr val="C0000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08C0FAE2-40ED-426E-9246-1D777A8FCF6E}"/>
              </a:ext>
            </a:extLst>
          </p:cNvPr>
          <p:cNvSpPr/>
          <p:nvPr/>
        </p:nvSpPr>
        <p:spPr>
          <a:xfrm>
            <a:off x="3457575" y="6329363"/>
            <a:ext cx="1981200" cy="114300"/>
          </a:xfrm>
          <a:prstGeom prst="rect">
            <a:avLst/>
          </a:prstGeom>
          <a:solidFill>
            <a:srgbClr val="C0000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a:p>
        </p:txBody>
      </p:sp>
      <p:grpSp>
        <p:nvGrpSpPr>
          <p:cNvPr id="2" name="组合 1">
            <a:extLst>
              <a:ext uri="{FF2B5EF4-FFF2-40B4-BE49-F238E27FC236}">
                <a16:creationId xmlns:a16="http://schemas.microsoft.com/office/drawing/2014/main" id="{6A93412B-C799-432A-8C70-F5C70DBE2063}"/>
              </a:ext>
            </a:extLst>
          </p:cNvPr>
          <p:cNvGrpSpPr/>
          <p:nvPr/>
        </p:nvGrpSpPr>
        <p:grpSpPr>
          <a:xfrm>
            <a:off x="257175" y="414337"/>
            <a:ext cx="11887200" cy="6347698"/>
            <a:chOff x="152400" y="255151"/>
            <a:chExt cx="11887200" cy="6347698"/>
          </a:xfrm>
        </p:grpSpPr>
        <p:pic>
          <p:nvPicPr>
            <p:cNvPr id="6" name="图片 5">
              <a:extLst>
                <a:ext uri="{FF2B5EF4-FFF2-40B4-BE49-F238E27FC236}">
                  <a16:creationId xmlns:a16="http://schemas.microsoft.com/office/drawing/2014/main" id="{32403D05-9EDC-4E4A-A035-2E8729308FA2}"/>
                </a:ext>
              </a:extLst>
            </p:cNvPr>
            <p:cNvPicPr>
              <a:picLocks noChangeAspect="1"/>
            </p:cNvPicPr>
            <p:nvPr/>
          </p:nvPicPr>
          <p:blipFill>
            <a:blip r:embed="rId3"/>
            <a:stretch>
              <a:fillRect/>
            </a:stretch>
          </p:blipFill>
          <p:spPr>
            <a:xfrm>
              <a:off x="152400" y="255151"/>
              <a:ext cx="11887200" cy="6347698"/>
            </a:xfrm>
            <a:prstGeom prst="rect">
              <a:avLst/>
            </a:prstGeom>
          </p:spPr>
        </p:pic>
        <p:sp>
          <p:nvSpPr>
            <p:cNvPr id="8" name="矩形 7">
              <a:extLst>
                <a:ext uri="{FF2B5EF4-FFF2-40B4-BE49-F238E27FC236}">
                  <a16:creationId xmlns:a16="http://schemas.microsoft.com/office/drawing/2014/main" id="{BDF1FBE8-BDC8-4441-9915-E33D73F7BA90}"/>
                </a:ext>
              </a:extLst>
            </p:cNvPr>
            <p:cNvSpPr/>
            <p:nvPr/>
          </p:nvSpPr>
          <p:spPr>
            <a:xfrm>
              <a:off x="1447800" y="1152526"/>
              <a:ext cx="1981200" cy="114300"/>
            </a:xfrm>
            <a:prstGeom prst="rect">
              <a:avLst/>
            </a:prstGeom>
            <a:solidFill>
              <a:srgbClr val="C0000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5674228C-316F-48CF-9D05-6792AE7DF903}"/>
                </a:ext>
              </a:extLst>
            </p:cNvPr>
            <p:cNvSpPr/>
            <p:nvPr/>
          </p:nvSpPr>
          <p:spPr>
            <a:xfrm>
              <a:off x="1628775" y="551439"/>
              <a:ext cx="1981200" cy="114300"/>
            </a:xfrm>
            <a:prstGeom prst="rect">
              <a:avLst/>
            </a:prstGeom>
            <a:solidFill>
              <a:srgbClr val="C0000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C74AE3FE-C85E-4D42-A267-0EE2EECE327F}"/>
                </a:ext>
              </a:extLst>
            </p:cNvPr>
            <p:cNvSpPr/>
            <p:nvPr/>
          </p:nvSpPr>
          <p:spPr>
            <a:xfrm>
              <a:off x="2543175" y="5819776"/>
              <a:ext cx="1981200" cy="114300"/>
            </a:xfrm>
            <a:prstGeom prst="rect">
              <a:avLst/>
            </a:prstGeom>
            <a:solidFill>
              <a:srgbClr val="C0000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B6DAE81A-A1D3-460A-84DB-CB33B166623D}"/>
                </a:ext>
              </a:extLst>
            </p:cNvPr>
            <p:cNvSpPr/>
            <p:nvPr/>
          </p:nvSpPr>
          <p:spPr>
            <a:xfrm>
              <a:off x="2114550" y="4695826"/>
              <a:ext cx="1981200" cy="114300"/>
            </a:xfrm>
            <a:prstGeom prst="rect">
              <a:avLst/>
            </a:prstGeom>
            <a:solidFill>
              <a:srgbClr val="C0000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8701676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E45CD9F-3DB5-4D3C-9DC1-A29D217826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8332" y="0"/>
            <a:ext cx="4866527" cy="6858000"/>
          </a:xfrm>
          <a:prstGeom prst="rect">
            <a:avLst/>
          </a:prstGeom>
        </p:spPr>
      </p:pic>
      <p:pic>
        <p:nvPicPr>
          <p:cNvPr id="9" name="图片 8">
            <a:extLst>
              <a:ext uri="{FF2B5EF4-FFF2-40B4-BE49-F238E27FC236}">
                <a16:creationId xmlns:a16="http://schemas.microsoft.com/office/drawing/2014/main" id="{961A24E5-3509-41BE-82C3-FE2B31B71E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712" y="258461"/>
            <a:ext cx="3343920" cy="835981"/>
          </a:xfrm>
          <a:prstGeom prst="rect">
            <a:avLst/>
          </a:prstGeom>
        </p:spPr>
      </p:pic>
      <p:pic>
        <p:nvPicPr>
          <p:cNvPr id="7" name="图片 6">
            <a:extLst>
              <a:ext uri="{FF2B5EF4-FFF2-40B4-BE49-F238E27FC236}">
                <a16:creationId xmlns:a16="http://schemas.microsoft.com/office/drawing/2014/main" id="{B5B4A67B-920C-4BDD-9EE0-AC0F6AEF25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7453" y="2412382"/>
            <a:ext cx="10563727" cy="1754433"/>
          </a:xfrm>
          <a:prstGeom prst="rect">
            <a:avLst/>
          </a:prstGeom>
        </p:spPr>
      </p:pic>
      <p:pic>
        <p:nvPicPr>
          <p:cNvPr id="4" name="图片 3">
            <a:extLst>
              <a:ext uri="{FF2B5EF4-FFF2-40B4-BE49-F238E27FC236}">
                <a16:creationId xmlns:a16="http://schemas.microsoft.com/office/drawing/2014/main" id="{FA78706D-9E97-4226-9030-01B63FC28D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13" y="2523914"/>
            <a:ext cx="7401185" cy="3328704"/>
          </a:xfrm>
          <a:prstGeom prst="rect">
            <a:avLst/>
          </a:prstGeom>
        </p:spPr>
      </p:pic>
    </p:spTree>
    <p:extLst>
      <p:ext uri="{BB962C8B-B14F-4D97-AF65-F5344CB8AC3E}">
        <p14:creationId xmlns:p14="http://schemas.microsoft.com/office/powerpoint/2010/main" val="3042811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xit" presetSubtype="10" fill="hold" nodeType="clickEffect">
                                  <p:stCondLst>
                                    <p:cond delay="0"/>
                                  </p:stCondLst>
                                  <p:childTnLst>
                                    <p:animEffect transition="out" filter="randombar(horizontal)">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21" presetClass="entr" presetSubtype="1"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heel(1)">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 y="0"/>
            <a:ext cx="3611563" cy="6858000"/>
          </a:xfrm>
          <a:prstGeom prst="rect">
            <a:avLst/>
          </a:prstGeom>
          <a:solidFill>
            <a:srgbClr val="1B9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008042" y="2646600"/>
            <a:ext cx="1595479" cy="830997"/>
          </a:xfrm>
          <a:prstGeom prst="rect">
            <a:avLst/>
          </a:prstGeom>
          <a:noFill/>
        </p:spPr>
        <p:txBody>
          <a:bodyPr wrap="square" rtlCol="0">
            <a:spAutoFit/>
          </a:bodyPr>
          <a:lstStyle/>
          <a:p>
            <a:r>
              <a:rPr lang="zh-CN" altLang="en-US" sz="4800" b="1" dirty="0">
                <a:solidFill>
                  <a:schemeClr val="bg1"/>
                </a:solidFill>
                <a:latin typeface="微软雅黑" panose="020B0503020204020204" pitchFamily="34" charset="-122"/>
                <a:ea typeface="微软雅黑" panose="020B0503020204020204" pitchFamily="34" charset="-122"/>
              </a:rPr>
              <a:t>案例</a:t>
            </a:r>
          </a:p>
        </p:txBody>
      </p:sp>
      <p:grpSp>
        <p:nvGrpSpPr>
          <p:cNvPr id="23" name="组合 22"/>
          <p:cNvGrpSpPr/>
          <p:nvPr/>
        </p:nvGrpSpPr>
        <p:grpSpPr>
          <a:xfrm>
            <a:off x="2507029" y="2762259"/>
            <a:ext cx="465354" cy="469881"/>
            <a:chOff x="2099842" y="1975504"/>
            <a:chExt cx="823123" cy="831130"/>
          </a:xfrm>
          <a:solidFill>
            <a:schemeClr val="bg1"/>
          </a:solidFill>
        </p:grpSpPr>
        <p:sp>
          <p:nvSpPr>
            <p:cNvPr id="24" name="等腰三角形 23"/>
            <p:cNvSpPr/>
            <p:nvPr/>
          </p:nvSpPr>
          <p:spPr>
            <a:xfrm rot="19813541" flipH="1">
              <a:off x="2099842" y="1975504"/>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4"/>
            <p:cNvSpPr/>
            <p:nvPr/>
          </p:nvSpPr>
          <p:spPr>
            <a:xfrm rot="19813541" flipH="1">
              <a:off x="2099844" y="2420553"/>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5"/>
            <p:cNvSpPr/>
            <p:nvPr/>
          </p:nvSpPr>
          <p:spPr>
            <a:xfrm rot="19813541" flipH="1">
              <a:off x="2479441" y="2198028"/>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等腰三角形 7"/>
          <p:cNvSpPr/>
          <p:nvPr/>
        </p:nvSpPr>
        <p:spPr>
          <a:xfrm rot="5400000" flipH="1">
            <a:off x="4551880" y="1121191"/>
            <a:ext cx="519388" cy="452119"/>
          </a:xfrm>
          <a:prstGeom prst="triangle">
            <a:avLst/>
          </a:prstGeom>
          <a:solidFill>
            <a:srgbClr val="1B9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5285429" y="1054863"/>
            <a:ext cx="1932494" cy="584775"/>
          </a:xfrm>
          <a:prstGeom prst="rect">
            <a:avLst/>
          </a:prstGeom>
          <a:noFill/>
        </p:spPr>
        <p:txBody>
          <a:bodyPr wrap="square" rtlCol="0">
            <a:spAutoFit/>
          </a:bodyPr>
          <a:lstStyle/>
          <a:p>
            <a:r>
              <a:rPr lang="zh-CN" altLang="en-US" sz="3200" b="1" dirty="0">
                <a:solidFill>
                  <a:srgbClr val="595E64"/>
                </a:solidFill>
                <a:latin typeface="微软雅黑" panose="020B0503020204020204" pitchFamily="34" charset="-122"/>
                <a:ea typeface="微软雅黑" panose="020B0503020204020204" pitchFamily="34" charset="-122"/>
              </a:rPr>
              <a:t>第一部分</a:t>
            </a:r>
          </a:p>
        </p:txBody>
      </p:sp>
      <p:sp>
        <p:nvSpPr>
          <p:cNvPr id="19" name="文本框 18"/>
          <p:cNvSpPr txBox="1"/>
          <p:nvPr/>
        </p:nvSpPr>
        <p:spPr>
          <a:xfrm>
            <a:off x="7217923" y="1085640"/>
            <a:ext cx="3657600" cy="523220"/>
          </a:xfrm>
          <a:prstGeom prst="rect">
            <a:avLst/>
          </a:prstGeom>
          <a:noFill/>
        </p:spPr>
        <p:txBody>
          <a:bodyPr wrap="square" rtlCol="0">
            <a:spAutoFit/>
          </a:bodyPr>
          <a:lstStyle/>
          <a:p>
            <a:r>
              <a:rPr lang="zh-CN" altLang="en-US" sz="2800" dirty="0">
                <a:solidFill>
                  <a:srgbClr val="595E64"/>
                </a:solidFill>
                <a:latin typeface="微软雅黑" panose="020B0503020204020204" pitchFamily="34" charset="-122"/>
                <a:ea typeface="微软雅黑" panose="020B0503020204020204" pitchFamily="34" charset="-122"/>
              </a:rPr>
              <a:t>活动简介</a:t>
            </a:r>
          </a:p>
        </p:txBody>
      </p:sp>
      <p:sp>
        <p:nvSpPr>
          <p:cNvPr id="16" name="文本框 15"/>
          <p:cNvSpPr txBox="1"/>
          <p:nvPr/>
        </p:nvSpPr>
        <p:spPr>
          <a:xfrm>
            <a:off x="5285429" y="2442696"/>
            <a:ext cx="1932494" cy="584775"/>
          </a:xfrm>
          <a:prstGeom prst="rect">
            <a:avLst/>
          </a:prstGeom>
          <a:noFill/>
        </p:spPr>
        <p:txBody>
          <a:bodyPr wrap="square" rtlCol="0">
            <a:spAutoFit/>
          </a:bodyPr>
          <a:lstStyle/>
          <a:p>
            <a:r>
              <a:rPr lang="zh-CN" altLang="en-US" sz="3200" b="1" dirty="0">
                <a:solidFill>
                  <a:srgbClr val="595E64"/>
                </a:solidFill>
                <a:latin typeface="微软雅黑" panose="020B0503020204020204" pitchFamily="34" charset="-122"/>
                <a:ea typeface="微软雅黑" panose="020B0503020204020204" pitchFamily="34" charset="-122"/>
              </a:rPr>
              <a:t>第二部分</a:t>
            </a:r>
          </a:p>
        </p:txBody>
      </p:sp>
      <p:sp>
        <p:nvSpPr>
          <p:cNvPr id="20" name="文本框 19"/>
          <p:cNvSpPr txBox="1"/>
          <p:nvPr/>
        </p:nvSpPr>
        <p:spPr>
          <a:xfrm>
            <a:off x="7217923" y="2473473"/>
            <a:ext cx="2821022" cy="523220"/>
          </a:xfrm>
          <a:prstGeom prst="rect">
            <a:avLst/>
          </a:prstGeom>
          <a:noFill/>
        </p:spPr>
        <p:txBody>
          <a:bodyPr wrap="square" rtlCol="0">
            <a:spAutoFit/>
          </a:bodyPr>
          <a:lstStyle/>
          <a:p>
            <a:r>
              <a:rPr lang="zh-CN" altLang="en-US" sz="2800" dirty="0">
                <a:solidFill>
                  <a:srgbClr val="595E64"/>
                </a:solidFill>
                <a:latin typeface="微软雅黑" panose="020B0503020204020204" pitchFamily="34" charset="-122"/>
                <a:ea typeface="微软雅黑" panose="020B0503020204020204" pitchFamily="34" charset="-122"/>
              </a:rPr>
              <a:t>活动流程</a:t>
            </a:r>
          </a:p>
        </p:txBody>
      </p:sp>
      <p:sp>
        <p:nvSpPr>
          <p:cNvPr id="27" name="等腰三角形 26"/>
          <p:cNvSpPr/>
          <p:nvPr/>
        </p:nvSpPr>
        <p:spPr>
          <a:xfrm rot="5400000" flipH="1">
            <a:off x="4551880" y="2509024"/>
            <a:ext cx="519388" cy="452119"/>
          </a:xfrm>
          <a:prstGeom prst="triangle">
            <a:avLst/>
          </a:prstGeom>
          <a:solidFill>
            <a:srgbClr val="93B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5285429" y="3830529"/>
            <a:ext cx="1932494" cy="584775"/>
          </a:xfrm>
          <a:prstGeom prst="rect">
            <a:avLst/>
          </a:prstGeom>
          <a:noFill/>
        </p:spPr>
        <p:txBody>
          <a:bodyPr wrap="square" rtlCol="0">
            <a:spAutoFit/>
          </a:bodyPr>
          <a:lstStyle/>
          <a:p>
            <a:r>
              <a:rPr lang="zh-CN" altLang="en-US" sz="3200" b="1" dirty="0">
                <a:solidFill>
                  <a:srgbClr val="595E64"/>
                </a:solidFill>
                <a:latin typeface="微软雅黑" panose="020B0503020204020204" pitchFamily="34" charset="-122"/>
                <a:ea typeface="微软雅黑" panose="020B0503020204020204" pitchFamily="34" charset="-122"/>
              </a:rPr>
              <a:t>第三部分</a:t>
            </a:r>
          </a:p>
        </p:txBody>
      </p:sp>
      <p:sp>
        <p:nvSpPr>
          <p:cNvPr id="21" name="文本框 20"/>
          <p:cNvSpPr txBox="1"/>
          <p:nvPr/>
        </p:nvSpPr>
        <p:spPr>
          <a:xfrm>
            <a:off x="7217923" y="3861306"/>
            <a:ext cx="2821022" cy="523220"/>
          </a:xfrm>
          <a:prstGeom prst="rect">
            <a:avLst/>
          </a:prstGeom>
          <a:noFill/>
        </p:spPr>
        <p:txBody>
          <a:bodyPr wrap="square" rtlCol="0">
            <a:spAutoFit/>
          </a:bodyPr>
          <a:lstStyle/>
          <a:p>
            <a:r>
              <a:rPr lang="zh-CN" altLang="en-US" sz="2800" dirty="0">
                <a:solidFill>
                  <a:srgbClr val="595E64"/>
                </a:solidFill>
                <a:latin typeface="微软雅黑" panose="020B0503020204020204" pitchFamily="34" charset="-122"/>
                <a:ea typeface="微软雅黑" panose="020B0503020204020204" pitchFamily="34" charset="-122"/>
              </a:rPr>
              <a:t>活动意义</a:t>
            </a:r>
          </a:p>
        </p:txBody>
      </p:sp>
      <p:sp>
        <p:nvSpPr>
          <p:cNvPr id="29" name="等腰三角形 28"/>
          <p:cNvSpPr/>
          <p:nvPr/>
        </p:nvSpPr>
        <p:spPr>
          <a:xfrm rot="5400000" flipH="1">
            <a:off x="4551880" y="3896857"/>
            <a:ext cx="519388" cy="452119"/>
          </a:xfrm>
          <a:prstGeom prst="triangle">
            <a:avLst/>
          </a:prstGeom>
          <a:solidFill>
            <a:srgbClr val="55C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5285429" y="5218362"/>
            <a:ext cx="1932494" cy="584775"/>
          </a:xfrm>
          <a:prstGeom prst="rect">
            <a:avLst/>
          </a:prstGeom>
          <a:noFill/>
        </p:spPr>
        <p:txBody>
          <a:bodyPr wrap="square" rtlCol="0">
            <a:spAutoFit/>
          </a:bodyPr>
          <a:lstStyle/>
          <a:p>
            <a:r>
              <a:rPr lang="zh-CN" altLang="en-US" sz="3200" b="1" dirty="0">
                <a:solidFill>
                  <a:srgbClr val="595E64"/>
                </a:solidFill>
                <a:latin typeface="微软雅黑" panose="020B0503020204020204" pitchFamily="34" charset="-122"/>
                <a:ea typeface="微软雅黑" panose="020B0503020204020204" pitchFamily="34" charset="-122"/>
              </a:rPr>
              <a:t>第四部分</a:t>
            </a:r>
          </a:p>
        </p:txBody>
      </p:sp>
      <p:sp>
        <p:nvSpPr>
          <p:cNvPr id="22" name="文本框 21"/>
          <p:cNvSpPr txBox="1"/>
          <p:nvPr/>
        </p:nvSpPr>
        <p:spPr>
          <a:xfrm>
            <a:off x="7217923" y="5249139"/>
            <a:ext cx="2821022" cy="523220"/>
          </a:xfrm>
          <a:prstGeom prst="rect">
            <a:avLst/>
          </a:prstGeom>
          <a:noFill/>
        </p:spPr>
        <p:txBody>
          <a:bodyPr wrap="square" rtlCol="0">
            <a:spAutoFit/>
          </a:bodyPr>
          <a:lstStyle/>
          <a:p>
            <a:r>
              <a:rPr lang="zh-CN" altLang="en-US" sz="2800" dirty="0">
                <a:solidFill>
                  <a:srgbClr val="595E64"/>
                </a:solidFill>
                <a:latin typeface="微软雅黑" panose="020B0503020204020204" pitchFamily="34" charset="-122"/>
                <a:ea typeface="微软雅黑" panose="020B0503020204020204" pitchFamily="34" charset="-122"/>
              </a:rPr>
              <a:t>活动反馈</a:t>
            </a:r>
          </a:p>
        </p:txBody>
      </p:sp>
      <p:sp>
        <p:nvSpPr>
          <p:cNvPr id="30" name="等腰三角形 29"/>
          <p:cNvSpPr/>
          <p:nvPr/>
        </p:nvSpPr>
        <p:spPr>
          <a:xfrm rot="5400000" flipH="1">
            <a:off x="4551880" y="5284690"/>
            <a:ext cx="519388" cy="452119"/>
          </a:xfrm>
          <a:prstGeom prst="triangle">
            <a:avLst/>
          </a:prstGeom>
          <a:solidFill>
            <a:srgbClr val="FDC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8463217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 y="0"/>
            <a:ext cx="3611563" cy="6858000"/>
          </a:xfrm>
          <a:prstGeom prst="rect">
            <a:avLst/>
          </a:prstGeom>
          <a:solidFill>
            <a:srgbClr val="1B9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008042" y="2175858"/>
            <a:ext cx="1595479" cy="1569660"/>
          </a:xfrm>
          <a:prstGeom prst="rect">
            <a:avLst/>
          </a:prstGeom>
          <a:noFill/>
        </p:spPr>
        <p:txBody>
          <a:bodyPr wrap="square" rtlCol="0">
            <a:spAutoFit/>
          </a:bodyPr>
          <a:lstStyle/>
          <a:p>
            <a:r>
              <a:rPr lang="zh-CN" altLang="en-US" sz="4800" b="1" dirty="0">
                <a:solidFill>
                  <a:schemeClr val="bg1"/>
                </a:solidFill>
                <a:latin typeface="微软雅黑" panose="020B0503020204020204" pitchFamily="34" charset="-122"/>
                <a:ea typeface="微软雅黑" panose="020B0503020204020204" pitchFamily="34" charset="-122"/>
              </a:rPr>
              <a:t>第一部分</a:t>
            </a:r>
          </a:p>
        </p:txBody>
      </p:sp>
      <p:grpSp>
        <p:nvGrpSpPr>
          <p:cNvPr id="23" name="组合 22"/>
          <p:cNvGrpSpPr/>
          <p:nvPr/>
        </p:nvGrpSpPr>
        <p:grpSpPr>
          <a:xfrm>
            <a:off x="2507029" y="2762259"/>
            <a:ext cx="465354" cy="469881"/>
            <a:chOff x="2099842" y="1975504"/>
            <a:chExt cx="823123" cy="831130"/>
          </a:xfrm>
          <a:solidFill>
            <a:schemeClr val="bg1"/>
          </a:solidFill>
        </p:grpSpPr>
        <p:sp>
          <p:nvSpPr>
            <p:cNvPr id="24" name="等腰三角形 23"/>
            <p:cNvSpPr/>
            <p:nvPr/>
          </p:nvSpPr>
          <p:spPr>
            <a:xfrm rot="19813541" flipH="1">
              <a:off x="2099842" y="1975504"/>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4"/>
            <p:cNvSpPr/>
            <p:nvPr/>
          </p:nvSpPr>
          <p:spPr>
            <a:xfrm rot="19813541" flipH="1">
              <a:off x="2099844" y="2420553"/>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5"/>
            <p:cNvSpPr/>
            <p:nvPr/>
          </p:nvSpPr>
          <p:spPr>
            <a:xfrm rot="19813541" flipH="1">
              <a:off x="2479441" y="2198028"/>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4893949" y="2844225"/>
            <a:ext cx="6442860" cy="584775"/>
            <a:chOff x="4585514" y="1054863"/>
            <a:chExt cx="6442860" cy="584775"/>
          </a:xfrm>
        </p:grpSpPr>
        <p:sp>
          <p:nvSpPr>
            <p:cNvPr id="8" name="等腰三角形 7"/>
            <p:cNvSpPr/>
            <p:nvPr/>
          </p:nvSpPr>
          <p:spPr>
            <a:xfrm rot="5400000" flipH="1">
              <a:off x="4551880" y="1121191"/>
              <a:ext cx="519388" cy="452119"/>
            </a:xfrm>
            <a:prstGeom prst="triangle">
              <a:avLst/>
            </a:prstGeom>
            <a:solidFill>
              <a:srgbClr val="1B9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5285429" y="1054863"/>
              <a:ext cx="1932494" cy="584775"/>
            </a:xfrm>
            <a:prstGeom prst="rect">
              <a:avLst/>
            </a:prstGeom>
            <a:noFill/>
          </p:spPr>
          <p:txBody>
            <a:bodyPr wrap="square" rtlCol="0">
              <a:spAutoFit/>
            </a:bodyPr>
            <a:lstStyle/>
            <a:p>
              <a:r>
                <a:rPr lang="zh-CN" altLang="en-US" sz="3200" b="1" dirty="0">
                  <a:solidFill>
                    <a:srgbClr val="595E64"/>
                  </a:solidFill>
                  <a:latin typeface="微软雅黑" panose="020B0503020204020204" pitchFamily="34" charset="-122"/>
                  <a:ea typeface="微软雅黑" panose="020B0503020204020204" pitchFamily="34" charset="-122"/>
                </a:rPr>
                <a:t>第一部分</a:t>
              </a:r>
            </a:p>
          </p:txBody>
        </p:sp>
        <p:sp>
          <p:nvSpPr>
            <p:cNvPr id="19" name="文本框 18"/>
            <p:cNvSpPr txBox="1"/>
            <p:nvPr/>
          </p:nvSpPr>
          <p:spPr>
            <a:xfrm>
              <a:off x="7370774" y="1085640"/>
              <a:ext cx="3657600" cy="523220"/>
            </a:xfrm>
            <a:prstGeom prst="rect">
              <a:avLst/>
            </a:prstGeom>
            <a:noFill/>
          </p:spPr>
          <p:txBody>
            <a:bodyPr wrap="square" rtlCol="0">
              <a:spAutoFit/>
            </a:bodyPr>
            <a:lstStyle/>
            <a:p>
              <a:r>
                <a:rPr lang="zh-CN" altLang="en-US" sz="2800" dirty="0">
                  <a:solidFill>
                    <a:srgbClr val="595E64"/>
                  </a:solidFill>
                  <a:latin typeface="微软雅黑" panose="020B0503020204020204" pitchFamily="34" charset="-122"/>
                  <a:ea typeface="微软雅黑" panose="020B0503020204020204" pitchFamily="34" charset="-122"/>
                </a:rPr>
                <a:t>活动介绍</a:t>
              </a:r>
            </a:p>
          </p:txBody>
        </p:sp>
      </p:grpSp>
      <p:pic>
        <p:nvPicPr>
          <p:cNvPr id="12" name="图片 11">
            <a:extLst>
              <a:ext uri="{FF2B5EF4-FFF2-40B4-BE49-F238E27FC236}">
                <a16:creationId xmlns:a16="http://schemas.microsoft.com/office/drawing/2014/main" id="{F4A43E23-2644-42E4-AFD6-8DEAE1064A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8079" y="177800"/>
            <a:ext cx="3343920" cy="835981"/>
          </a:xfrm>
          <a:prstGeom prst="rect">
            <a:avLst/>
          </a:prstGeom>
        </p:spPr>
      </p:pic>
    </p:spTree>
    <p:extLst>
      <p:ext uri="{BB962C8B-B14F-4D97-AF65-F5344CB8AC3E}">
        <p14:creationId xmlns:p14="http://schemas.microsoft.com/office/powerpoint/2010/main" val="56945764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D8419EF4-0B54-4C97-A037-B0E6F3BA6435}"/>
              </a:ext>
            </a:extLst>
          </p:cNvPr>
          <p:cNvPicPr>
            <a:picLocks noChangeAspect="1"/>
          </p:cNvPicPr>
          <p:nvPr/>
        </p:nvPicPr>
        <p:blipFill>
          <a:blip r:embed="rId2"/>
          <a:stretch>
            <a:fillRect/>
          </a:stretch>
        </p:blipFill>
        <p:spPr>
          <a:xfrm>
            <a:off x="9330502" y="194736"/>
            <a:ext cx="2633700" cy="658425"/>
          </a:xfrm>
          <a:prstGeom prst="rect">
            <a:avLst/>
          </a:prstGeom>
        </p:spPr>
      </p:pic>
      <p:pic>
        <p:nvPicPr>
          <p:cNvPr id="11" name="图片 10">
            <a:extLst>
              <a:ext uri="{FF2B5EF4-FFF2-40B4-BE49-F238E27FC236}">
                <a16:creationId xmlns:a16="http://schemas.microsoft.com/office/drawing/2014/main" id="{51004381-301B-420D-A226-28508E467A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007" y="929423"/>
            <a:ext cx="10735986" cy="4999153"/>
          </a:xfrm>
          <a:prstGeom prst="rect">
            <a:avLst/>
          </a:prstGeom>
        </p:spPr>
      </p:pic>
    </p:spTree>
    <p:extLst>
      <p:ext uri="{BB962C8B-B14F-4D97-AF65-F5344CB8AC3E}">
        <p14:creationId xmlns:p14="http://schemas.microsoft.com/office/powerpoint/2010/main" val="3317765587"/>
      </p:ext>
    </p:extLst>
  </p:cSld>
  <p:clrMapOvr>
    <a:masterClrMapping/>
  </p:clrMapOvr>
  <mc:AlternateContent xmlns:mc="http://schemas.openxmlformats.org/markup-compatibility/2006" xmlns:p14="http://schemas.microsoft.com/office/powerpoint/2010/main">
    <mc:Choice Requires="p14">
      <p:transition spd="slow" p14:dur="1500">
        <p:cover/>
      </p:transition>
    </mc:Choice>
    <mc:Fallback xmlns="">
      <p:transition spd="slow">
        <p:cove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49B97377-9E4A-4975-A584-8F63378FE5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1149" y="137999"/>
            <a:ext cx="1884668" cy="1879920"/>
          </a:xfrm>
          <a:prstGeom prst="rect">
            <a:avLst/>
          </a:prstGeom>
        </p:spPr>
      </p:pic>
      <p:pic>
        <p:nvPicPr>
          <p:cNvPr id="6" name="图片 5">
            <a:extLst>
              <a:ext uri="{FF2B5EF4-FFF2-40B4-BE49-F238E27FC236}">
                <a16:creationId xmlns:a16="http://schemas.microsoft.com/office/drawing/2014/main" id="{4471C017-F84B-4C94-AC99-C7F2CD825C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3812" y="4386345"/>
            <a:ext cx="1554050" cy="1554050"/>
          </a:xfrm>
          <a:prstGeom prst="rect">
            <a:avLst/>
          </a:prstGeom>
        </p:spPr>
      </p:pic>
      <p:pic>
        <p:nvPicPr>
          <p:cNvPr id="8" name="图片 7">
            <a:extLst>
              <a:ext uri="{FF2B5EF4-FFF2-40B4-BE49-F238E27FC236}">
                <a16:creationId xmlns:a16="http://schemas.microsoft.com/office/drawing/2014/main" id="{E3C82B19-B7F7-4152-B7EE-7DCC998E62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65508" y="4206517"/>
            <a:ext cx="1748934" cy="1746201"/>
          </a:xfrm>
          <a:prstGeom prst="rect">
            <a:avLst/>
          </a:prstGeom>
        </p:spPr>
      </p:pic>
      <p:pic>
        <p:nvPicPr>
          <p:cNvPr id="5" name="图片 4">
            <a:extLst>
              <a:ext uri="{FF2B5EF4-FFF2-40B4-BE49-F238E27FC236}">
                <a16:creationId xmlns:a16="http://schemas.microsoft.com/office/drawing/2014/main" id="{6333BD67-F6EA-409E-AB56-87F357620C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558" y="4398668"/>
            <a:ext cx="1554050" cy="1554050"/>
          </a:xfrm>
          <a:prstGeom prst="rect">
            <a:avLst/>
          </a:prstGeom>
        </p:spPr>
      </p:pic>
      <p:pic>
        <p:nvPicPr>
          <p:cNvPr id="9" name="图片 8">
            <a:extLst>
              <a:ext uri="{FF2B5EF4-FFF2-40B4-BE49-F238E27FC236}">
                <a16:creationId xmlns:a16="http://schemas.microsoft.com/office/drawing/2014/main" id="{BEF68E72-6C2F-4848-A5C6-343C0B7EF9C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1149" y="4374021"/>
            <a:ext cx="1519605" cy="1519605"/>
          </a:xfrm>
          <a:prstGeom prst="rect">
            <a:avLst/>
          </a:prstGeom>
        </p:spPr>
      </p:pic>
      <p:pic>
        <p:nvPicPr>
          <p:cNvPr id="11" name="图片 10">
            <a:extLst>
              <a:ext uri="{FF2B5EF4-FFF2-40B4-BE49-F238E27FC236}">
                <a16:creationId xmlns:a16="http://schemas.microsoft.com/office/drawing/2014/main" id="{90DEAAF3-FC08-441A-BF32-44AFA5BB8D2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36106" y="4433113"/>
            <a:ext cx="1554050" cy="1519605"/>
          </a:xfrm>
          <a:prstGeom prst="rect">
            <a:avLst/>
          </a:prstGeom>
        </p:spPr>
      </p:pic>
      <p:pic>
        <p:nvPicPr>
          <p:cNvPr id="7" name="图片 6">
            <a:extLst>
              <a:ext uri="{FF2B5EF4-FFF2-40B4-BE49-F238E27FC236}">
                <a16:creationId xmlns:a16="http://schemas.microsoft.com/office/drawing/2014/main" id="{ED1B7253-E570-4D04-B8AD-C42E1AB00FB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45803" y="2219049"/>
            <a:ext cx="8675360" cy="1987468"/>
          </a:xfrm>
          <a:prstGeom prst="rect">
            <a:avLst/>
          </a:prstGeom>
        </p:spPr>
      </p:pic>
    </p:spTree>
    <p:extLst>
      <p:ext uri="{BB962C8B-B14F-4D97-AF65-F5344CB8AC3E}">
        <p14:creationId xmlns:p14="http://schemas.microsoft.com/office/powerpoint/2010/main" val="129699433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gtEl>
                                        <p:attrNameLst>
                                          <p:attrName>r</p:attrName>
                                        </p:attrNameLst>
                                      </p:cBhvr>
                                    </p:animRot>
                                  </p:childTnLst>
                                </p:cTn>
                              </p:par>
                            </p:childTnLst>
                          </p:cTn>
                        </p:par>
                        <p:par>
                          <p:cTn id="7" fill="hold">
                            <p:stCondLst>
                              <p:cond delay="2000"/>
                            </p:stCondLst>
                            <p:childTnLst>
                              <p:par>
                                <p:cTn id="8" presetID="42"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 y="0"/>
            <a:ext cx="3611563" cy="6858000"/>
          </a:xfrm>
          <a:prstGeom prst="rect">
            <a:avLst/>
          </a:prstGeom>
          <a:solidFill>
            <a:srgbClr val="1B9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008042" y="2175858"/>
            <a:ext cx="1595479" cy="1569660"/>
          </a:xfrm>
          <a:prstGeom prst="rect">
            <a:avLst/>
          </a:prstGeom>
          <a:noFill/>
        </p:spPr>
        <p:txBody>
          <a:bodyPr wrap="square" rtlCol="0">
            <a:spAutoFit/>
          </a:bodyPr>
          <a:lstStyle/>
          <a:p>
            <a:r>
              <a:rPr lang="zh-CN" altLang="en-US" sz="4800" b="1" dirty="0">
                <a:solidFill>
                  <a:schemeClr val="bg1"/>
                </a:solidFill>
                <a:latin typeface="微软雅黑" panose="020B0503020204020204" pitchFamily="34" charset="-122"/>
                <a:ea typeface="微软雅黑" panose="020B0503020204020204" pitchFamily="34" charset="-122"/>
              </a:rPr>
              <a:t>第二部分</a:t>
            </a:r>
          </a:p>
        </p:txBody>
      </p:sp>
      <p:grpSp>
        <p:nvGrpSpPr>
          <p:cNvPr id="23" name="组合 22"/>
          <p:cNvGrpSpPr/>
          <p:nvPr/>
        </p:nvGrpSpPr>
        <p:grpSpPr>
          <a:xfrm>
            <a:off x="2507029" y="2762259"/>
            <a:ext cx="465354" cy="469881"/>
            <a:chOff x="2099842" y="1975504"/>
            <a:chExt cx="823123" cy="831130"/>
          </a:xfrm>
          <a:solidFill>
            <a:schemeClr val="bg1"/>
          </a:solidFill>
        </p:grpSpPr>
        <p:sp>
          <p:nvSpPr>
            <p:cNvPr id="24" name="等腰三角形 23"/>
            <p:cNvSpPr/>
            <p:nvPr/>
          </p:nvSpPr>
          <p:spPr>
            <a:xfrm rot="19813541" flipH="1">
              <a:off x="2099842" y="1975504"/>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4"/>
            <p:cNvSpPr/>
            <p:nvPr/>
          </p:nvSpPr>
          <p:spPr>
            <a:xfrm rot="19813541" flipH="1">
              <a:off x="2099844" y="2420553"/>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5"/>
            <p:cNvSpPr/>
            <p:nvPr/>
          </p:nvSpPr>
          <p:spPr>
            <a:xfrm rot="19813541" flipH="1">
              <a:off x="2479441" y="2198028"/>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4893949" y="2844225"/>
            <a:ext cx="6442860" cy="584775"/>
            <a:chOff x="4585514" y="1054863"/>
            <a:chExt cx="6442860" cy="584775"/>
          </a:xfrm>
        </p:grpSpPr>
        <p:sp>
          <p:nvSpPr>
            <p:cNvPr id="8" name="等腰三角形 7"/>
            <p:cNvSpPr/>
            <p:nvPr/>
          </p:nvSpPr>
          <p:spPr>
            <a:xfrm rot="5400000" flipH="1">
              <a:off x="4551880" y="1121191"/>
              <a:ext cx="519388" cy="452119"/>
            </a:xfrm>
            <a:prstGeom prst="triangle">
              <a:avLst/>
            </a:prstGeom>
            <a:solidFill>
              <a:srgbClr val="1B9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5285429" y="1054863"/>
              <a:ext cx="1932494" cy="584775"/>
            </a:xfrm>
            <a:prstGeom prst="rect">
              <a:avLst/>
            </a:prstGeom>
            <a:noFill/>
          </p:spPr>
          <p:txBody>
            <a:bodyPr wrap="square" rtlCol="0">
              <a:spAutoFit/>
            </a:bodyPr>
            <a:lstStyle/>
            <a:p>
              <a:r>
                <a:rPr lang="zh-CN" altLang="en-US" sz="3200" b="1" dirty="0">
                  <a:solidFill>
                    <a:srgbClr val="595E64"/>
                  </a:solidFill>
                  <a:latin typeface="微软雅黑" panose="020B0503020204020204" pitchFamily="34" charset="-122"/>
                  <a:ea typeface="微软雅黑" panose="020B0503020204020204" pitchFamily="34" charset="-122"/>
                </a:rPr>
                <a:t>第二部分</a:t>
              </a:r>
            </a:p>
          </p:txBody>
        </p:sp>
        <p:sp>
          <p:nvSpPr>
            <p:cNvPr id="19" name="文本框 18"/>
            <p:cNvSpPr txBox="1"/>
            <p:nvPr/>
          </p:nvSpPr>
          <p:spPr>
            <a:xfrm>
              <a:off x="7370774" y="1085640"/>
              <a:ext cx="3657600" cy="523220"/>
            </a:xfrm>
            <a:prstGeom prst="rect">
              <a:avLst/>
            </a:prstGeom>
            <a:noFill/>
          </p:spPr>
          <p:txBody>
            <a:bodyPr wrap="square" rtlCol="0">
              <a:spAutoFit/>
            </a:bodyPr>
            <a:lstStyle/>
            <a:p>
              <a:r>
                <a:rPr lang="zh-CN" altLang="en-US" sz="2800" dirty="0">
                  <a:solidFill>
                    <a:srgbClr val="595E64"/>
                  </a:solidFill>
                  <a:latin typeface="微软雅黑" panose="020B0503020204020204" pitchFamily="34" charset="-122"/>
                  <a:ea typeface="微软雅黑" panose="020B0503020204020204" pitchFamily="34" charset="-122"/>
                </a:rPr>
                <a:t>活动流程</a:t>
              </a:r>
            </a:p>
          </p:txBody>
        </p:sp>
      </p:grpSp>
      <p:pic>
        <p:nvPicPr>
          <p:cNvPr id="12" name="图片 11">
            <a:extLst>
              <a:ext uri="{FF2B5EF4-FFF2-40B4-BE49-F238E27FC236}">
                <a16:creationId xmlns:a16="http://schemas.microsoft.com/office/drawing/2014/main" id="{74CE2A33-4EB8-4BE8-991B-9746DBDEB6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8823" y="221027"/>
            <a:ext cx="2633590" cy="658398"/>
          </a:xfrm>
          <a:prstGeom prst="rect">
            <a:avLst/>
          </a:prstGeom>
        </p:spPr>
      </p:pic>
    </p:spTree>
    <p:extLst>
      <p:ext uri="{BB962C8B-B14F-4D97-AF65-F5344CB8AC3E}">
        <p14:creationId xmlns:p14="http://schemas.microsoft.com/office/powerpoint/2010/main" val="2387807479"/>
      </p:ext>
    </p:extLst>
  </p:cSld>
  <p:clrMapOvr>
    <a:masterClrMapping/>
  </p:clrMapOvr>
  <p:transition spd="slow">
    <p:push dir="u"/>
  </p:transition>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4052</TotalTime>
  <Words>561</Words>
  <Application>Microsoft Office PowerPoint</Application>
  <PresentationFormat>宽屏</PresentationFormat>
  <Paragraphs>96</Paragraphs>
  <Slides>19</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19</vt:i4>
      </vt:variant>
    </vt:vector>
  </HeadingPairs>
  <TitlesOfParts>
    <vt:vector size="31" baseType="lpstr">
      <vt:lpstr>Microsoft YaHei UI</vt:lpstr>
      <vt:lpstr>方正字迹－曾正国行楷繁体</vt:lpstr>
      <vt:lpstr>方正字迹－曾正国行楷简体</vt:lpstr>
      <vt:lpstr>华文隶书</vt:lpstr>
      <vt:lpstr>华文新魏</vt:lpstr>
      <vt:lpstr>隶书</vt:lpstr>
      <vt:lpstr>微软雅黑</vt:lpstr>
      <vt:lpstr>张海山锐谐体2.0-授权联系：Samtype@QQ.com</vt:lpstr>
      <vt:lpstr>Arial</vt:lpstr>
      <vt:lpstr>Calibri</vt:lpstr>
      <vt:lpstr>Calibri Light</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蓝色多边形</dc:title>
  <dc:creator>第一PPT</dc:creator>
  <cp:keywords>www.1ppt.com</cp:keywords>
  <cp:lastModifiedBy>寅 许</cp:lastModifiedBy>
  <cp:revision>200</cp:revision>
  <dcterms:created xsi:type="dcterms:W3CDTF">2014-10-16T08:35:01Z</dcterms:created>
  <dcterms:modified xsi:type="dcterms:W3CDTF">2018-12-25T14:05:07Z</dcterms:modified>
</cp:coreProperties>
</file>