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0" r:id="rId2"/>
  </p:sldMasterIdLst>
  <p:sldIdLst>
    <p:sldId id="321" r:id="rId3"/>
    <p:sldId id="385" r:id="rId4"/>
    <p:sldId id="292" r:id="rId5"/>
    <p:sldId id="309" r:id="rId6"/>
    <p:sldId id="294" r:id="rId7"/>
    <p:sldId id="305" r:id="rId8"/>
    <p:sldId id="295" r:id="rId9"/>
    <p:sldId id="330" r:id="rId10"/>
    <p:sldId id="359" r:id="rId11"/>
    <p:sldId id="360" r:id="rId12"/>
    <p:sldId id="331" r:id="rId13"/>
    <p:sldId id="362" r:id="rId14"/>
    <p:sldId id="298" r:id="rId15"/>
    <p:sldId id="363" r:id="rId16"/>
    <p:sldId id="297" r:id="rId17"/>
    <p:sldId id="260" r:id="rId18"/>
    <p:sldId id="332" r:id="rId19"/>
    <p:sldId id="262" r:id="rId20"/>
    <p:sldId id="377" r:id="rId21"/>
    <p:sldId id="380" r:id="rId22"/>
    <p:sldId id="381" r:id="rId23"/>
    <p:sldId id="383" r:id="rId24"/>
    <p:sldId id="384" r:id="rId25"/>
    <p:sldId id="329" r:id="rId26"/>
  </p:sldIdLst>
  <p:sldSz cx="12192000" cy="6858000"/>
  <p:notesSz cx="6858000" cy="9144000"/>
  <p:embeddedFontLst>
    <p:embeddedFont>
      <p:font typeface="Bodoni MT Black" panose="02070A03080606020203" pitchFamily="18" charset="0"/>
      <p:bold r:id="rId27"/>
      <p:boldItalic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华文楷体" panose="02010600040101010101" pitchFamily="2" charset="-122"/>
      <p:regular r:id="rId35"/>
    </p:embeddedFont>
    <p:embeddedFont>
      <p:font typeface="微软雅黑" panose="020B0503020204020204" pitchFamily="34" charset="-122"/>
      <p:regular r:id="rId36"/>
      <p:bold r:id="rId37"/>
    </p:embeddedFont>
  </p:embeddedFont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pos="3955">
          <p15:clr>
            <a:srgbClr val="A4A3A4"/>
          </p15:clr>
        </p15:guide>
        <p15:guide id="2" orient="horz" pos="217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阮 大力" initials="阮" lastIdx="1" clrIdx="0">
    <p:extLst>
      <p:ext uri="{19B8F6BF-5375-455C-9EA6-DF929625EA0E}">
        <p15:presenceInfo xmlns:p15="http://schemas.microsoft.com/office/powerpoint/2012/main" userId="adcd7ddeb76438f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8A82C"/>
    <a:srgbClr val="E99000"/>
    <a:srgbClr val="EC7690"/>
    <a:srgbClr val="7E822E"/>
    <a:srgbClr val="EB5F52"/>
    <a:srgbClr val="82582D"/>
    <a:srgbClr val="F5BD23"/>
    <a:srgbClr val="534C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6" autoAdjust="0"/>
    <p:restoredTop sz="94660"/>
  </p:normalViewPr>
  <p:slideViewPr>
    <p:cSldViewPr snapToGrid="0" showGuides="1">
      <p:cViewPr varScale="1">
        <p:scale>
          <a:sx n="75" d="100"/>
          <a:sy n="75" d="100"/>
        </p:scale>
        <p:origin x="53" y="197"/>
      </p:cViewPr>
      <p:guideLst>
        <p:guide pos="3955"/>
        <p:guide orient="horz" pos="2171"/>
      </p:guideLst>
    </p:cSldViewPr>
  </p:slideViewPr>
  <p:notesTextViewPr>
    <p:cViewPr>
      <p:scale>
        <a:sx n="1" d="1"/>
        <a:sy n="1" d="1"/>
      </p:scale>
      <p:origin x="0" y="0"/>
    </p:cViewPr>
  </p:notesTextViewPr>
  <p:sorterViewPr showFormatting="0">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日期占位符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050" name="图片 6"/>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8" name="Date Placeholder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9"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10"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B912F8EF-6ADA-410C-9214-F0105C1CF697}"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3074" name="图片 6"/>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8" name="Date Placeholder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9"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10"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C6518E4-9B31-4180-8A7D-A1045DE7D6C7}"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4098" name="图片 6"/>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8" name="Date Placeholder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9"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10"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C6518E4-9B31-4180-8A7D-A1045DE7D6C7}"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内容与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日期占位符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050" name="图片 6"/>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8" name="Date Placeholder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9"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10"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B912F8EF-6ADA-410C-9214-F0105C1CF697}"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3074" name="图片 6"/>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8" name="Date Placeholder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9"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10"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C6518E4-9B31-4180-8A7D-A1045DE7D6C7}"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4098" name="图片 6"/>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8" name="Date Placeholder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9"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10"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C6518E4-9B31-4180-8A7D-A1045DE7D6C7}"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62B55451-CA94-425D-8DA8-D850FD367C41}" type="slidenum">
              <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125788" y="2733675"/>
            <a:ext cx="5775325" cy="747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300" b="1"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图 书 公 益 行</a:t>
            </a:r>
          </a:p>
        </p:txBody>
      </p:sp>
      <p:sp>
        <p:nvSpPr>
          <p:cNvPr id="12292" name="矩形 10"/>
          <p:cNvSpPr/>
          <p:nvPr/>
        </p:nvSpPr>
        <p:spPr>
          <a:xfrm>
            <a:off x="3397568" y="4094163"/>
            <a:ext cx="5146675" cy="45890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指导老师：顾浩           报告人：阮大力</a:t>
            </a:r>
          </a:p>
        </p:txBody>
      </p:sp>
      <p:cxnSp>
        <p:nvCxnSpPr>
          <p:cNvPr id="7" name="直接连接符 6"/>
          <p:cNvCxnSpPr/>
          <p:nvPr/>
        </p:nvCxnSpPr>
        <p:spPr>
          <a:xfrm>
            <a:off x="3609975" y="4070350"/>
            <a:ext cx="4657725" cy="238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337050" y="3394075"/>
            <a:ext cx="3529013" cy="747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2400" b="1" kern="100" dirty="0">
                <a:solidFill>
                  <a:schemeClr val="tx1"/>
                </a:solidFill>
                <a:latin typeface="微软雅黑" panose="020B0503020204020204" pitchFamily="34" charset="-122"/>
                <a:ea typeface="微软雅黑" panose="020B0503020204020204" pitchFamily="34" charset="-122"/>
              </a:rPr>
              <a:t>读者俱乐部</a:t>
            </a:r>
            <a:endParaRPr kumimoji="0" lang="zh-CN" altLang="en-US" sz="2400" b="1"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pic>
        <p:nvPicPr>
          <p:cNvPr id="4263" name="Picture 4" descr="C:\Users\lenovo\Desktop\logo透明版.pnglogo透明版"/>
          <p:cNvPicPr>
            <a:picLocks noChangeAspect="1"/>
          </p:cNvPicPr>
          <p:nvPr/>
        </p:nvPicPr>
        <p:blipFill>
          <a:blip r:embed="rId2" cstate="print"/>
          <a:stretch>
            <a:fillRect/>
          </a:stretch>
        </p:blipFill>
        <p:spPr>
          <a:xfrm>
            <a:off x="10496232" y="51435"/>
            <a:ext cx="1539479" cy="1538288"/>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263"/>
                                        </p:tgtEl>
                                        <p:attrNameLst>
                                          <p:attrName>style.visibility</p:attrName>
                                        </p:attrNameLst>
                                      </p:cBhvr>
                                      <p:to>
                                        <p:strVal val="visible"/>
                                      </p:to>
                                    </p:set>
                                    <p:anim calcmode="lin" valueType="num">
                                      <p:cBhvr>
                                        <p:cTn id="7" dur="250" fill="hold"/>
                                        <p:tgtEl>
                                          <p:spTgt spid="4263"/>
                                        </p:tgtEl>
                                        <p:attrNameLst>
                                          <p:attrName>ppt_x</p:attrName>
                                        </p:attrNameLst>
                                      </p:cBhvr>
                                      <p:tavLst>
                                        <p:tav tm="0">
                                          <p:val>
                                            <p:strVal val="#ppt_x"/>
                                          </p:val>
                                        </p:tav>
                                        <p:tav tm="100000">
                                          <p:val>
                                            <p:strVal val="#ppt_x"/>
                                          </p:val>
                                        </p:tav>
                                      </p:tavLst>
                                    </p:anim>
                                    <p:anim calcmode="lin" valueType="num">
                                      <p:cBhvr>
                                        <p:cTn id="8" dur="250" fill="hold"/>
                                        <p:tgtEl>
                                          <p:spTgt spid="42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9326AD22E7CB133F54CB018454843371"/>
          <p:cNvPicPr>
            <a:picLocks noChangeAspect="1"/>
          </p:cNvPicPr>
          <p:nvPr/>
        </p:nvPicPr>
        <p:blipFill>
          <a:blip r:embed="rId2"/>
          <a:stretch>
            <a:fillRect/>
          </a:stretch>
        </p:blipFill>
        <p:spPr>
          <a:xfrm>
            <a:off x="1711325" y="374015"/>
            <a:ext cx="3289935" cy="6109970"/>
          </a:xfrm>
          <a:prstGeom prst="rect">
            <a:avLst/>
          </a:prstGeom>
        </p:spPr>
      </p:pic>
      <p:pic>
        <p:nvPicPr>
          <p:cNvPr id="3" name="图片 2" descr="974B98632401748D96C7A98187294407"/>
          <p:cNvPicPr>
            <a:picLocks noChangeAspect="1"/>
          </p:cNvPicPr>
          <p:nvPr/>
        </p:nvPicPr>
        <p:blipFill>
          <a:blip r:embed="rId3"/>
          <a:stretch>
            <a:fillRect/>
          </a:stretch>
        </p:blipFill>
        <p:spPr>
          <a:xfrm>
            <a:off x="5127625" y="374015"/>
            <a:ext cx="3312795" cy="6109970"/>
          </a:xfrm>
          <a:prstGeom prst="rect">
            <a:avLst/>
          </a:prstGeom>
        </p:spPr>
      </p:pic>
      <p:sp>
        <p:nvSpPr>
          <p:cNvPr id="5" name="文本框 4"/>
          <p:cNvSpPr txBox="1"/>
          <p:nvPr/>
        </p:nvSpPr>
        <p:spPr>
          <a:xfrm>
            <a:off x="9188450" y="2136140"/>
            <a:ext cx="798195" cy="3582035"/>
          </a:xfrm>
          <a:prstGeom prst="rect">
            <a:avLst/>
          </a:prstGeom>
          <a:noFill/>
        </p:spPr>
        <p:txBody>
          <a:bodyPr vert="eaVert" wrap="square" rtlCol="0">
            <a:spAutoFit/>
            <a:scene3d>
              <a:camera prst="orthographicFront"/>
              <a:lightRig rig="threePt" dir="t"/>
            </a:scene3d>
          </a:bodyPr>
          <a:lstStyle/>
          <a:p>
            <a:pPr algn="ctr"/>
            <a:r>
              <a:rPr lang="zh-CN" altLang="en-US" sz="4000">
                <a:ln w="22225">
                  <a:solidFill>
                    <a:schemeClr val="accent2"/>
                  </a:solidFill>
                  <a:prstDash val="solid"/>
                </a:ln>
                <a:solidFill>
                  <a:schemeClr val="accent2">
                    <a:lumMod val="40000"/>
                    <a:lumOff val="60000"/>
                  </a:schemeClr>
                </a:solidFill>
                <a:effectLst/>
              </a:rPr>
              <a:t>部分置换书籍</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5021263" y="2535238"/>
            <a:ext cx="6096000" cy="1076325"/>
          </a:xfrm>
          <a:prstGeom prst="parallelogram">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1"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endParaRPr kumimoji="0" lang="en-US" altLang="zh-CN" sz="4400" b="1"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16" name="直接连接符 15"/>
          <p:cNvCxnSpPr/>
          <p:nvPr/>
        </p:nvCxnSpPr>
        <p:spPr>
          <a:xfrm>
            <a:off x="5905500" y="3427413"/>
            <a:ext cx="4897438" cy="238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5905500" y="2597150"/>
            <a:ext cx="224292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rPr>
              <a:t>图书漂流</a:t>
            </a:r>
          </a:p>
        </p:txBody>
      </p:sp>
      <p:sp>
        <p:nvSpPr>
          <p:cNvPr id="2" name="椭圆 1"/>
          <p:cNvSpPr/>
          <p:nvPr/>
        </p:nvSpPr>
        <p:spPr>
          <a:xfrm>
            <a:off x="2293938" y="2065338"/>
            <a:ext cx="2478088" cy="2478088"/>
          </a:xfrm>
          <a:prstGeom prst="ellipse">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9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endParaRPr kumimoji="0" lang="zh-CN" altLang="en-US" sz="19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929DB08D191018C2FB1C004F925392D"/>
          <p:cNvPicPr>
            <a:picLocks noChangeAspect="1"/>
          </p:cNvPicPr>
          <p:nvPr/>
        </p:nvPicPr>
        <p:blipFill>
          <a:blip r:embed="rId2"/>
          <a:stretch>
            <a:fillRect/>
          </a:stretch>
        </p:blipFill>
        <p:spPr>
          <a:xfrm>
            <a:off x="995680" y="654050"/>
            <a:ext cx="4132580" cy="5511165"/>
          </a:xfrm>
          <a:prstGeom prst="rect">
            <a:avLst/>
          </a:prstGeom>
        </p:spPr>
      </p:pic>
      <p:pic>
        <p:nvPicPr>
          <p:cNvPr id="8" name="图片 7"/>
          <p:cNvPicPr>
            <a:picLocks noChangeAspect="1"/>
          </p:cNvPicPr>
          <p:nvPr/>
        </p:nvPicPr>
        <p:blipFill>
          <a:blip r:embed="rId3"/>
          <a:stretch>
            <a:fillRect/>
          </a:stretch>
        </p:blipFill>
        <p:spPr>
          <a:xfrm>
            <a:off x="5512435" y="654050"/>
            <a:ext cx="4096385" cy="5517515"/>
          </a:xfrm>
          <a:prstGeom prst="rect">
            <a:avLst/>
          </a:prstGeom>
          <a:effectLst/>
        </p:spPr>
      </p:pic>
      <p:sp>
        <p:nvSpPr>
          <p:cNvPr id="3" name="文本框 2"/>
          <p:cNvSpPr txBox="1"/>
          <p:nvPr/>
        </p:nvSpPr>
        <p:spPr>
          <a:xfrm>
            <a:off x="10117257" y="2195830"/>
            <a:ext cx="677108" cy="3561715"/>
          </a:xfrm>
          <a:prstGeom prst="rect">
            <a:avLst/>
          </a:prstGeom>
          <a:noFill/>
        </p:spPr>
        <p:txBody>
          <a:bodyPr vert="eaVert" wrap="square" rtlCol="0">
            <a:spAutoFit/>
          </a:bodyPr>
          <a:lstStyle/>
          <a:p>
            <a:pPr algn="ctr"/>
            <a:r>
              <a:rPr lang="zh-CN" altLang="en-US" sz="3200" dirty="0">
                <a:solidFill>
                  <a:schemeClr val="accent6"/>
                </a:solidFill>
                <a:uFillTx/>
                <a:latin typeface="+mn-ea"/>
              </a:rPr>
              <a:t>与青禾</a:t>
            </a:r>
            <a:r>
              <a:rPr lang="zh-CN" altLang="en-US" sz="3200" dirty="0">
                <a:solidFill>
                  <a:schemeClr val="accent6"/>
                </a:solidFill>
                <a:latin typeface="+mn-ea"/>
              </a:rPr>
              <a:t>书店</a:t>
            </a:r>
            <a:r>
              <a:rPr lang="zh-CN" altLang="en-US" sz="3200" dirty="0">
                <a:solidFill>
                  <a:schemeClr val="accent6"/>
                </a:solidFill>
                <a:uFillTx/>
                <a:latin typeface="+mn-ea"/>
              </a:rPr>
              <a:t>的合作</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4" name="AutoShape 25"/>
          <p:cNvSpPr/>
          <p:nvPr/>
        </p:nvSpPr>
        <p:spPr>
          <a:xfrm>
            <a:off x="2382520" y="5200650"/>
            <a:ext cx="7249795" cy="896620"/>
          </a:xfrm>
          <a:prstGeom prst="roundRect">
            <a:avLst>
              <a:gd name="adj" fmla="val 8574"/>
            </a:avLst>
          </a:prstGeom>
          <a:solidFill>
            <a:srgbClr val="FFFFFF">
              <a:alpha val="69019"/>
            </a:srgbClr>
          </a:solidFill>
          <a:ln w="12700" cap="flat" cmpd="sng">
            <a:solidFill>
              <a:srgbClr val="000000"/>
            </a:solidFill>
            <a:prstDash val="solid"/>
            <a:bevel/>
            <a:headEnd type="none" w="med" len="med"/>
            <a:tailEnd type="none" w="med" len="med"/>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50000"/>
              </a:lnSpc>
              <a:spcBef>
                <a:spcPct val="0"/>
              </a:spcBef>
              <a:buNone/>
            </a:pPr>
            <a:r>
              <a:rPr lang="zh-CN" altLang="zh-CN" sz="1800" b="1" dirty="0">
                <a:solidFill>
                  <a:srgbClr val="000000"/>
                </a:solidFill>
                <a:latin typeface="Bodoni MT Black" panose="02070A03080606020203" pitchFamily="18" charset="0"/>
                <a:ea typeface="宋体" panose="02010600030101010101" pitchFamily="2" charset="-122"/>
                <a:sym typeface="Bodoni MT Black" panose="02070A03080606020203" pitchFamily="18" charset="0"/>
              </a:rPr>
              <a:t>10月31日图书馆学生服务中心读者俱乐部与安农青禾书店合作举办</a:t>
            </a:r>
            <a:r>
              <a:rPr lang="en-US" altLang="zh-CN" sz="1800" b="1" dirty="0">
                <a:solidFill>
                  <a:srgbClr val="000000"/>
                </a:solidFill>
                <a:latin typeface="Bodoni MT Black" panose="02070A03080606020203" pitchFamily="18" charset="0"/>
                <a:ea typeface="宋体" panose="02010600030101010101" pitchFamily="2" charset="-122"/>
                <a:sym typeface="Bodoni MT Black" panose="02070A03080606020203" pitchFamily="18" charset="0"/>
              </a:rPr>
              <a:t>   </a:t>
            </a:r>
            <a:r>
              <a:rPr lang="zh-CN" altLang="zh-CN" sz="1800" b="1" dirty="0">
                <a:solidFill>
                  <a:srgbClr val="000000"/>
                </a:solidFill>
                <a:latin typeface="Bodoni MT Black" panose="02070A03080606020203" pitchFamily="18" charset="0"/>
                <a:ea typeface="宋体" panose="02010600030101010101" pitchFamily="2" charset="-122"/>
                <a:sym typeface="Bodoni MT Black" panose="02070A03080606020203" pitchFamily="18" charset="0"/>
              </a:rPr>
              <a:t>图书漂流活动</a:t>
            </a:r>
            <a:r>
              <a:rPr lang="zh-CN" altLang="en-US" sz="1800" b="1" dirty="0">
                <a:solidFill>
                  <a:srgbClr val="000000"/>
                </a:solidFill>
                <a:latin typeface="Bodoni MT Black" panose="02070A03080606020203" pitchFamily="18" charset="0"/>
                <a:ea typeface="宋体" panose="02010600030101010101" pitchFamily="2" charset="-122"/>
                <a:sym typeface="Bodoni MT Black" panose="02070A03080606020203" pitchFamily="18" charset="0"/>
              </a:rPr>
              <a:t>。</a:t>
            </a:r>
            <a:endParaRPr lang="zh-CN" altLang="zh-CN" sz="1800" b="1" dirty="0">
              <a:solidFill>
                <a:srgbClr val="000000"/>
              </a:solidFill>
              <a:latin typeface="Bodoni MT Black" panose="02070A03080606020203" pitchFamily="18" charset="0"/>
              <a:ea typeface="宋体" panose="02010600030101010101" pitchFamily="2" charset="-122"/>
              <a:sym typeface="Bodoni MT Black" panose="02070A03080606020203" pitchFamily="18" charset="0"/>
            </a:endParaRPr>
          </a:p>
        </p:txBody>
      </p:sp>
      <p:sp>
        <p:nvSpPr>
          <p:cNvPr id="19466" name="AutoShape 27"/>
          <p:cNvSpPr/>
          <p:nvPr/>
        </p:nvSpPr>
        <p:spPr bwMode="auto">
          <a:xfrm rot="5400000">
            <a:off x="5916295" y="4841558"/>
            <a:ext cx="358775" cy="358775"/>
          </a:xfrm>
          <a:prstGeom prst="chevron">
            <a:avLst>
              <a:gd name="adj" fmla="val 50000"/>
            </a:avLst>
          </a:prstGeom>
          <a:solidFill>
            <a:srgbClr val="06508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16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Bodoni MT Black" panose="02070A03080606020203" pitchFamily="18"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521" y="736600"/>
            <a:ext cx="7249794" cy="382524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19466"/>
                                        </p:tgtEl>
                                        <p:attrNameLst>
                                          <p:attrName>style.visibility</p:attrName>
                                        </p:attrNameLst>
                                      </p:cBhvr>
                                      <p:to>
                                        <p:strVal val="visible"/>
                                      </p:to>
                                    </p:set>
                                    <p:anim calcmode="lin" valueType="num">
                                      <p:cBhvr additive="base">
                                        <p:cTn id="11" dur="500" fill="hold"/>
                                        <p:tgtEl>
                                          <p:spTgt spid="19466"/>
                                        </p:tgtEl>
                                        <p:attrNameLst>
                                          <p:attrName>ppt_x</p:attrName>
                                        </p:attrNameLst>
                                      </p:cBhvr>
                                      <p:tavLst>
                                        <p:tav tm="0">
                                          <p:val>
                                            <p:strVal val="#ppt_x"/>
                                          </p:val>
                                        </p:tav>
                                        <p:tav tm="100000">
                                          <p:val>
                                            <p:strVal val="#ppt_x"/>
                                          </p:val>
                                        </p:tav>
                                      </p:tavLst>
                                    </p:anim>
                                    <p:anim calcmode="lin" valueType="num">
                                      <p:cBhvr additive="base">
                                        <p:cTn id="12" dur="500" fill="hold"/>
                                        <p:tgtEl>
                                          <p:spTgt spid="1946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3564"/>
                                        </p:tgtEl>
                                        <p:attrNameLst>
                                          <p:attrName>style.visibility</p:attrName>
                                        </p:attrNameLst>
                                      </p:cBhvr>
                                      <p:to>
                                        <p:strVal val="visible"/>
                                      </p:to>
                                    </p:set>
                                    <p:anim calcmode="lin" valueType="num">
                                      <p:cBhvr additive="base">
                                        <p:cTn id="16" dur="500" fill="hold"/>
                                        <p:tgtEl>
                                          <p:spTgt spid="23564"/>
                                        </p:tgtEl>
                                        <p:attrNameLst>
                                          <p:attrName>ppt_x</p:attrName>
                                        </p:attrNameLst>
                                      </p:cBhvr>
                                      <p:tavLst>
                                        <p:tav tm="0">
                                          <p:val>
                                            <p:strVal val="#ppt_x"/>
                                          </p:val>
                                        </p:tav>
                                        <p:tav tm="100000">
                                          <p:val>
                                            <p:strVal val="#ppt_x"/>
                                          </p:val>
                                        </p:tav>
                                      </p:tavLst>
                                    </p:anim>
                                    <p:anim calcmode="lin" valueType="num">
                                      <p:cBhvr additive="base">
                                        <p:cTn id="17" dur="500" fill="hold"/>
                                        <p:tgtEl>
                                          <p:spTgt spid="235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4" grpId="0" animBg="1"/>
      <p:bldP spid="194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980732" y="1879600"/>
            <a:ext cx="677108" cy="4511040"/>
          </a:xfrm>
          <a:prstGeom prst="rect">
            <a:avLst/>
          </a:prstGeom>
          <a:noFill/>
        </p:spPr>
        <p:txBody>
          <a:bodyPr vert="eaVert" wrap="square" rtlCol="0">
            <a:spAutoFit/>
          </a:bodyPr>
          <a:lstStyle/>
          <a:p>
            <a:r>
              <a:rPr lang="zh-CN" altLang="en-US" sz="3200" dirty="0">
                <a:solidFill>
                  <a:schemeClr val="accent6"/>
                </a:solidFill>
              </a:rPr>
              <a:t>图书漂流书目清单</a:t>
            </a:r>
          </a:p>
        </p:txBody>
      </p:sp>
      <p:graphicFrame>
        <p:nvGraphicFramePr>
          <p:cNvPr id="7" name="表格 6"/>
          <p:cNvGraphicFramePr>
            <a:graphicFrameLocks noGrp="1"/>
          </p:cNvGraphicFramePr>
          <p:nvPr/>
        </p:nvGraphicFramePr>
        <p:xfrm>
          <a:off x="2052638" y="355587"/>
          <a:ext cx="2934378" cy="6146812"/>
        </p:xfrm>
        <a:graphic>
          <a:graphicData uri="http://schemas.openxmlformats.org/drawingml/2006/table">
            <a:tbl>
              <a:tblPr>
                <a:tableStyleId>{5C22544A-7EE6-4342-B048-85BDC9FD1C3A}</a:tableStyleId>
              </a:tblPr>
              <a:tblGrid>
                <a:gridCol w="802477">
                  <a:extLst>
                    <a:ext uri="{9D8B030D-6E8A-4147-A177-3AD203B41FA5}">
                      <a16:colId xmlns:a16="http://schemas.microsoft.com/office/drawing/2014/main" val="20000"/>
                    </a:ext>
                  </a:extLst>
                </a:gridCol>
                <a:gridCol w="2131901">
                  <a:extLst>
                    <a:ext uri="{9D8B030D-6E8A-4147-A177-3AD203B41FA5}">
                      <a16:colId xmlns:a16="http://schemas.microsoft.com/office/drawing/2014/main" val="20001"/>
                    </a:ext>
                  </a:extLst>
                </a:gridCol>
              </a:tblGrid>
              <a:tr h="205198">
                <a:tc>
                  <a:txBody>
                    <a:bodyPr/>
                    <a:lstStyle/>
                    <a:p>
                      <a:pPr algn="just">
                        <a:spcAft>
                          <a:spcPts val="0"/>
                        </a:spcAft>
                      </a:pPr>
                      <a:r>
                        <a:rPr lang="zh-CN" sz="700" kern="100">
                          <a:effectLst/>
                        </a:rPr>
                        <a:t>编号</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书名</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00"/>
                  </a:ext>
                </a:extLst>
              </a:tr>
              <a:tr h="149313">
                <a:tc>
                  <a:txBody>
                    <a:bodyPr/>
                    <a:lstStyle/>
                    <a:p>
                      <a:pPr algn="just">
                        <a:spcAft>
                          <a:spcPts val="0"/>
                        </a:spcAft>
                      </a:pPr>
                      <a:r>
                        <a:rPr lang="en-US" sz="700" kern="100">
                          <a:effectLst/>
                        </a:rPr>
                        <a:t>NO.1</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《看见》</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01"/>
                  </a:ext>
                </a:extLst>
              </a:tr>
              <a:tr h="149313">
                <a:tc>
                  <a:txBody>
                    <a:bodyPr/>
                    <a:lstStyle/>
                    <a:p>
                      <a:pPr algn="just">
                        <a:spcAft>
                          <a:spcPts val="0"/>
                        </a:spcAft>
                      </a:pPr>
                      <a:r>
                        <a:rPr lang="en-US" sz="700" kern="100">
                          <a:effectLst/>
                        </a:rPr>
                        <a:t>NO.2</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《摆渡人》 （无）</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02"/>
                  </a:ext>
                </a:extLst>
              </a:tr>
              <a:tr h="149313">
                <a:tc>
                  <a:txBody>
                    <a:bodyPr/>
                    <a:lstStyle/>
                    <a:p>
                      <a:pPr algn="just">
                        <a:spcAft>
                          <a:spcPts val="0"/>
                        </a:spcAft>
                      </a:pPr>
                      <a:r>
                        <a:rPr lang="en-US" sz="700" kern="100">
                          <a:effectLst/>
                        </a:rPr>
                        <a:t>NO.3</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《观念的水位》</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03"/>
                  </a:ext>
                </a:extLst>
              </a:tr>
              <a:tr h="149313">
                <a:tc>
                  <a:txBody>
                    <a:bodyPr/>
                    <a:lstStyle/>
                    <a:p>
                      <a:pPr algn="just">
                        <a:spcAft>
                          <a:spcPts val="0"/>
                        </a:spcAft>
                      </a:pPr>
                      <a:r>
                        <a:rPr lang="en-US" sz="700" kern="100">
                          <a:effectLst/>
                        </a:rPr>
                        <a:t>NO.4</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《刀锋》</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04"/>
                  </a:ext>
                </a:extLst>
              </a:tr>
              <a:tr h="149313">
                <a:tc>
                  <a:txBody>
                    <a:bodyPr/>
                    <a:lstStyle/>
                    <a:p>
                      <a:pPr algn="just">
                        <a:spcAft>
                          <a:spcPts val="0"/>
                        </a:spcAft>
                      </a:pPr>
                      <a:r>
                        <a:rPr lang="en-US" sz="700" kern="100">
                          <a:effectLst/>
                        </a:rPr>
                        <a:t>NO.5</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《微妙》 （无）</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05"/>
                  </a:ext>
                </a:extLst>
              </a:tr>
              <a:tr h="149313">
                <a:tc>
                  <a:txBody>
                    <a:bodyPr/>
                    <a:lstStyle/>
                    <a:p>
                      <a:pPr algn="just">
                        <a:spcAft>
                          <a:spcPts val="0"/>
                        </a:spcAft>
                      </a:pPr>
                      <a:r>
                        <a:rPr lang="en-US" sz="700" kern="100">
                          <a:effectLst/>
                        </a:rPr>
                        <a:t>NO.6</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《天南》</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06"/>
                  </a:ext>
                </a:extLst>
              </a:tr>
              <a:tr h="149313">
                <a:tc>
                  <a:txBody>
                    <a:bodyPr/>
                    <a:lstStyle/>
                    <a:p>
                      <a:pPr algn="just">
                        <a:spcAft>
                          <a:spcPts val="0"/>
                        </a:spcAft>
                      </a:pPr>
                      <a:r>
                        <a:rPr lang="en-US" sz="700" kern="100">
                          <a:effectLst/>
                        </a:rPr>
                        <a:t>NO.7</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《当你的才华……时》</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07"/>
                  </a:ext>
                </a:extLst>
              </a:tr>
              <a:tr h="149313">
                <a:tc>
                  <a:txBody>
                    <a:bodyPr/>
                    <a:lstStyle/>
                    <a:p>
                      <a:pPr algn="just">
                        <a:spcAft>
                          <a:spcPts val="0"/>
                        </a:spcAft>
                      </a:pPr>
                      <a:r>
                        <a:rPr lang="en-US" sz="700" kern="100">
                          <a:effectLst/>
                        </a:rPr>
                        <a:t>NO.8</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《小王子》 （无）</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08"/>
                  </a:ext>
                </a:extLst>
              </a:tr>
              <a:tr h="149313">
                <a:tc>
                  <a:txBody>
                    <a:bodyPr/>
                    <a:lstStyle/>
                    <a:p>
                      <a:pPr algn="just">
                        <a:spcAft>
                          <a:spcPts val="0"/>
                        </a:spcAft>
                      </a:pPr>
                      <a:r>
                        <a:rPr lang="en-US" sz="700" kern="100">
                          <a:effectLst/>
                        </a:rPr>
                        <a:t>NO.9</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《云中歌</a:t>
                      </a:r>
                      <a:r>
                        <a:rPr lang="en-US" sz="700" kern="100">
                          <a:effectLst/>
                        </a:rPr>
                        <a:t>.</a:t>
                      </a:r>
                      <a:r>
                        <a:rPr lang="zh-CN" sz="700" kern="100">
                          <a:effectLst/>
                        </a:rPr>
                        <a:t>壹》</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09"/>
                  </a:ext>
                </a:extLst>
              </a:tr>
              <a:tr h="149313">
                <a:tc>
                  <a:txBody>
                    <a:bodyPr/>
                    <a:lstStyle/>
                    <a:p>
                      <a:pPr algn="just">
                        <a:spcAft>
                          <a:spcPts val="0"/>
                        </a:spcAft>
                      </a:pPr>
                      <a:r>
                        <a:rPr lang="en-US" sz="700" kern="100">
                          <a:effectLst/>
                        </a:rPr>
                        <a:t>NO.10</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《阅读是一种宗教》</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10"/>
                  </a:ext>
                </a:extLst>
              </a:tr>
              <a:tr h="149313">
                <a:tc>
                  <a:txBody>
                    <a:bodyPr/>
                    <a:lstStyle/>
                    <a:p>
                      <a:pPr algn="just">
                        <a:spcAft>
                          <a:spcPts val="0"/>
                        </a:spcAft>
                      </a:pPr>
                      <a:r>
                        <a:rPr lang="en-US" sz="700" kern="100">
                          <a:effectLst/>
                        </a:rPr>
                        <a:t>NO.11</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《红牡丹》</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11"/>
                  </a:ext>
                </a:extLst>
              </a:tr>
              <a:tr h="149313">
                <a:tc>
                  <a:txBody>
                    <a:bodyPr/>
                    <a:lstStyle/>
                    <a:p>
                      <a:pPr algn="just">
                        <a:spcAft>
                          <a:spcPts val="0"/>
                        </a:spcAft>
                      </a:pPr>
                      <a:r>
                        <a:rPr lang="en-US" sz="700" kern="100">
                          <a:effectLst/>
                        </a:rPr>
                        <a:t>NO.12</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《自卑与超越》</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12"/>
                  </a:ext>
                </a:extLst>
              </a:tr>
              <a:tr h="149313">
                <a:tc>
                  <a:txBody>
                    <a:bodyPr/>
                    <a:lstStyle/>
                    <a:p>
                      <a:pPr algn="just">
                        <a:spcAft>
                          <a:spcPts val="0"/>
                        </a:spcAft>
                      </a:pPr>
                      <a:r>
                        <a:rPr lang="en-US" sz="700" kern="100">
                          <a:effectLst/>
                        </a:rPr>
                        <a:t>NO.13</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《边城》</a:t>
                      </a:r>
                      <a:r>
                        <a:rPr lang="en-US" sz="700" kern="100">
                          <a:effectLst/>
                        </a:rPr>
                        <a:t>  </a:t>
                      </a:r>
                      <a:r>
                        <a:rPr lang="zh-CN" sz="700" kern="100">
                          <a:effectLst/>
                        </a:rPr>
                        <a:t>（无）</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13"/>
                  </a:ext>
                </a:extLst>
              </a:tr>
              <a:tr h="149313">
                <a:tc>
                  <a:txBody>
                    <a:bodyPr/>
                    <a:lstStyle/>
                    <a:p>
                      <a:pPr algn="just">
                        <a:spcAft>
                          <a:spcPts val="0"/>
                        </a:spcAft>
                      </a:pPr>
                      <a:r>
                        <a:rPr lang="en-US" sz="700" kern="100">
                          <a:effectLst/>
                        </a:rPr>
                        <a:t>NO.14</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《梦的解析》</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14"/>
                  </a:ext>
                </a:extLst>
              </a:tr>
              <a:tr h="149313">
                <a:tc>
                  <a:txBody>
                    <a:bodyPr/>
                    <a:lstStyle/>
                    <a:p>
                      <a:pPr algn="just">
                        <a:spcAft>
                          <a:spcPts val="0"/>
                        </a:spcAft>
                      </a:pPr>
                      <a:r>
                        <a:rPr lang="en-US" sz="700" kern="100">
                          <a:effectLst/>
                        </a:rPr>
                        <a:t>NO.15</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《送你一匹马》</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15"/>
                  </a:ext>
                </a:extLst>
              </a:tr>
              <a:tr h="149313">
                <a:tc>
                  <a:txBody>
                    <a:bodyPr/>
                    <a:lstStyle/>
                    <a:p>
                      <a:pPr algn="just">
                        <a:spcAft>
                          <a:spcPts val="0"/>
                        </a:spcAft>
                      </a:pPr>
                      <a:r>
                        <a:rPr lang="en-US" sz="700" kern="100">
                          <a:effectLst/>
                        </a:rPr>
                        <a:t>NO.16</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《世界经典悬疑故事》</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16"/>
                  </a:ext>
                </a:extLst>
              </a:tr>
              <a:tr h="149313">
                <a:tc>
                  <a:txBody>
                    <a:bodyPr/>
                    <a:lstStyle/>
                    <a:p>
                      <a:pPr algn="just">
                        <a:spcAft>
                          <a:spcPts val="0"/>
                        </a:spcAft>
                      </a:pPr>
                      <a:r>
                        <a:rPr lang="en-US" sz="700" kern="100">
                          <a:effectLst/>
                        </a:rPr>
                        <a:t>NO.17</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《我遇到你》</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17"/>
                  </a:ext>
                </a:extLst>
              </a:tr>
              <a:tr h="149313">
                <a:tc>
                  <a:txBody>
                    <a:bodyPr/>
                    <a:lstStyle/>
                    <a:p>
                      <a:pPr algn="just">
                        <a:spcAft>
                          <a:spcPts val="0"/>
                        </a:spcAft>
                      </a:pPr>
                      <a:r>
                        <a:rPr lang="en-US" sz="700" kern="100">
                          <a:effectLst/>
                        </a:rPr>
                        <a:t>NO.18</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《围城》</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18"/>
                  </a:ext>
                </a:extLst>
              </a:tr>
              <a:tr h="149313">
                <a:tc>
                  <a:txBody>
                    <a:bodyPr/>
                    <a:lstStyle/>
                    <a:p>
                      <a:pPr algn="just">
                        <a:spcAft>
                          <a:spcPts val="0"/>
                        </a:spcAft>
                      </a:pPr>
                      <a:r>
                        <a:rPr lang="en-US" sz="700" kern="100">
                          <a:effectLst/>
                        </a:rPr>
                        <a:t>NO.19</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《乌合之众》</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19"/>
                  </a:ext>
                </a:extLst>
              </a:tr>
              <a:tr h="149313">
                <a:tc>
                  <a:txBody>
                    <a:bodyPr/>
                    <a:lstStyle/>
                    <a:p>
                      <a:pPr algn="just">
                        <a:spcAft>
                          <a:spcPts val="0"/>
                        </a:spcAft>
                      </a:pPr>
                      <a:r>
                        <a:rPr lang="en-US" sz="700" kern="100">
                          <a:effectLst/>
                        </a:rPr>
                        <a:t>NO.20</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《廊桥遗梦》 （无）</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20"/>
                  </a:ext>
                </a:extLst>
              </a:tr>
              <a:tr h="198162">
                <a:tc>
                  <a:txBody>
                    <a:bodyPr/>
                    <a:lstStyle/>
                    <a:p>
                      <a:pPr algn="just">
                        <a:spcAft>
                          <a:spcPts val="0"/>
                        </a:spcAft>
                      </a:pPr>
                      <a:r>
                        <a:rPr lang="en-US" sz="700" kern="100">
                          <a:effectLst/>
                        </a:rPr>
                        <a:t>NO.21</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《青鸟》</a:t>
                      </a:r>
                      <a:r>
                        <a:rPr lang="en-US" sz="700" kern="100">
                          <a:effectLst/>
                        </a:rPr>
                        <a:t>   </a:t>
                      </a:r>
                      <a:r>
                        <a:rPr lang="zh-CN" sz="700" kern="100">
                          <a:effectLst/>
                        </a:rPr>
                        <a:t>（无）</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21"/>
                  </a:ext>
                </a:extLst>
              </a:tr>
              <a:tr h="149313">
                <a:tc>
                  <a:txBody>
                    <a:bodyPr/>
                    <a:lstStyle/>
                    <a:p>
                      <a:pPr algn="just">
                        <a:spcAft>
                          <a:spcPts val="0"/>
                        </a:spcAft>
                      </a:pPr>
                      <a:r>
                        <a:rPr lang="en-US" sz="700" kern="100">
                          <a:effectLst/>
                        </a:rPr>
                        <a:t>NO.22</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a:t>
                      </a:r>
                      <a:r>
                        <a:rPr lang="en-US" sz="700" kern="100">
                          <a:effectLst/>
                        </a:rPr>
                        <a:t>FBI</a:t>
                      </a:r>
                      <a:r>
                        <a:rPr lang="zh-CN" sz="700" kern="100">
                          <a:effectLst/>
                        </a:rPr>
                        <a:t>教你读心术》</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22"/>
                  </a:ext>
                </a:extLst>
              </a:tr>
              <a:tr h="149313">
                <a:tc>
                  <a:txBody>
                    <a:bodyPr/>
                    <a:lstStyle/>
                    <a:p>
                      <a:pPr algn="just">
                        <a:spcAft>
                          <a:spcPts val="0"/>
                        </a:spcAft>
                      </a:pPr>
                      <a:r>
                        <a:rPr lang="en-US" sz="700" kern="100">
                          <a:effectLst/>
                        </a:rPr>
                        <a:t>NO.23</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《我曾在深夜……聊聊人生》</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23"/>
                  </a:ext>
                </a:extLst>
              </a:tr>
              <a:tr h="149313">
                <a:tc>
                  <a:txBody>
                    <a:bodyPr/>
                    <a:lstStyle/>
                    <a:p>
                      <a:pPr algn="just">
                        <a:spcAft>
                          <a:spcPts val="0"/>
                        </a:spcAft>
                      </a:pPr>
                      <a:r>
                        <a:rPr lang="en-US" sz="700" kern="100">
                          <a:effectLst/>
                        </a:rPr>
                        <a:t>NO.24</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《幸福了吗？》</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24"/>
                  </a:ext>
                </a:extLst>
              </a:tr>
              <a:tr h="184092">
                <a:tc>
                  <a:txBody>
                    <a:bodyPr/>
                    <a:lstStyle/>
                    <a:p>
                      <a:pPr algn="just">
                        <a:spcAft>
                          <a:spcPts val="0"/>
                        </a:spcAft>
                      </a:pPr>
                      <a:r>
                        <a:rPr lang="en-US" sz="700" kern="100">
                          <a:effectLst/>
                        </a:rPr>
                        <a:t>NO.25</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《我们终将牵手旅行》</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25"/>
                  </a:ext>
                </a:extLst>
              </a:tr>
              <a:tr h="149313">
                <a:tc>
                  <a:txBody>
                    <a:bodyPr/>
                    <a:lstStyle/>
                    <a:p>
                      <a:pPr algn="just">
                        <a:spcAft>
                          <a:spcPts val="0"/>
                        </a:spcAft>
                      </a:pPr>
                      <a:r>
                        <a:rPr lang="en-US" sz="700" kern="100">
                          <a:effectLst/>
                        </a:rPr>
                        <a:t>NO.26</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《是谁杀死了我》</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26"/>
                  </a:ext>
                </a:extLst>
              </a:tr>
              <a:tr h="149313">
                <a:tc>
                  <a:txBody>
                    <a:bodyPr/>
                    <a:lstStyle/>
                    <a:p>
                      <a:pPr algn="just">
                        <a:spcAft>
                          <a:spcPts val="0"/>
                        </a:spcAft>
                      </a:pPr>
                      <a:r>
                        <a:rPr lang="en-US" sz="700" kern="100">
                          <a:effectLst/>
                        </a:rPr>
                        <a:t>NO.27</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《活着》</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27"/>
                  </a:ext>
                </a:extLst>
              </a:tr>
              <a:tr h="149313">
                <a:tc>
                  <a:txBody>
                    <a:bodyPr/>
                    <a:lstStyle/>
                    <a:p>
                      <a:pPr algn="just">
                        <a:spcAft>
                          <a:spcPts val="0"/>
                        </a:spcAft>
                      </a:pPr>
                      <a:r>
                        <a:rPr lang="en-US" sz="700" kern="100">
                          <a:effectLst/>
                        </a:rPr>
                        <a:t>NO.28</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《亲爱的三毛》</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28"/>
                  </a:ext>
                </a:extLst>
              </a:tr>
              <a:tr h="149313">
                <a:tc>
                  <a:txBody>
                    <a:bodyPr/>
                    <a:lstStyle/>
                    <a:p>
                      <a:pPr algn="just">
                        <a:spcAft>
                          <a:spcPts val="0"/>
                        </a:spcAft>
                      </a:pPr>
                      <a:r>
                        <a:rPr lang="en-US" sz="700" kern="100">
                          <a:effectLst/>
                        </a:rPr>
                        <a:t>NO.29</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《花开半季，情暖三生》</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29"/>
                  </a:ext>
                </a:extLst>
              </a:tr>
              <a:tr h="149313">
                <a:tc>
                  <a:txBody>
                    <a:bodyPr/>
                    <a:lstStyle/>
                    <a:p>
                      <a:pPr algn="just">
                        <a:spcAft>
                          <a:spcPts val="0"/>
                        </a:spcAft>
                      </a:pPr>
                      <a:r>
                        <a:rPr lang="en-US" sz="700" kern="100">
                          <a:effectLst/>
                        </a:rPr>
                        <a:t>NO.30</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《愿有人陪你颠沛流离》（无）</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30"/>
                  </a:ext>
                </a:extLst>
              </a:tr>
              <a:tr h="184092">
                <a:tc>
                  <a:txBody>
                    <a:bodyPr/>
                    <a:lstStyle/>
                    <a:p>
                      <a:pPr algn="just">
                        <a:spcAft>
                          <a:spcPts val="0"/>
                        </a:spcAft>
                      </a:pPr>
                      <a:r>
                        <a:rPr lang="en-US" sz="700" kern="100">
                          <a:effectLst/>
                        </a:rPr>
                        <a:t>NO.31</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《哑舍</a:t>
                      </a:r>
                      <a:r>
                        <a:rPr lang="en-US" sz="700" kern="100">
                          <a:effectLst/>
                        </a:rPr>
                        <a:t>.</a:t>
                      </a:r>
                      <a:r>
                        <a:rPr lang="zh-CN" sz="700" kern="100">
                          <a:effectLst/>
                        </a:rPr>
                        <a:t>叁》</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31"/>
                  </a:ext>
                </a:extLst>
              </a:tr>
              <a:tr h="149313">
                <a:tc>
                  <a:txBody>
                    <a:bodyPr/>
                    <a:lstStyle/>
                    <a:p>
                      <a:pPr algn="just">
                        <a:spcAft>
                          <a:spcPts val="0"/>
                        </a:spcAft>
                      </a:pPr>
                      <a:r>
                        <a:rPr lang="en-US" sz="700" kern="100">
                          <a:effectLst/>
                        </a:rPr>
                        <a:t>NO.32</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《废柴兄弟》</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32"/>
                  </a:ext>
                </a:extLst>
              </a:tr>
              <a:tr h="149313">
                <a:tc>
                  <a:txBody>
                    <a:bodyPr/>
                    <a:lstStyle/>
                    <a:p>
                      <a:pPr algn="just">
                        <a:spcAft>
                          <a:spcPts val="0"/>
                        </a:spcAft>
                      </a:pPr>
                      <a:r>
                        <a:rPr lang="en-US" sz="700" kern="100">
                          <a:effectLst/>
                        </a:rPr>
                        <a:t>NO.33</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《情若入画，便是桃花》</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33"/>
                  </a:ext>
                </a:extLst>
              </a:tr>
              <a:tr h="149313">
                <a:tc>
                  <a:txBody>
                    <a:bodyPr/>
                    <a:lstStyle/>
                    <a:p>
                      <a:pPr algn="just">
                        <a:spcAft>
                          <a:spcPts val="0"/>
                        </a:spcAft>
                      </a:pPr>
                      <a:r>
                        <a:rPr lang="en-US" sz="700" kern="100">
                          <a:effectLst/>
                        </a:rPr>
                        <a:t>NO.34</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《云中歌</a:t>
                      </a:r>
                      <a:r>
                        <a:rPr lang="en-US" sz="700" kern="100">
                          <a:effectLst/>
                        </a:rPr>
                        <a:t>.</a:t>
                      </a:r>
                      <a:r>
                        <a:rPr lang="zh-CN" sz="700" kern="100">
                          <a:effectLst/>
                        </a:rPr>
                        <a:t>叁》</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34"/>
                  </a:ext>
                </a:extLst>
              </a:tr>
              <a:tr h="149313">
                <a:tc>
                  <a:txBody>
                    <a:bodyPr/>
                    <a:lstStyle/>
                    <a:p>
                      <a:pPr algn="just">
                        <a:spcAft>
                          <a:spcPts val="0"/>
                        </a:spcAft>
                      </a:pPr>
                      <a:r>
                        <a:rPr lang="en-US" sz="700" kern="100">
                          <a:effectLst/>
                        </a:rPr>
                        <a:t>NO.35</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《巴黎圣母院》</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35"/>
                  </a:ext>
                </a:extLst>
              </a:tr>
              <a:tr h="149313">
                <a:tc>
                  <a:txBody>
                    <a:bodyPr/>
                    <a:lstStyle/>
                    <a:p>
                      <a:pPr algn="just">
                        <a:spcAft>
                          <a:spcPts val="0"/>
                        </a:spcAft>
                      </a:pPr>
                      <a:r>
                        <a:rPr lang="en-US" sz="700" kern="100">
                          <a:effectLst/>
                        </a:rPr>
                        <a:t>NO.36</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《二三事》</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36"/>
                  </a:ext>
                </a:extLst>
              </a:tr>
              <a:tr h="149313">
                <a:tc>
                  <a:txBody>
                    <a:bodyPr/>
                    <a:lstStyle/>
                    <a:p>
                      <a:pPr algn="just">
                        <a:spcAft>
                          <a:spcPts val="0"/>
                        </a:spcAft>
                      </a:pPr>
                      <a:r>
                        <a:rPr lang="en-US" sz="700" kern="100">
                          <a:effectLst/>
                        </a:rPr>
                        <a:t>NO.37</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《直面内心的恐惧》</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37"/>
                  </a:ext>
                </a:extLst>
              </a:tr>
              <a:tr h="149313">
                <a:tc>
                  <a:txBody>
                    <a:bodyPr/>
                    <a:lstStyle/>
                    <a:p>
                      <a:pPr algn="just">
                        <a:spcAft>
                          <a:spcPts val="0"/>
                        </a:spcAft>
                      </a:pPr>
                      <a:r>
                        <a:rPr lang="en-US" sz="700" kern="100">
                          <a:effectLst/>
                        </a:rPr>
                        <a:t>NO.38</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a:effectLst/>
                        </a:rPr>
                        <a:t>《瓦尔登湖》</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38"/>
                  </a:ext>
                </a:extLst>
              </a:tr>
              <a:tr h="149313">
                <a:tc>
                  <a:txBody>
                    <a:bodyPr/>
                    <a:lstStyle/>
                    <a:p>
                      <a:pPr algn="just">
                        <a:spcAft>
                          <a:spcPts val="0"/>
                        </a:spcAft>
                      </a:pPr>
                      <a:r>
                        <a:rPr lang="en-US" sz="700" kern="100">
                          <a:effectLst/>
                        </a:rPr>
                        <a:t>NO.39</a:t>
                      </a:r>
                      <a:endParaRPr lang="zh-CN" sz="700" kern="10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tc>
                  <a:txBody>
                    <a:bodyPr/>
                    <a:lstStyle/>
                    <a:p>
                      <a:pPr algn="just">
                        <a:spcAft>
                          <a:spcPts val="0"/>
                        </a:spcAft>
                      </a:pPr>
                      <a:r>
                        <a:rPr lang="zh-CN" sz="700" kern="100" dirty="0">
                          <a:effectLst/>
                        </a:rPr>
                        <a:t>《茶花女》</a:t>
                      </a:r>
                      <a:endParaRPr lang="zh-CN" sz="7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45239" marR="45239" marT="0" marB="0"/>
                </a:tc>
                <a:extLst>
                  <a:ext uri="{0D108BD9-81ED-4DB2-BD59-A6C34878D82A}">
                    <a16:rowId xmlns:a16="http://schemas.microsoft.com/office/drawing/2014/main" val="10039"/>
                  </a:ext>
                </a:extLst>
              </a:tr>
            </a:tbl>
          </a:graphicData>
        </a:graphic>
      </p:graphicFrame>
      <p:graphicFrame>
        <p:nvGraphicFramePr>
          <p:cNvPr id="9" name="表格 8"/>
          <p:cNvGraphicFramePr>
            <a:graphicFrameLocks noGrp="1"/>
          </p:cNvGraphicFramePr>
          <p:nvPr/>
        </p:nvGraphicFramePr>
        <p:xfrm>
          <a:off x="5323840" y="355601"/>
          <a:ext cx="3352802" cy="6146798"/>
        </p:xfrm>
        <a:graphic>
          <a:graphicData uri="http://schemas.openxmlformats.org/drawingml/2006/table">
            <a:tbl>
              <a:tblPr>
                <a:tableStyleId>{5C22544A-7EE6-4342-B048-85BDC9FD1C3A}</a:tableStyleId>
              </a:tblPr>
              <a:tblGrid>
                <a:gridCol w="803192">
                  <a:extLst>
                    <a:ext uri="{9D8B030D-6E8A-4147-A177-3AD203B41FA5}">
                      <a16:colId xmlns:a16="http://schemas.microsoft.com/office/drawing/2014/main" val="20000"/>
                    </a:ext>
                  </a:extLst>
                </a:gridCol>
                <a:gridCol w="2549610">
                  <a:extLst>
                    <a:ext uri="{9D8B030D-6E8A-4147-A177-3AD203B41FA5}">
                      <a16:colId xmlns:a16="http://schemas.microsoft.com/office/drawing/2014/main" val="20001"/>
                    </a:ext>
                  </a:extLst>
                </a:gridCol>
              </a:tblGrid>
              <a:tr h="232721">
                <a:tc>
                  <a:txBody>
                    <a:bodyPr/>
                    <a:lstStyle/>
                    <a:p>
                      <a:pPr algn="just">
                        <a:spcAft>
                          <a:spcPts val="0"/>
                        </a:spcAft>
                      </a:pPr>
                      <a:r>
                        <a:rPr lang="zh-CN" sz="800" kern="100">
                          <a:effectLst/>
                        </a:rPr>
                        <a:t>编号</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书名</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00"/>
                  </a:ext>
                </a:extLst>
              </a:tr>
              <a:tr h="170057">
                <a:tc>
                  <a:txBody>
                    <a:bodyPr/>
                    <a:lstStyle/>
                    <a:p>
                      <a:pPr algn="just">
                        <a:spcAft>
                          <a:spcPts val="0"/>
                        </a:spcAft>
                      </a:pPr>
                      <a:r>
                        <a:rPr lang="en-US" sz="800" kern="100">
                          <a:effectLst/>
                        </a:rPr>
                        <a:t>NO.41</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《匆匆那年</a:t>
                      </a:r>
                      <a:r>
                        <a:rPr lang="en-US" sz="800" kern="100">
                          <a:effectLst/>
                        </a:rPr>
                        <a:t>.</a:t>
                      </a:r>
                      <a:r>
                        <a:rPr lang="zh-CN" sz="800" kern="100">
                          <a:effectLst/>
                        </a:rPr>
                        <a:t>下》</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01"/>
                  </a:ext>
                </a:extLst>
              </a:tr>
              <a:tr h="170057">
                <a:tc>
                  <a:txBody>
                    <a:bodyPr/>
                    <a:lstStyle/>
                    <a:p>
                      <a:pPr algn="just">
                        <a:spcAft>
                          <a:spcPts val="0"/>
                        </a:spcAft>
                      </a:pPr>
                      <a:r>
                        <a:rPr lang="en-US" sz="800" kern="100">
                          <a:effectLst/>
                        </a:rPr>
                        <a:t>NO.42</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《我不》</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02"/>
                  </a:ext>
                </a:extLst>
              </a:tr>
              <a:tr h="170057">
                <a:tc>
                  <a:txBody>
                    <a:bodyPr/>
                    <a:lstStyle/>
                    <a:p>
                      <a:pPr algn="just">
                        <a:spcAft>
                          <a:spcPts val="0"/>
                        </a:spcAft>
                      </a:pPr>
                      <a:r>
                        <a:rPr lang="en-US" sz="800" kern="100">
                          <a:effectLst/>
                        </a:rPr>
                        <a:t>NO.43</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《你要去相信……明天》</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03"/>
                  </a:ext>
                </a:extLst>
              </a:tr>
              <a:tr h="170057">
                <a:tc>
                  <a:txBody>
                    <a:bodyPr/>
                    <a:lstStyle/>
                    <a:p>
                      <a:pPr algn="just">
                        <a:spcAft>
                          <a:spcPts val="0"/>
                        </a:spcAft>
                      </a:pPr>
                      <a:r>
                        <a:rPr lang="en-US" sz="800" kern="100">
                          <a:effectLst/>
                        </a:rPr>
                        <a:t>NO.44</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dirty="0">
                          <a:effectLst/>
                        </a:rPr>
                        <a:t>《不要让未来的你……自己》</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04"/>
                  </a:ext>
                </a:extLst>
              </a:tr>
              <a:tr h="170057">
                <a:tc>
                  <a:txBody>
                    <a:bodyPr/>
                    <a:lstStyle/>
                    <a:p>
                      <a:pPr algn="just">
                        <a:spcAft>
                          <a:spcPts val="0"/>
                        </a:spcAft>
                      </a:pPr>
                      <a:r>
                        <a:rPr lang="en-US" sz="800" kern="100">
                          <a:effectLst/>
                        </a:rPr>
                        <a:t>NO.45</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《愿无岁月可回头》</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05"/>
                  </a:ext>
                </a:extLst>
              </a:tr>
              <a:tr h="170057">
                <a:tc>
                  <a:txBody>
                    <a:bodyPr/>
                    <a:lstStyle/>
                    <a:p>
                      <a:pPr algn="just">
                        <a:spcAft>
                          <a:spcPts val="0"/>
                        </a:spcAft>
                      </a:pPr>
                      <a:r>
                        <a:rPr lang="en-US" sz="800" kern="100">
                          <a:effectLst/>
                        </a:rPr>
                        <a:t>NO.46</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《我与世界只差一个你》</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06"/>
                  </a:ext>
                </a:extLst>
              </a:tr>
              <a:tr h="170057">
                <a:tc>
                  <a:txBody>
                    <a:bodyPr/>
                    <a:lstStyle/>
                    <a:p>
                      <a:pPr algn="just">
                        <a:spcAft>
                          <a:spcPts val="0"/>
                        </a:spcAft>
                      </a:pPr>
                      <a:r>
                        <a:rPr lang="en-US" sz="800" kern="100">
                          <a:effectLst/>
                        </a:rPr>
                        <a:t>NO.47</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《浮生物语</a:t>
                      </a:r>
                      <a:r>
                        <a:rPr lang="en-US" sz="800" kern="100">
                          <a:effectLst/>
                        </a:rPr>
                        <a:t>.</a:t>
                      </a:r>
                      <a:r>
                        <a:rPr lang="zh-CN" sz="800" kern="100">
                          <a:effectLst/>
                        </a:rPr>
                        <a:t>叁（上）》</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07"/>
                  </a:ext>
                </a:extLst>
              </a:tr>
              <a:tr h="170057">
                <a:tc>
                  <a:txBody>
                    <a:bodyPr/>
                    <a:lstStyle/>
                    <a:p>
                      <a:pPr algn="just">
                        <a:spcAft>
                          <a:spcPts val="0"/>
                        </a:spcAft>
                      </a:pPr>
                      <a:r>
                        <a:rPr lang="en-US" sz="800" kern="100">
                          <a:effectLst/>
                        </a:rPr>
                        <a:t>NO.48</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《一花一世界》</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08"/>
                  </a:ext>
                </a:extLst>
              </a:tr>
              <a:tr h="170057">
                <a:tc>
                  <a:txBody>
                    <a:bodyPr/>
                    <a:lstStyle/>
                    <a:p>
                      <a:pPr algn="just">
                        <a:spcAft>
                          <a:spcPts val="0"/>
                        </a:spcAft>
                      </a:pPr>
                      <a:r>
                        <a:rPr lang="en-US" sz="800" kern="100">
                          <a:effectLst/>
                        </a:rPr>
                        <a:t>NO.49</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《你只是看起来很努力》</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09"/>
                  </a:ext>
                </a:extLst>
              </a:tr>
              <a:tr h="170057">
                <a:tc>
                  <a:txBody>
                    <a:bodyPr/>
                    <a:lstStyle/>
                    <a:p>
                      <a:pPr algn="just">
                        <a:spcAft>
                          <a:spcPts val="0"/>
                        </a:spcAft>
                      </a:pPr>
                      <a:r>
                        <a:rPr lang="en-US" sz="800" kern="100">
                          <a:effectLst/>
                        </a:rPr>
                        <a:t>NO.50</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《你所谓的稳定……浪费生命》</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10"/>
                  </a:ext>
                </a:extLst>
              </a:tr>
              <a:tr h="170057">
                <a:tc>
                  <a:txBody>
                    <a:bodyPr/>
                    <a:lstStyle/>
                    <a:p>
                      <a:pPr algn="just">
                        <a:spcAft>
                          <a:spcPts val="0"/>
                        </a:spcAft>
                      </a:pPr>
                      <a:r>
                        <a:rPr lang="en-US" sz="800" kern="100">
                          <a:effectLst/>
                        </a:rPr>
                        <a:t>NO.51</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《围炉夜话 偶谭》</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11"/>
                  </a:ext>
                </a:extLst>
              </a:tr>
              <a:tr h="170057">
                <a:tc>
                  <a:txBody>
                    <a:bodyPr/>
                    <a:lstStyle/>
                    <a:p>
                      <a:pPr algn="just">
                        <a:spcAft>
                          <a:spcPts val="0"/>
                        </a:spcAft>
                      </a:pPr>
                      <a:r>
                        <a:rPr lang="en-US" sz="800" kern="100">
                          <a:effectLst/>
                        </a:rPr>
                        <a:t>NO.52</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《清醒记》</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12"/>
                  </a:ext>
                </a:extLst>
              </a:tr>
              <a:tr h="170057">
                <a:tc>
                  <a:txBody>
                    <a:bodyPr/>
                    <a:lstStyle/>
                    <a:p>
                      <a:pPr algn="just">
                        <a:spcAft>
                          <a:spcPts val="0"/>
                        </a:spcAft>
                      </a:pPr>
                      <a:r>
                        <a:rPr lang="en-US" sz="800" kern="100">
                          <a:effectLst/>
                        </a:rPr>
                        <a:t>NO.53</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《佩特罗夫事件》</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13"/>
                  </a:ext>
                </a:extLst>
              </a:tr>
              <a:tr h="170057">
                <a:tc>
                  <a:txBody>
                    <a:bodyPr/>
                    <a:lstStyle/>
                    <a:p>
                      <a:pPr algn="just">
                        <a:spcAft>
                          <a:spcPts val="0"/>
                        </a:spcAft>
                      </a:pPr>
                      <a:r>
                        <a:rPr lang="en-US" sz="800" kern="100">
                          <a:effectLst/>
                        </a:rPr>
                        <a:t>NO.54</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《西决》</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14"/>
                  </a:ext>
                </a:extLst>
              </a:tr>
              <a:tr h="170057">
                <a:tc>
                  <a:txBody>
                    <a:bodyPr/>
                    <a:lstStyle/>
                    <a:p>
                      <a:pPr algn="just">
                        <a:spcAft>
                          <a:spcPts val="0"/>
                        </a:spcAft>
                      </a:pPr>
                      <a:r>
                        <a:rPr lang="en-US" sz="800" kern="100">
                          <a:effectLst/>
                        </a:rPr>
                        <a:t>NO.55</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《小窗幽记》</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15"/>
                  </a:ext>
                </a:extLst>
              </a:tr>
              <a:tr h="170057">
                <a:tc>
                  <a:txBody>
                    <a:bodyPr/>
                    <a:lstStyle/>
                    <a:p>
                      <a:pPr algn="just">
                        <a:spcAft>
                          <a:spcPts val="0"/>
                        </a:spcAft>
                      </a:pPr>
                      <a:r>
                        <a:rPr lang="en-US" sz="800" kern="100">
                          <a:effectLst/>
                        </a:rPr>
                        <a:t>NO.56</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《菜根谭》</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16"/>
                  </a:ext>
                </a:extLst>
              </a:tr>
              <a:tr h="170057">
                <a:tc>
                  <a:txBody>
                    <a:bodyPr/>
                    <a:lstStyle/>
                    <a:p>
                      <a:pPr algn="just">
                        <a:spcAft>
                          <a:spcPts val="0"/>
                        </a:spcAft>
                      </a:pPr>
                      <a:r>
                        <a:rPr lang="en-US" sz="800" kern="100">
                          <a:effectLst/>
                        </a:rPr>
                        <a:t>NO.57</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《和你在一起才是全世界》</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17"/>
                  </a:ext>
                </a:extLst>
              </a:tr>
              <a:tr h="170057">
                <a:tc>
                  <a:txBody>
                    <a:bodyPr/>
                    <a:lstStyle/>
                    <a:p>
                      <a:pPr algn="just">
                        <a:spcAft>
                          <a:spcPts val="0"/>
                        </a:spcAft>
                      </a:pPr>
                      <a:r>
                        <a:rPr lang="en-US" sz="800" kern="100">
                          <a:effectLst/>
                        </a:rPr>
                        <a:t>NO.58</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《我们为什么旅行》</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18"/>
                  </a:ext>
                </a:extLst>
              </a:tr>
              <a:tr h="170057">
                <a:tc>
                  <a:txBody>
                    <a:bodyPr/>
                    <a:lstStyle/>
                    <a:p>
                      <a:pPr algn="just">
                        <a:spcAft>
                          <a:spcPts val="0"/>
                        </a:spcAft>
                      </a:pPr>
                      <a:r>
                        <a:rPr lang="en-US" sz="800" kern="100">
                          <a:effectLst/>
                        </a:rPr>
                        <a:t>NO.59</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《乱世风华爱成殇：萧红》（无）</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19"/>
                  </a:ext>
                </a:extLst>
              </a:tr>
              <a:tr h="170057">
                <a:tc>
                  <a:txBody>
                    <a:bodyPr/>
                    <a:lstStyle/>
                    <a:p>
                      <a:pPr algn="just">
                        <a:spcAft>
                          <a:spcPts val="0"/>
                        </a:spcAft>
                      </a:pPr>
                      <a:r>
                        <a:rPr lang="en-US" sz="800" kern="100">
                          <a:effectLst/>
                        </a:rPr>
                        <a:t>NO.60</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《花开半夏》</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20"/>
                  </a:ext>
                </a:extLst>
              </a:tr>
              <a:tr h="224742">
                <a:tc>
                  <a:txBody>
                    <a:bodyPr/>
                    <a:lstStyle/>
                    <a:p>
                      <a:pPr algn="just">
                        <a:spcAft>
                          <a:spcPts val="0"/>
                        </a:spcAft>
                      </a:pPr>
                      <a:r>
                        <a:rPr lang="en-US" sz="800" kern="100">
                          <a:effectLst/>
                        </a:rPr>
                        <a:t>NO.61</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《海底两万里》 （无）</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21"/>
                  </a:ext>
                </a:extLst>
              </a:tr>
              <a:tr h="170057">
                <a:tc>
                  <a:txBody>
                    <a:bodyPr/>
                    <a:lstStyle/>
                    <a:p>
                      <a:pPr algn="just">
                        <a:spcAft>
                          <a:spcPts val="0"/>
                        </a:spcAft>
                      </a:pPr>
                      <a:r>
                        <a:rPr lang="en-US" sz="800" kern="100">
                          <a:effectLst/>
                        </a:rPr>
                        <a:t>NO.62</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《小王子》（英文版）</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22"/>
                  </a:ext>
                </a:extLst>
              </a:tr>
              <a:tr h="170057">
                <a:tc>
                  <a:txBody>
                    <a:bodyPr/>
                    <a:lstStyle/>
                    <a:p>
                      <a:pPr algn="just">
                        <a:spcAft>
                          <a:spcPts val="0"/>
                        </a:spcAft>
                      </a:pPr>
                      <a:r>
                        <a:rPr lang="en-US" sz="800" kern="100">
                          <a:effectLst/>
                        </a:rPr>
                        <a:t>NO.63</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《你不拼搏……生活》</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23"/>
                  </a:ext>
                </a:extLst>
              </a:tr>
              <a:tr h="170057">
                <a:tc>
                  <a:txBody>
                    <a:bodyPr/>
                    <a:lstStyle/>
                    <a:p>
                      <a:pPr algn="just">
                        <a:spcAft>
                          <a:spcPts val="0"/>
                        </a:spcAft>
                      </a:pPr>
                      <a:r>
                        <a:rPr lang="en-US" sz="800" kern="100">
                          <a:effectLst/>
                        </a:rPr>
                        <a:t>NO.64</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《温柔就是……坚硬》</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24"/>
                  </a:ext>
                </a:extLst>
              </a:tr>
              <a:tr h="208784">
                <a:tc>
                  <a:txBody>
                    <a:bodyPr/>
                    <a:lstStyle/>
                    <a:p>
                      <a:pPr algn="just">
                        <a:spcAft>
                          <a:spcPts val="0"/>
                        </a:spcAft>
                      </a:pPr>
                      <a:r>
                        <a:rPr lang="en-US" sz="800" kern="100">
                          <a:effectLst/>
                        </a:rPr>
                        <a:t>NO.65</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《女儿红》</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25"/>
                  </a:ext>
                </a:extLst>
              </a:tr>
              <a:tr h="170057">
                <a:tc>
                  <a:txBody>
                    <a:bodyPr/>
                    <a:lstStyle/>
                    <a:p>
                      <a:pPr algn="just">
                        <a:spcAft>
                          <a:spcPts val="0"/>
                        </a:spcAft>
                      </a:pPr>
                      <a:r>
                        <a:rPr lang="en-US" sz="800" kern="100">
                          <a:effectLst/>
                        </a:rPr>
                        <a:t>NO.66</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《乖，摸摸头》</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26"/>
                  </a:ext>
                </a:extLst>
              </a:tr>
              <a:tr h="170057">
                <a:tc>
                  <a:txBody>
                    <a:bodyPr/>
                    <a:lstStyle/>
                    <a:p>
                      <a:pPr algn="just">
                        <a:spcAft>
                          <a:spcPts val="0"/>
                        </a:spcAft>
                      </a:pPr>
                      <a:r>
                        <a:rPr lang="en-US" sz="800" kern="100">
                          <a:effectLst/>
                        </a:rPr>
                        <a:t>NO.67</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《红楼梦》</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27"/>
                  </a:ext>
                </a:extLst>
              </a:tr>
              <a:tr h="170057">
                <a:tc>
                  <a:txBody>
                    <a:bodyPr/>
                    <a:lstStyle/>
                    <a:p>
                      <a:pPr algn="just">
                        <a:spcAft>
                          <a:spcPts val="0"/>
                        </a:spcAft>
                      </a:pPr>
                      <a:r>
                        <a:rPr lang="en-US" sz="800" kern="100">
                          <a:effectLst/>
                        </a:rPr>
                        <a:t>NO.68</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《生活要有暖和光》</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28"/>
                  </a:ext>
                </a:extLst>
              </a:tr>
              <a:tr h="170057">
                <a:tc>
                  <a:txBody>
                    <a:bodyPr/>
                    <a:lstStyle/>
                    <a:p>
                      <a:pPr algn="just">
                        <a:spcAft>
                          <a:spcPts val="0"/>
                        </a:spcAft>
                      </a:pPr>
                      <a:r>
                        <a:rPr lang="en-US" sz="800" kern="100">
                          <a:effectLst/>
                        </a:rPr>
                        <a:t>NO.69</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《莫失莫忘》</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29"/>
                  </a:ext>
                </a:extLst>
              </a:tr>
              <a:tr h="170057">
                <a:tc>
                  <a:txBody>
                    <a:bodyPr/>
                    <a:lstStyle/>
                    <a:p>
                      <a:pPr algn="just">
                        <a:spcAft>
                          <a:spcPts val="0"/>
                        </a:spcAft>
                      </a:pPr>
                      <a:r>
                        <a:rPr lang="en-US" sz="800" kern="100">
                          <a:effectLst/>
                        </a:rPr>
                        <a:t>NO.70</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《活着》</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30"/>
                  </a:ext>
                </a:extLst>
              </a:tr>
              <a:tr h="208784">
                <a:tc>
                  <a:txBody>
                    <a:bodyPr/>
                    <a:lstStyle/>
                    <a:p>
                      <a:pPr algn="just">
                        <a:spcAft>
                          <a:spcPts val="0"/>
                        </a:spcAft>
                      </a:pPr>
                      <a:r>
                        <a:rPr lang="en-US" sz="800" kern="100">
                          <a:effectLst/>
                        </a:rPr>
                        <a:t>NO.71</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《老子》</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31"/>
                  </a:ext>
                </a:extLst>
              </a:tr>
              <a:tr h="170057">
                <a:tc>
                  <a:txBody>
                    <a:bodyPr/>
                    <a:lstStyle/>
                    <a:p>
                      <a:pPr algn="just">
                        <a:spcAft>
                          <a:spcPts val="0"/>
                        </a:spcAft>
                      </a:pPr>
                      <a:r>
                        <a:rPr lang="en-US" sz="800" kern="100">
                          <a:effectLst/>
                        </a:rPr>
                        <a:t>NO.72</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《飘》</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32"/>
                  </a:ext>
                </a:extLst>
              </a:tr>
              <a:tr h="170057">
                <a:tc>
                  <a:txBody>
                    <a:bodyPr/>
                    <a:lstStyle/>
                    <a:p>
                      <a:pPr algn="just">
                        <a:spcAft>
                          <a:spcPts val="0"/>
                        </a:spcAft>
                      </a:pPr>
                      <a:r>
                        <a:rPr lang="en-US" sz="800" kern="100">
                          <a:effectLst/>
                        </a:rPr>
                        <a:t>No.73</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a:effectLst/>
                        </a:rPr>
                        <a:t>《迷路的云》</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33"/>
                  </a:ext>
                </a:extLst>
              </a:tr>
              <a:tr h="170057">
                <a:tc>
                  <a:txBody>
                    <a:bodyPr/>
                    <a:lstStyle/>
                    <a:p>
                      <a:pPr algn="just">
                        <a:spcAft>
                          <a:spcPts val="0"/>
                        </a:spcAft>
                      </a:pPr>
                      <a:r>
                        <a:rPr lang="en-US" sz="800" kern="100">
                          <a:effectLst/>
                        </a:rPr>
                        <a:t>NO.74</a:t>
                      </a:r>
                      <a:endParaRPr lang="zh-CN" sz="800" kern="10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tc>
                  <a:txBody>
                    <a:bodyPr/>
                    <a:lstStyle/>
                    <a:p>
                      <a:pPr algn="just">
                        <a:spcAft>
                          <a:spcPts val="0"/>
                        </a:spcAft>
                      </a:pPr>
                      <a:r>
                        <a:rPr lang="zh-CN" sz="800" kern="100" dirty="0">
                          <a:effectLst/>
                        </a:rPr>
                        <a:t>《人间有味是清欢》</a:t>
                      </a:r>
                      <a:endParaRPr lang="zh-CN" sz="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84" marR="51484" marT="0" marB="0"/>
                </a:tc>
                <a:extLst>
                  <a:ext uri="{0D108BD9-81ED-4DB2-BD59-A6C34878D82A}">
                    <a16:rowId xmlns:a16="http://schemas.microsoft.com/office/drawing/2014/main" val="10034"/>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2" name="AutoShape 5"/>
          <p:cNvSpPr/>
          <p:nvPr/>
        </p:nvSpPr>
        <p:spPr bwMode="auto">
          <a:xfrm>
            <a:off x="4483100" y="1876425"/>
            <a:ext cx="3224213" cy="3224213"/>
          </a:xfrm>
          <a:custGeom>
            <a:avLst/>
            <a:gdLst>
              <a:gd name="T0" fmla="*/ 264374628 w 19679"/>
              <a:gd name="T1" fmla="*/ 290196764 h 19679"/>
              <a:gd name="T2" fmla="*/ 264374628 w 19679"/>
              <a:gd name="T3" fmla="*/ 290196764 h 19679"/>
              <a:gd name="T4" fmla="*/ 264374628 w 19679"/>
              <a:gd name="T5" fmla="*/ 290196764 h 19679"/>
              <a:gd name="T6" fmla="*/ 264374628 w 19679"/>
              <a:gd name="T7" fmla="*/ 29019676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5BD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0283" name="AutoShape 6"/>
          <p:cNvSpPr/>
          <p:nvPr/>
        </p:nvSpPr>
        <p:spPr bwMode="auto">
          <a:xfrm>
            <a:off x="4954588" y="2617788"/>
            <a:ext cx="2281238" cy="1741488"/>
          </a:xfrm>
          <a:custGeom>
            <a:avLst/>
            <a:gdLst>
              <a:gd name="T0" fmla="*/ 120445248 w 21600"/>
              <a:gd name="T1" fmla="*/ 70280148 h 21600"/>
              <a:gd name="T2" fmla="*/ 120445248 w 21600"/>
              <a:gd name="T3" fmla="*/ 70280148 h 21600"/>
              <a:gd name="T4" fmla="*/ 120445248 w 21600"/>
              <a:gd name="T5" fmla="*/ 70280148 h 21600"/>
              <a:gd name="T6" fmla="*/ 120445248 w 21600"/>
              <a:gd name="T7" fmla="*/ 7028014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8000" b="1" noProof="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流程</a:t>
            </a:r>
            <a:endParaRPr kumimoji="0" lang="zh-CN" sz="8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Bodoni MT Black" panose="02070A03080606020203"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zh-CN" sz="5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Bodoni MT Black" panose="02070A03080606020203" pitchFamily="18" charset="0"/>
              </a:rPr>
              <a:t>TITLE</a:t>
            </a:r>
            <a:endParaRPr kumimoji="0" lang="zh-CN" altLang="zh-CN" sz="5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21511" name="Group 7"/>
          <p:cNvGrpSpPr/>
          <p:nvPr/>
        </p:nvGrpSpPr>
        <p:grpSpPr>
          <a:xfrm>
            <a:off x="8007350" y="5270500"/>
            <a:ext cx="976313" cy="974725"/>
            <a:chOff x="0" y="0"/>
            <a:chExt cx="976313" cy="974725"/>
          </a:xfrm>
        </p:grpSpPr>
        <p:sp>
          <p:nvSpPr>
            <p:cNvPr id="21543" name="AutoShape 8"/>
            <p:cNvSpPr/>
            <p:nvPr/>
          </p:nvSpPr>
          <p:spPr>
            <a:xfrm>
              <a:off x="0" y="0"/>
              <a:ext cx="976313" cy="974725"/>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82582D">
                  <a:alpha val="100000"/>
                </a:srgbClr>
              </a:solidFill>
              <a:prstDash val="solid"/>
              <a:bevel/>
              <a:headEnd type="none" w="med" len="med"/>
              <a:tailEnd type="none" w="med" len="med"/>
            </a:ln>
          </p:spPr>
          <p:txBody>
            <a:bodyPr/>
            <a:lstStyle/>
            <a:p>
              <a:endParaRPr lang="zh-CN" altLang="en-US"/>
            </a:p>
          </p:txBody>
        </p:sp>
        <p:grpSp>
          <p:nvGrpSpPr>
            <p:cNvPr id="21544" name="Group 9"/>
            <p:cNvGrpSpPr/>
            <p:nvPr/>
          </p:nvGrpSpPr>
          <p:grpSpPr>
            <a:xfrm>
              <a:off x="93703" y="73342"/>
              <a:ext cx="788906" cy="828040"/>
              <a:chOff x="0" y="0"/>
              <a:chExt cx="788906" cy="828040"/>
            </a:xfrm>
          </p:grpSpPr>
          <p:sp>
            <p:nvSpPr>
              <p:cNvPr id="21545" name="AutoShape 10"/>
              <p:cNvSpPr/>
              <p:nvPr/>
            </p:nvSpPr>
            <p:spPr>
              <a:xfrm>
                <a:off x="-40" y="20321"/>
                <a:ext cx="788987" cy="787400"/>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82582D">
                  <a:alpha val="100000"/>
                </a:srgbClr>
              </a:solidFill>
              <a:ln w="12700" cap="flat" cmpd="sng">
                <a:solidFill>
                  <a:srgbClr val="82582D">
                    <a:alpha val="100000"/>
                  </a:srgbClr>
                </a:solidFill>
                <a:prstDash val="solid"/>
                <a:bevel/>
                <a:headEnd type="none" w="med" len="med"/>
                <a:tailEnd type="none" w="med" len="med"/>
              </a:ln>
            </p:spPr>
            <p:txBody>
              <a:bodyPr/>
              <a:lstStyle/>
              <a:p>
                <a:endParaRPr lang="zh-CN" altLang="en-US"/>
              </a:p>
            </p:txBody>
          </p:sp>
          <p:sp>
            <p:nvSpPr>
              <p:cNvPr id="21546" name="AutoShape 11"/>
              <p:cNvSpPr/>
              <p:nvPr/>
            </p:nvSpPr>
            <p:spPr>
              <a:xfrm>
                <a:off x="115523" y="0"/>
                <a:ext cx="557859" cy="828040"/>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600" y="0"/>
                    </a:lnTo>
                    <a:lnTo>
                      <a:pt x="21600" y="21600"/>
                    </a:lnTo>
                    <a:lnTo>
                      <a:pt x="0" y="21600"/>
                    </a:lnTo>
                    <a:lnTo>
                      <a:pt x="0" y="0"/>
                    </a:lnTo>
                    <a:close/>
                  </a:path>
                </a:pathLst>
              </a:custGeom>
              <a:noFill/>
              <a:ln w="12700">
                <a:noFill/>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00000"/>
                  </a:lnSpc>
                  <a:spcBef>
                    <a:spcPct val="0"/>
                  </a:spcBef>
                  <a:buNone/>
                </a:pPr>
                <a:r>
                  <a:rPr lang="zh-CN" altLang="zh-CN" sz="4800" b="1" dirty="0">
                    <a:solidFill>
                      <a:schemeClr val="bg1"/>
                    </a:solidFill>
                    <a:latin typeface="Bodoni MT Black" panose="02070A03080606020203" pitchFamily="18" charset="0"/>
                    <a:ea typeface="宋体" panose="02010600030101010101" pitchFamily="2" charset="-122"/>
                    <a:sym typeface="Bodoni MT Black" panose="02070A03080606020203" pitchFamily="18" charset="0"/>
                  </a:rPr>
                  <a:t>3</a:t>
                </a:r>
                <a:endParaRPr lang="zh-CN" altLang="zh-CN" sz="1800" dirty="0">
                  <a:solidFill>
                    <a:schemeClr val="bg1"/>
                  </a:solidFill>
                  <a:ea typeface="宋体" panose="02010600030101010101" pitchFamily="2" charset="-122"/>
                  <a:sym typeface="Calibri" panose="020F0502020204030204" pitchFamily="34" charset="0"/>
                </a:endParaRPr>
              </a:p>
            </p:txBody>
          </p:sp>
        </p:grpSp>
      </p:grpSp>
      <p:grpSp>
        <p:nvGrpSpPr>
          <p:cNvPr id="21512" name="Group 12"/>
          <p:cNvGrpSpPr/>
          <p:nvPr/>
        </p:nvGrpSpPr>
        <p:grpSpPr>
          <a:xfrm>
            <a:off x="3206750" y="5270500"/>
            <a:ext cx="976313" cy="974725"/>
            <a:chOff x="0" y="0"/>
            <a:chExt cx="976313" cy="974725"/>
          </a:xfrm>
        </p:grpSpPr>
        <p:sp>
          <p:nvSpPr>
            <p:cNvPr id="21539" name="AutoShape 13"/>
            <p:cNvSpPr/>
            <p:nvPr/>
          </p:nvSpPr>
          <p:spPr>
            <a:xfrm>
              <a:off x="0" y="0"/>
              <a:ext cx="976313" cy="974725"/>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E822E">
                  <a:alpha val="100000"/>
                </a:srgbClr>
              </a:solidFill>
              <a:prstDash val="solid"/>
              <a:bevel/>
              <a:headEnd type="none" w="med" len="med"/>
              <a:tailEnd type="none" w="med" len="med"/>
            </a:ln>
          </p:spPr>
          <p:txBody>
            <a:bodyPr/>
            <a:lstStyle/>
            <a:p>
              <a:endParaRPr lang="zh-CN" altLang="en-US"/>
            </a:p>
          </p:txBody>
        </p:sp>
        <p:grpSp>
          <p:nvGrpSpPr>
            <p:cNvPr id="21540" name="Group 14"/>
            <p:cNvGrpSpPr/>
            <p:nvPr/>
          </p:nvGrpSpPr>
          <p:grpSpPr>
            <a:xfrm>
              <a:off x="93703" y="73342"/>
              <a:ext cx="788906" cy="828040"/>
              <a:chOff x="0" y="0"/>
              <a:chExt cx="788906" cy="828040"/>
            </a:xfrm>
          </p:grpSpPr>
          <p:sp>
            <p:nvSpPr>
              <p:cNvPr id="21541" name="AutoShape 15"/>
              <p:cNvSpPr/>
              <p:nvPr/>
            </p:nvSpPr>
            <p:spPr>
              <a:xfrm>
                <a:off x="0" y="20208"/>
                <a:ext cx="788906" cy="787624"/>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E822E">
                  <a:alpha val="69019"/>
                </a:srgbClr>
              </a:solidFill>
              <a:ln w="12700" cap="flat" cmpd="sng">
                <a:solidFill>
                  <a:srgbClr val="7E822E">
                    <a:alpha val="100000"/>
                  </a:srgbClr>
                </a:solidFill>
                <a:prstDash val="solid"/>
                <a:bevel/>
                <a:headEnd type="none" w="med" len="med"/>
                <a:tailEnd type="none" w="med" len="med"/>
              </a:ln>
            </p:spPr>
            <p:txBody>
              <a:bodyPr/>
              <a:lstStyle/>
              <a:p>
                <a:endParaRPr lang="zh-CN" altLang="en-US"/>
              </a:p>
            </p:txBody>
          </p:sp>
          <p:sp>
            <p:nvSpPr>
              <p:cNvPr id="21542" name="AutoShape 16"/>
              <p:cNvSpPr/>
              <p:nvPr/>
            </p:nvSpPr>
            <p:spPr>
              <a:xfrm>
                <a:off x="115523" y="0"/>
                <a:ext cx="557859" cy="828040"/>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600" y="0"/>
                    </a:lnTo>
                    <a:lnTo>
                      <a:pt x="21600" y="21600"/>
                    </a:lnTo>
                    <a:lnTo>
                      <a:pt x="0" y="21600"/>
                    </a:lnTo>
                    <a:lnTo>
                      <a:pt x="0" y="0"/>
                    </a:lnTo>
                    <a:close/>
                  </a:path>
                </a:pathLst>
              </a:custGeom>
              <a:noFill/>
              <a:ln w="12700">
                <a:noFill/>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00000"/>
                  </a:lnSpc>
                  <a:spcBef>
                    <a:spcPct val="0"/>
                  </a:spcBef>
                  <a:buNone/>
                </a:pPr>
                <a:r>
                  <a:rPr lang="zh-CN" altLang="zh-CN" sz="4800" b="1" dirty="0">
                    <a:solidFill>
                      <a:schemeClr val="bg1"/>
                    </a:solidFill>
                    <a:latin typeface="Bodoni MT Black" panose="02070A03080606020203" pitchFamily="18" charset="0"/>
                    <a:ea typeface="宋体" panose="02010600030101010101" pitchFamily="2" charset="-122"/>
                    <a:sym typeface="Bodoni MT Black" panose="02070A03080606020203" pitchFamily="18" charset="0"/>
                  </a:rPr>
                  <a:t>4</a:t>
                </a:r>
                <a:endParaRPr lang="zh-CN" altLang="zh-CN" sz="1800" dirty="0">
                  <a:solidFill>
                    <a:schemeClr val="bg1"/>
                  </a:solidFill>
                  <a:ea typeface="宋体" panose="02010600030101010101" pitchFamily="2" charset="-122"/>
                  <a:sym typeface="Calibri" panose="020F0502020204030204" pitchFamily="34" charset="0"/>
                </a:endParaRPr>
              </a:p>
            </p:txBody>
          </p:sp>
        </p:grpSp>
      </p:grpSp>
      <p:grpSp>
        <p:nvGrpSpPr>
          <p:cNvPr id="21513" name="Group 17"/>
          <p:cNvGrpSpPr/>
          <p:nvPr/>
        </p:nvGrpSpPr>
        <p:grpSpPr>
          <a:xfrm>
            <a:off x="8623300" y="2949575"/>
            <a:ext cx="976313" cy="976313"/>
            <a:chOff x="0" y="0"/>
            <a:chExt cx="976313" cy="976313"/>
          </a:xfrm>
        </p:grpSpPr>
        <p:sp>
          <p:nvSpPr>
            <p:cNvPr id="21535" name="AutoShape 18"/>
            <p:cNvSpPr/>
            <p:nvPr/>
          </p:nvSpPr>
          <p:spPr>
            <a:xfrm>
              <a:off x="0" y="0"/>
              <a:ext cx="976313" cy="976313"/>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8A82C">
                  <a:alpha val="100000"/>
                </a:srgbClr>
              </a:solidFill>
              <a:prstDash val="solid"/>
              <a:bevel/>
              <a:headEnd type="none" w="med" len="med"/>
              <a:tailEnd type="none" w="med" len="med"/>
            </a:ln>
          </p:spPr>
          <p:txBody>
            <a:bodyPr/>
            <a:lstStyle/>
            <a:p>
              <a:endParaRPr lang="zh-CN" altLang="en-US"/>
            </a:p>
          </p:txBody>
        </p:sp>
        <p:grpSp>
          <p:nvGrpSpPr>
            <p:cNvPr id="21536" name="Group 19"/>
            <p:cNvGrpSpPr/>
            <p:nvPr/>
          </p:nvGrpSpPr>
          <p:grpSpPr>
            <a:xfrm>
              <a:off x="93703" y="74135"/>
              <a:ext cx="788906" cy="828041"/>
              <a:chOff x="0" y="0"/>
              <a:chExt cx="788906" cy="828040"/>
            </a:xfrm>
          </p:grpSpPr>
          <p:sp>
            <p:nvSpPr>
              <p:cNvPr id="21537" name="AutoShape 20"/>
              <p:cNvSpPr/>
              <p:nvPr/>
            </p:nvSpPr>
            <p:spPr>
              <a:xfrm>
                <a:off x="0" y="19567"/>
                <a:ext cx="788906" cy="788906"/>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8A82C">
                  <a:alpha val="69019"/>
                </a:srgbClr>
              </a:solidFill>
              <a:ln w="12700" cap="flat" cmpd="sng">
                <a:solidFill>
                  <a:srgbClr val="78A82C">
                    <a:alpha val="100000"/>
                  </a:srgbClr>
                </a:solidFill>
                <a:prstDash val="solid"/>
                <a:bevel/>
                <a:headEnd type="none" w="med" len="med"/>
                <a:tailEnd type="none" w="med" len="med"/>
              </a:ln>
            </p:spPr>
            <p:txBody>
              <a:bodyPr/>
              <a:lstStyle/>
              <a:p>
                <a:endParaRPr lang="zh-CN" altLang="en-US"/>
              </a:p>
            </p:txBody>
          </p:sp>
          <p:sp>
            <p:nvSpPr>
              <p:cNvPr id="21538" name="AutoShape 21"/>
              <p:cNvSpPr/>
              <p:nvPr/>
            </p:nvSpPr>
            <p:spPr>
              <a:xfrm>
                <a:off x="115523" y="0"/>
                <a:ext cx="557859" cy="828040"/>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600" y="0"/>
                    </a:lnTo>
                    <a:lnTo>
                      <a:pt x="21600" y="21600"/>
                    </a:lnTo>
                    <a:lnTo>
                      <a:pt x="0" y="21600"/>
                    </a:lnTo>
                    <a:lnTo>
                      <a:pt x="0" y="0"/>
                    </a:lnTo>
                    <a:close/>
                  </a:path>
                </a:pathLst>
              </a:custGeom>
              <a:noFill/>
              <a:ln w="12700">
                <a:noFill/>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00000"/>
                  </a:lnSpc>
                  <a:spcBef>
                    <a:spcPct val="0"/>
                  </a:spcBef>
                  <a:buNone/>
                </a:pPr>
                <a:r>
                  <a:rPr lang="zh-CN" altLang="zh-CN" sz="4800" b="1" dirty="0">
                    <a:solidFill>
                      <a:schemeClr val="bg1"/>
                    </a:solidFill>
                    <a:latin typeface="Bodoni MT Black" panose="02070A03080606020203" pitchFamily="18" charset="0"/>
                    <a:ea typeface="宋体" panose="02010600030101010101" pitchFamily="2" charset="-122"/>
                    <a:sym typeface="Bodoni MT Black" panose="02070A03080606020203" pitchFamily="18" charset="0"/>
                  </a:rPr>
                  <a:t>2</a:t>
                </a:r>
                <a:endParaRPr lang="zh-CN" altLang="zh-CN" sz="1800" dirty="0">
                  <a:solidFill>
                    <a:schemeClr val="bg1"/>
                  </a:solidFill>
                  <a:ea typeface="宋体" panose="02010600030101010101" pitchFamily="2" charset="-122"/>
                  <a:sym typeface="Calibri" panose="020F0502020204030204" pitchFamily="34" charset="0"/>
                </a:endParaRPr>
              </a:p>
            </p:txBody>
          </p:sp>
        </p:grpSp>
      </p:grpSp>
      <p:grpSp>
        <p:nvGrpSpPr>
          <p:cNvPr id="21514" name="Group 22"/>
          <p:cNvGrpSpPr/>
          <p:nvPr/>
        </p:nvGrpSpPr>
        <p:grpSpPr>
          <a:xfrm>
            <a:off x="2513013" y="2949575"/>
            <a:ext cx="976312" cy="976313"/>
            <a:chOff x="0" y="0"/>
            <a:chExt cx="976313" cy="976313"/>
          </a:xfrm>
        </p:grpSpPr>
        <p:sp>
          <p:nvSpPr>
            <p:cNvPr id="21531" name="AutoShape 23"/>
            <p:cNvSpPr/>
            <p:nvPr/>
          </p:nvSpPr>
          <p:spPr>
            <a:xfrm>
              <a:off x="0" y="0"/>
              <a:ext cx="976313" cy="976313"/>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99000">
                  <a:alpha val="100000"/>
                </a:srgbClr>
              </a:solidFill>
              <a:prstDash val="solid"/>
              <a:bevel/>
              <a:headEnd type="none" w="med" len="med"/>
              <a:tailEnd type="none" w="med" len="med"/>
            </a:ln>
          </p:spPr>
          <p:txBody>
            <a:bodyPr/>
            <a:lstStyle/>
            <a:p>
              <a:endParaRPr lang="zh-CN" altLang="en-US"/>
            </a:p>
          </p:txBody>
        </p:sp>
        <p:grpSp>
          <p:nvGrpSpPr>
            <p:cNvPr id="21532" name="Group 24"/>
            <p:cNvGrpSpPr/>
            <p:nvPr/>
          </p:nvGrpSpPr>
          <p:grpSpPr>
            <a:xfrm>
              <a:off x="93703" y="74135"/>
              <a:ext cx="788906" cy="828041"/>
              <a:chOff x="0" y="0"/>
              <a:chExt cx="788906" cy="828040"/>
            </a:xfrm>
          </p:grpSpPr>
          <p:sp>
            <p:nvSpPr>
              <p:cNvPr id="21533" name="AutoShape 25"/>
              <p:cNvSpPr/>
              <p:nvPr/>
            </p:nvSpPr>
            <p:spPr>
              <a:xfrm>
                <a:off x="-41" y="19528"/>
                <a:ext cx="788989" cy="788986"/>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99000">
                  <a:alpha val="100000"/>
                </a:srgbClr>
              </a:solidFill>
              <a:ln w="12700" cap="flat" cmpd="sng">
                <a:solidFill>
                  <a:srgbClr val="E99000">
                    <a:alpha val="100000"/>
                  </a:srgbClr>
                </a:solidFill>
                <a:prstDash val="solid"/>
                <a:bevel/>
                <a:headEnd type="none" w="med" len="med"/>
                <a:tailEnd type="none" w="med" len="med"/>
              </a:ln>
            </p:spPr>
            <p:txBody>
              <a:bodyPr/>
              <a:lstStyle/>
              <a:p>
                <a:endParaRPr lang="zh-CN" altLang="en-US"/>
              </a:p>
            </p:txBody>
          </p:sp>
          <p:sp>
            <p:nvSpPr>
              <p:cNvPr id="21534" name="AutoShape 26"/>
              <p:cNvSpPr/>
              <p:nvPr/>
            </p:nvSpPr>
            <p:spPr>
              <a:xfrm>
                <a:off x="115523" y="0"/>
                <a:ext cx="557859" cy="828040"/>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600" y="0"/>
                    </a:lnTo>
                    <a:lnTo>
                      <a:pt x="21600" y="21600"/>
                    </a:lnTo>
                    <a:lnTo>
                      <a:pt x="0" y="21600"/>
                    </a:lnTo>
                    <a:lnTo>
                      <a:pt x="0" y="0"/>
                    </a:lnTo>
                    <a:close/>
                  </a:path>
                </a:pathLst>
              </a:custGeom>
              <a:noFill/>
              <a:ln w="12700">
                <a:noFill/>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00000"/>
                  </a:lnSpc>
                  <a:spcBef>
                    <a:spcPct val="0"/>
                  </a:spcBef>
                  <a:buNone/>
                </a:pPr>
                <a:r>
                  <a:rPr lang="zh-CN" altLang="zh-CN" sz="4800" b="1" dirty="0">
                    <a:solidFill>
                      <a:schemeClr val="bg1"/>
                    </a:solidFill>
                    <a:latin typeface="Bodoni MT Black" panose="02070A03080606020203" pitchFamily="18" charset="0"/>
                    <a:ea typeface="宋体" panose="02010600030101010101" pitchFamily="2" charset="-122"/>
                    <a:sym typeface="Bodoni MT Black" panose="02070A03080606020203" pitchFamily="18" charset="0"/>
                  </a:rPr>
                  <a:t>5</a:t>
                </a:r>
                <a:endParaRPr lang="zh-CN" altLang="zh-CN" sz="1800" dirty="0">
                  <a:solidFill>
                    <a:schemeClr val="bg1"/>
                  </a:solidFill>
                  <a:ea typeface="宋体" panose="02010600030101010101" pitchFamily="2" charset="-122"/>
                  <a:sym typeface="Calibri" panose="020F0502020204030204" pitchFamily="34" charset="0"/>
                </a:endParaRPr>
              </a:p>
            </p:txBody>
          </p:sp>
        </p:grpSp>
      </p:grpSp>
      <p:grpSp>
        <p:nvGrpSpPr>
          <p:cNvPr id="21515" name="Group 27"/>
          <p:cNvGrpSpPr/>
          <p:nvPr/>
        </p:nvGrpSpPr>
        <p:grpSpPr>
          <a:xfrm>
            <a:off x="8007350" y="676275"/>
            <a:ext cx="976313" cy="976313"/>
            <a:chOff x="0" y="0"/>
            <a:chExt cx="976313" cy="976313"/>
          </a:xfrm>
        </p:grpSpPr>
        <p:sp>
          <p:nvSpPr>
            <p:cNvPr id="21527" name="AutoShape 28"/>
            <p:cNvSpPr/>
            <p:nvPr/>
          </p:nvSpPr>
          <p:spPr>
            <a:xfrm>
              <a:off x="0" y="0"/>
              <a:ext cx="976313" cy="976313"/>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C7690">
                  <a:alpha val="100000"/>
                </a:srgbClr>
              </a:solidFill>
              <a:prstDash val="solid"/>
              <a:bevel/>
              <a:headEnd type="none" w="med" len="med"/>
              <a:tailEnd type="none" w="med" len="med"/>
            </a:ln>
          </p:spPr>
          <p:txBody>
            <a:bodyPr/>
            <a:lstStyle/>
            <a:p>
              <a:endParaRPr lang="zh-CN" altLang="en-US"/>
            </a:p>
          </p:txBody>
        </p:sp>
        <p:grpSp>
          <p:nvGrpSpPr>
            <p:cNvPr id="21528" name="Group 29"/>
            <p:cNvGrpSpPr/>
            <p:nvPr/>
          </p:nvGrpSpPr>
          <p:grpSpPr>
            <a:xfrm>
              <a:off x="93703" y="74135"/>
              <a:ext cx="788906" cy="828041"/>
              <a:chOff x="0" y="0"/>
              <a:chExt cx="788906" cy="828040"/>
            </a:xfrm>
          </p:grpSpPr>
          <p:sp>
            <p:nvSpPr>
              <p:cNvPr id="21529" name="AutoShape 30"/>
              <p:cNvSpPr/>
              <p:nvPr/>
            </p:nvSpPr>
            <p:spPr>
              <a:xfrm>
                <a:off x="-40" y="19528"/>
                <a:ext cx="788987" cy="788986"/>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C7690">
                  <a:alpha val="69019"/>
                </a:srgbClr>
              </a:solidFill>
              <a:ln w="12700" cap="flat" cmpd="sng">
                <a:solidFill>
                  <a:srgbClr val="EC7690">
                    <a:alpha val="100000"/>
                  </a:srgbClr>
                </a:solidFill>
                <a:prstDash val="solid"/>
                <a:bevel/>
                <a:headEnd type="none" w="med" len="med"/>
                <a:tailEnd type="none" w="med" len="med"/>
              </a:ln>
            </p:spPr>
            <p:txBody>
              <a:bodyPr/>
              <a:lstStyle/>
              <a:p>
                <a:endParaRPr lang="zh-CN" altLang="en-US"/>
              </a:p>
            </p:txBody>
          </p:sp>
          <p:sp>
            <p:nvSpPr>
              <p:cNvPr id="21530" name="AutoShape 31"/>
              <p:cNvSpPr/>
              <p:nvPr/>
            </p:nvSpPr>
            <p:spPr>
              <a:xfrm>
                <a:off x="115523" y="0"/>
                <a:ext cx="557859" cy="828040"/>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600" y="0"/>
                    </a:lnTo>
                    <a:lnTo>
                      <a:pt x="21600" y="21600"/>
                    </a:lnTo>
                    <a:lnTo>
                      <a:pt x="0" y="21600"/>
                    </a:lnTo>
                    <a:lnTo>
                      <a:pt x="0" y="0"/>
                    </a:lnTo>
                    <a:close/>
                  </a:path>
                </a:pathLst>
              </a:custGeom>
              <a:noFill/>
              <a:ln w="12700">
                <a:noFill/>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00000"/>
                  </a:lnSpc>
                  <a:spcBef>
                    <a:spcPct val="0"/>
                  </a:spcBef>
                  <a:buNone/>
                </a:pPr>
                <a:r>
                  <a:rPr lang="zh-CN" altLang="zh-CN" sz="4800" b="1" dirty="0">
                    <a:solidFill>
                      <a:schemeClr val="bg1"/>
                    </a:solidFill>
                    <a:latin typeface="Bodoni MT Black" panose="02070A03080606020203" pitchFamily="18" charset="0"/>
                    <a:ea typeface="宋体" panose="02010600030101010101" pitchFamily="2" charset="-122"/>
                    <a:sym typeface="Bodoni MT Black" panose="02070A03080606020203" pitchFamily="18" charset="0"/>
                  </a:rPr>
                  <a:t>1</a:t>
                </a:r>
                <a:endParaRPr lang="zh-CN" altLang="zh-CN" sz="1800" dirty="0">
                  <a:solidFill>
                    <a:schemeClr val="bg1"/>
                  </a:solidFill>
                  <a:ea typeface="宋体" panose="02010600030101010101" pitchFamily="2" charset="-122"/>
                  <a:sym typeface="Calibri" panose="020F0502020204030204" pitchFamily="34" charset="0"/>
                </a:endParaRPr>
              </a:p>
            </p:txBody>
          </p:sp>
        </p:grpSp>
      </p:grpSp>
      <p:grpSp>
        <p:nvGrpSpPr>
          <p:cNvPr id="21516" name="Group 32"/>
          <p:cNvGrpSpPr/>
          <p:nvPr/>
        </p:nvGrpSpPr>
        <p:grpSpPr>
          <a:xfrm>
            <a:off x="3206750" y="676275"/>
            <a:ext cx="976313" cy="976313"/>
            <a:chOff x="0" y="0"/>
            <a:chExt cx="976313" cy="976313"/>
          </a:xfrm>
        </p:grpSpPr>
        <p:sp>
          <p:nvSpPr>
            <p:cNvPr id="21523" name="AutoShape 33"/>
            <p:cNvSpPr/>
            <p:nvPr/>
          </p:nvSpPr>
          <p:spPr>
            <a:xfrm>
              <a:off x="0" y="0"/>
              <a:ext cx="976313" cy="976313"/>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C00000">
                  <a:alpha val="100000"/>
                </a:srgbClr>
              </a:solidFill>
              <a:prstDash val="solid"/>
              <a:bevel/>
              <a:headEnd type="none" w="med" len="med"/>
              <a:tailEnd type="none" w="med" len="med"/>
            </a:ln>
          </p:spPr>
          <p:txBody>
            <a:bodyPr/>
            <a:lstStyle/>
            <a:p>
              <a:endParaRPr lang="zh-CN" altLang="en-US"/>
            </a:p>
          </p:txBody>
        </p:sp>
        <p:grpSp>
          <p:nvGrpSpPr>
            <p:cNvPr id="21524" name="Group 34"/>
            <p:cNvGrpSpPr/>
            <p:nvPr/>
          </p:nvGrpSpPr>
          <p:grpSpPr>
            <a:xfrm>
              <a:off x="93703" y="74135"/>
              <a:ext cx="788906" cy="828041"/>
              <a:chOff x="0" y="0"/>
              <a:chExt cx="788906" cy="828040"/>
            </a:xfrm>
          </p:grpSpPr>
          <p:sp>
            <p:nvSpPr>
              <p:cNvPr id="21525" name="AutoShape 35"/>
              <p:cNvSpPr/>
              <p:nvPr/>
            </p:nvSpPr>
            <p:spPr>
              <a:xfrm>
                <a:off x="0" y="19567"/>
                <a:ext cx="788906" cy="788906"/>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C00000">
                  <a:alpha val="69019"/>
                </a:srgbClr>
              </a:solidFill>
              <a:ln w="12700" cap="flat" cmpd="sng">
                <a:solidFill>
                  <a:srgbClr val="C00000">
                    <a:alpha val="100000"/>
                  </a:srgbClr>
                </a:solidFill>
                <a:prstDash val="solid"/>
                <a:bevel/>
                <a:headEnd type="none" w="med" len="med"/>
                <a:tailEnd type="none" w="med" len="med"/>
              </a:ln>
            </p:spPr>
            <p:txBody>
              <a:bodyPr/>
              <a:lstStyle/>
              <a:p>
                <a:endParaRPr lang="zh-CN" altLang="en-US"/>
              </a:p>
            </p:txBody>
          </p:sp>
          <p:sp>
            <p:nvSpPr>
              <p:cNvPr id="21526" name="AutoShape 36"/>
              <p:cNvSpPr/>
              <p:nvPr/>
            </p:nvSpPr>
            <p:spPr>
              <a:xfrm>
                <a:off x="115523" y="0"/>
                <a:ext cx="557859" cy="828040"/>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600" y="0"/>
                    </a:lnTo>
                    <a:lnTo>
                      <a:pt x="21600" y="21600"/>
                    </a:lnTo>
                    <a:lnTo>
                      <a:pt x="0" y="21600"/>
                    </a:lnTo>
                    <a:lnTo>
                      <a:pt x="0" y="0"/>
                    </a:lnTo>
                    <a:close/>
                  </a:path>
                </a:pathLst>
              </a:custGeom>
              <a:noFill/>
              <a:ln w="12700">
                <a:noFill/>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00000"/>
                  </a:lnSpc>
                  <a:spcBef>
                    <a:spcPct val="0"/>
                  </a:spcBef>
                  <a:buNone/>
                </a:pPr>
                <a:r>
                  <a:rPr lang="zh-CN" altLang="zh-CN" sz="4800" b="1" dirty="0">
                    <a:solidFill>
                      <a:schemeClr val="bg1"/>
                    </a:solidFill>
                    <a:latin typeface="Bodoni MT Black" panose="02070A03080606020203" pitchFamily="18" charset="0"/>
                    <a:ea typeface="宋体" panose="02010600030101010101" pitchFamily="2" charset="-122"/>
                    <a:sym typeface="Bodoni MT Black" panose="02070A03080606020203" pitchFamily="18" charset="0"/>
                  </a:rPr>
                  <a:t>6</a:t>
                </a:r>
                <a:endParaRPr lang="zh-CN" altLang="zh-CN" sz="1800" dirty="0">
                  <a:solidFill>
                    <a:schemeClr val="bg1"/>
                  </a:solidFill>
                  <a:ea typeface="宋体" panose="02010600030101010101" pitchFamily="2" charset="-122"/>
                  <a:sym typeface="Calibri" panose="020F0502020204030204" pitchFamily="34" charset="0"/>
                </a:endParaRPr>
              </a:p>
            </p:txBody>
          </p:sp>
        </p:grpSp>
      </p:grpSp>
      <p:sp>
        <p:nvSpPr>
          <p:cNvPr id="2" name="AutoShape 37"/>
          <p:cNvSpPr/>
          <p:nvPr/>
        </p:nvSpPr>
        <p:spPr bwMode="auto">
          <a:xfrm>
            <a:off x="1993900" y="1795463"/>
            <a:ext cx="1841500" cy="33496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换书登记备份</a:t>
            </a:r>
            <a:endParaRPr kumimoji="0" 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p:txBody>
      </p:sp>
      <p:sp>
        <p:nvSpPr>
          <p:cNvPr id="21517" name="AutoShape 38"/>
          <p:cNvSpPr/>
          <p:nvPr/>
        </p:nvSpPr>
        <p:spPr bwMode="auto">
          <a:xfrm>
            <a:off x="566738" y="3284538"/>
            <a:ext cx="1879600" cy="33496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整理书籍上架</a:t>
            </a:r>
            <a:endParaRPr kumimoji="0" 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7422" name="AutoShape 39"/>
          <p:cNvSpPr/>
          <p:nvPr/>
        </p:nvSpPr>
        <p:spPr bwMode="auto">
          <a:xfrm>
            <a:off x="9693275" y="3284538"/>
            <a:ext cx="1995488" cy="33496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写书评</a:t>
            </a:r>
            <a:endParaRPr kumimoji="0" 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1519" name="AutoShape 40"/>
          <p:cNvSpPr/>
          <p:nvPr/>
        </p:nvSpPr>
        <p:spPr bwMode="auto">
          <a:xfrm>
            <a:off x="8355013" y="1795463"/>
            <a:ext cx="1925638" cy="33496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挑选图书</a:t>
            </a:r>
            <a:endParaRPr kumimoji="0" 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7424" name="AutoShape 41"/>
          <p:cNvSpPr/>
          <p:nvPr/>
        </p:nvSpPr>
        <p:spPr bwMode="auto">
          <a:xfrm>
            <a:off x="1849438" y="4718050"/>
            <a:ext cx="1985963"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线下线上宣传</a:t>
            </a:r>
            <a:endParaRPr kumimoji="0" 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1521" name="AutoShape 42"/>
          <p:cNvSpPr/>
          <p:nvPr/>
        </p:nvSpPr>
        <p:spPr bwMode="auto">
          <a:xfrm>
            <a:off x="8355013" y="4718050"/>
            <a:ext cx="2022475"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与青禾共商合作事宜</a:t>
            </a:r>
            <a:endParaRPr kumimoji="0" 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1515"/>
                                        </p:tgtEl>
                                        <p:attrNameLst>
                                          <p:attrName>style.visibility</p:attrName>
                                        </p:attrNameLst>
                                      </p:cBhvr>
                                      <p:to>
                                        <p:strVal val="visible"/>
                                      </p:to>
                                    </p:set>
                                    <p:anim to="" calcmode="lin" valueType="num">
                                      <p:cBhvr>
                                        <p:cTn id="7" dur="1" fill="hold"/>
                                        <p:tgtEl>
                                          <p:spTgt spid="21515"/>
                                        </p:tgtEl>
                                      </p:cBhvr>
                                    </p:anim>
                                  </p:childTnLst>
                                </p:cTn>
                              </p:par>
                              <p:par>
                                <p:cTn id="8" presetID="14" presetClass="entr" presetSubtype="10" fill="hold" grpId="0" nodeType="withEffect">
                                  <p:stCondLst>
                                    <p:cond delay="0"/>
                                  </p:stCondLst>
                                  <p:childTnLst>
                                    <p:set>
                                      <p:cBhvr>
                                        <p:cTn id="9" dur="1" fill="hold">
                                          <p:stCondLst>
                                            <p:cond delay="0"/>
                                          </p:stCondLst>
                                        </p:cTn>
                                        <p:tgtEl>
                                          <p:spTgt spid="21519"/>
                                        </p:tgtEl>
                                        <p:attrNameLst>
                                          <p:attrName>style.visibility</p:attrName>
                                        </p:attrNameLst>
                                      </p:cBhvr>
                                      <p:to>
                                        <p:strVal val="visible"/>
                                      </p:to>
                                    </p:set>
                                    <p:animEffect transition="in" filter="randombar(horizontal)">
                                      <p:cBhvr>
                                        <p:cTn id="10" dur="500"/>
                                        <p:tgtEl>
                                          <p:spTgt spid="21519"/>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21513"/>
                                        </p:tgtEl>
                                        <p:attrNameLst>
                                          <p:attrName>style.visibility</p:attrName>
                                        </p:attrNameLst>
                                      </p:cBhvr>
                                      <p:to>
                                        <p:strVal val="visible"/>
                                      </p:to>
                                    </p:set>
                                    <p:anim to="" calcmode="lin" valueType="num">
                                      <p:cBhvr>
                                        <p:cTn id="15" dur="1" fill="hold"/>
                                        <p:tgtEl>
                                          <p:spTgt spid="21513"/>
                                        </p:tgtEl>
                                      </p:cBhvr>
                                    </p:anim>
                                  </p:childTnLst>
                                </p:cTn>
                              </p:par>
                              <p:par>
                                <p:cTn id="16" presetID="14" presetClass="entr" presetSubtype="10" fill="hold" grpId="0" nodeType="withEffect">
                                  <p:stCondLst>
                                    <p:cond delay="0"/>
                                  </p:stCondLst>
                                  <p:childTnLst>
                                    <p:set>
                                      <p:cBhvr>
                                        <p:cTn id="17" dur="1" fill="hold">
                                          <p:stCondLst>
                                            <p:cond delay="0"/>
                                          </p:stCondLst>
                                        </p:cTn>
                                        <p:tgtEl>
                                          <p:spTgt spid="17422"/>
                                        </p:tgtEl>
                                        <p:attrNameLst>
                                          <p:attrName>style.visibility</p:attrName>
                                        </p:attrNameLst>
                                      </p:cBhvr>
                                      <p:to>
                                        <p:strVal val="visible"/>
                                      </p:to>
                                    </p:set>
                                    <p:animEffect transition="in" filter="randombar(horizontal)">
                                      <p:cBhvr>
                                        <p:cTn id="18" dur="500"/>
                                        <p:tgtEl>
                                          <p:spTgt spid="17422"/>
                                        </p:tgtEl>
                                      </p:cBhvr>
                                    </p:animEffec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21511"/>
                                        </p:tgtEl>
                                        <p:attrNameLst>
                                          <p:attrName>style.visibility</p:attrName>
                                        </p:attrNameLst>
                                      </p:cBhvr>
                                      <p:to>
                                        <p:strVal val="visible"/>
                                      </p:to>
                                    </p:set>
                                    <p:anim to="" calcmode="lin" valueType="num">
                                      <p:cBhvr>
                                        <p:cTn id="23" dur="1" fill="hold"/>
                                        <p:tgtEl>
                                          <p:spTgt spid="21511"/>
                                        </p:tgtEl>
                                      </p:cBhvr>
                                    </p:anim>
                                  </p:childTnLst>
                                </p:cTn>
                              </p:par>
                              <p:par>
                                <p:cTn id="24" presetID="14" presetClass="entr" presetSubtype="10" fill="hold" grpId="0" nodeType="withEffect">
                                  <p:stCondLst>
                                    <p:cond delay="0"/>
                                  </p:stCondLst>
                                  <p:childTnLst>
                                    <p:set>
                                      <p:cBhvr>
                                        <p:cTn id="25" dur="1" fill="hold">
                                          <p:stCondLst>
                                            <p:cond delay="0"/>
                                          </p:stCondLst>
                                        </p:cTn>
                                        <p:tgtEl>
                                          <p:spTgt spid="21521"/>
                                        </p:tgtEl>
                                        <p:attrNameLst>
                                          <p:attrName>style.visibility</p:attrName>
                                        </p:attrNameLst>
                                      </p:cBhvr>
                                      <p:to>
                                        <p:strVal val="visible"/>
                                      </p:to>
                                    </p:set>
                                    <p:animEffect transition="in" filter="randombar(horizontal)">
                                      <p:cBhvr>
                                        <p:cTn id="26" dur="500"/>
                                        <p:tgtEl>
                                          <p:spTgt spid="21521"/>
                                        </p:tgtEl>
                                      </p:cBhvr>
                                    </p:animEffect>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21512"/>
                                        </p:tgtEl>
                                        <p:attrNameLst>
                                          <p:attrName>style.visibility</p:attrName>
                                        </p:attrNameLst>
                                      </p:cBhvr>
                                      <p:to>
                                        <p:strVal val="visible"/>
                                      </p:to>
                                    </p:set>
                                    <p:anim to="" calcmode="lin" valueType="num">
                                      <p:cBhvr>
                                        <p:cTn id="31" dur="1" fill="hold"/>
                                        <p:tgtEl>
                                          <p:spTgt spid="21512"/>
                                        </p:tgtEl>
                                      </p:cBhvr>
                                    </p:anim>
                                  </p:childTnLst>
                                </p:cTn>
                              </p:par>
                              <p:par>
                                <p:cTn id="32" presetID="14" presetClass="entr" presetSubtype="10" fill="hold" grpId="0" nodeType="withEffect">
                                  <p:stCondLst>
                                    <p:cond delay="0"/>
                                  </p:stCondLst>
                                  <p:childTnLst>
                                    <p:set>
                                      <p:cBhvr>
                                        <p:cTn id="33" dur="1" fill="hold">
                                          <p:stCondLst>
                                            <p:cond delay="0"/>
                                          </p:stCondLst>
                                        </p:cTn>
                                        <p:tgtEl>
                                          <p:spTgt spid="17424"/>
                                        </p:tgtEl>
                                        <p:attrNameLst>
                                          <p:attrName>style.visibility</p:attrName>
                                        </p:attrNameLst>
                                      </p:cBhvr>
                                      <p:to>
                                        <p:strVal val="visible"/>
                                      </p:to>
                                    </p:set>
                                    <p:animEffect transition="in" filter="randombar(horizontal)">
                                      <p:cBhvr>
                                        <p:cTn id="34" dur="500"/>
                                        <p:tgtEl>
                                          <p:spTgt spid="17424"/>
                                        </p:tgtEl>
                                      </p:cBhvr>
                                    </p:animEffect>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nodeType="clickEffect">
                                  <p:stCondLst>
                                    <p:cond delay="0"/>
                                  </p:stCondLst>
                                  <p:childTnLst>
                                    <p:set>
                                      <p:cBhvr>
                                        <p:cTn id="38" dur="1" fill="hold">
                                          <p:stCondLst>
                                            <p:cond delay="0"/>
                                          </p:stCondLst>
                                        </p:cTn>
                                        <p:tgtEl>
                                          <p:spTgt spid="21514"/>
                                        </p:tgtEl>
                                        <p:attrNameLst>
                                          <p:attrName>style.visibility</p:attrName>
                                        </p:attrNameLst>
                                      </p:cBhvr>
                                      <p:to>
                                        <p:strVal val="visible"/>
                                      </p:to>
                                    </p:set>
                                    <p:anim to="" calcmode="lin" valueType="num">
                                      <p:cBhvr>
                                        <p:cTn id="39" dur="1" fill="hold"/>
                                        <p:tgtEl>
                                          <p:spTgt spid="21514"/>
                                        </p:tgtEl>
                                      </p:cBhvr>
                                    </p:anim>
                                  </p:childTnLst>
                                </p:cTn>
                              </p:par>
                              <p:par>
                                <p:cTn id="40" presetID="14" presetClass="entr" presetSubtype="10" fill="hold" grpId="0" nodeType="withEffect">
                                  <p:stCondLst>
                                    <p:cond delay="0"/>
                                  </p:stCondLst>
                                  <p:childTnLst>
                                    <p:set>
                                      <p:cBhvr>
                                        <p:cTn id="41" dur="1" fill="hold">
                                          <p:stCondLst>
                                            <p:cond delay="0"/>
                                          </p:stCondLst>
                                        </p:cTn>
                                        <p:tgtEl>
                                          <p:spTgt spid="21517"/>
                                        </p:tgtEl>
                                        <p:attrNameLst>
                                          <p:attrName>style.visibility</p:attrName>
                                        </p:attrNameLst>
                                      </p:cBhvr>
                                      <p:to>
                                        <p:strVal val="visible"/>
                                      </p:to>
                                    </p:set>
                                    <p:animEffect transition="in" filter="randombar(horizontal)">
                                      <p:cBhvr>
                                        <p:cTn id="42" dur="500"/>
                                        <p:tgtEl>
                                          <p:spTgt spid="21517"/>
                                        </p:tgtEl>
                                      </p:cBhvr>
                                    </p:animEffect>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 to="" calcmode="lin" valueType="num">
                                      <p:cBhvr>
                                        <p:cTn id="47" dur="1" fill="hold"/>
                                        <p:tgtEl>
                                          <p:spTgt spid="21516"/>
                                        </p:tgtEl>
                                      </p:cBhvr>
                                    </p:anim>
                                  </p:childTnLst>
                                </p:cTn>
                              </p:par>
                              <p:par>
                                <p:cTn id="48" presetID="14" presetClass="entr" presetSubtype="1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randombar(horizont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517" grpId="0" animBg="1"/>
      <p:bldP spid="17422" grpId="0" animBg="1"/>
      <p:bldP spid="21519" grpId="0" animBg="1"/>
      <p:bldP spid="17424" grpId="0" animBg="1"/>
      <p:bldP spid="215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861734C7D24DDF54A9589A5EB72B9E17">
            <a:extLst>
              <a:ext uri="{FF2B5EF4-FFF2-40B4-BE49-F238E27FC236}">
                <a16:creationId xmlns:a16="http://schemas.microsoft.com/office/drawing/2014/main" id="{88EB4EE5-2EE5-479A-AAD8-D30942CD9F04}"/>
              </a:ext>
            </a:extLst>
          </p:cNvPr>
          <p:cNvPicPr>
            <a:picLocks noChangeAspect="1"/>
          </p:cNvPicPr>
          <p:nvPr/>
        </p:nvPicPr>
        <p:blipFill>
          <a:blip r:embed="rId2"/>
          <a:stretch>
            <a:fillRect/>
          </a:stretch>
        </p:blipFill>
        <p:spPr>
          <a:xfrm>
            <a:off x="1104901" y="1070333"/>
            <a:ext cx="3847465" cy="4717334"/>
          </a:xfrm>
          <a:prstGeom prst="rect">
            <a:avLst/>
          </a:prstGeom>
        </p:spPr>
      </p:pic>
      <p:pic>
        <p:nvPicPr>
          <p:cNvPr id="34" name="图片 33" descr="4A6E603D395F5DD3B519A7A974F93869">
            <a:extLst>
              <a:ext uri="{FF2B5EF4-FFF2-40B4-BE49-F238E27FC236}">
                <a16:creationId xmlns:a16="http://schemas.microsoft.com/office/drawing/2014/main" id="{782E114C-30B8-44CE-B640-DAAD50023EFB}"/>
              </a:ext>
            </a:extLst>
          </p:cNvPr>
          <p:cNvPicPr>
            <a:picLocks noChangeAspect="1"/>
          </p:cNvPicPr>
          <p:nvPr/>
        </p:nvPicPr>
        <p:blipFill>
          <a:blip r:embed="rId3"/>
          <a:stretch>
            <a:fillRect/>
          </a:stretch>
        </p:blipFill>
        <p:spPr>
          <a:xfrm>
            <a:off x="6096000" y="1665729"/>
            <a:ext cx="4299560" cy="459219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000" fill="hold">
                                          <p:stCondLst>
                                            <p:cond delay="0"/>
                                          </p:stCondLst>
                                        </p:cTn>
                                        <p:tgtEl>
                                          <p:spTgt spid="32"/>
                                        </p:tgtEl>
                                        <p:attrNameLst>
                                          <p:attrName>style.visibility</p:attrName>
                                        </p:attrNameLst>
                                      </p:cBhvr>
                                      <p:to>
                                        <p:strVal val="visible"/>
                                      </p:to>
                                    </p:set>
                                    <p:animEffect transition="in" filter="blinds(horizontal)">
                                      <p:cBhvr>
                                        <p:cTn id="7" dur="1000"/>
                                        <p:tgtEl>
                                          <p:spTgt spid="32"/>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000" fill="hold">
                                          <p:stCondLst>
                                            <p:cond delay="0"/>
                                          </p:stCondLst>
                                        </p:cTn>
                                        <p:tgtEl>
                                          <p:spTgt spid="34"/>
                                        </p:tgtEl>
                                        <p:attrNameLst>
                                          <p:attrName>style.visibility</p:attrName>
                                        </p:attrNameLst>
                                      </p:cBhvr>
                                      <p:to>
                                        <p:strVal val="visible"/>
                                      </p:to>
                                    </p:set>
                                    <p:animEffect transition="in" filter="blinds(horizontal)">
                                      <p:cBhvr>
                                        <p:cTn id="11"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5021263" y="2535238"/>
            <a:ext cx="6096000" cy="1076325"/>
          </a:xfrm>
          <a:prstGeom prst="parallelogram">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1"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endParaRPr kumimoji="0" lang="en-US" altLang="zh-CN" sz="4400" b="1"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16" name="直接连接符 15"/>
          <p:cNvCxnSpPr/>
          <p:nvPr/>
        </p:nvCxnSpPr>
        <p:spPr>
          <a:xfrm>
            <a:off x="5905500" y="3427413"/>
            <a:ext cx="4897438" cy="238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5905500" y="2597150"/>
            <a:ext cx="224292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rPr>
              <a:t>未来展望</a:t>
            </a:r>
          </a:p>
        </p:txBody>
      </p:sp>
      <p:sp>
        <p:nvSpPr>
          <p:cNvPr id="2" name="椭圆 1"/>
          <p:cNvSpPr/>
          <p:nvPr/>
        </p:nvSpPr>
        <p:spPr>
          <a:xfrm>
            <a:off x="2293938" y="2065338"/>
            <a:ext cx="2478088" cy="2478088"/>
          </a:xfrm>
          <a:prstGeom prst="ellipse">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9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a:t>
            </a:r>
            <a:endParaRPr kumimoji="0" lang="zh-CN" altLang="en-US" sz="19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914900" y="1289050"/>
            <a:ext cx="2520950" cy="2520950"/>
          </a:xfrm>
          <a:prstGeom prst="ellipse">
            <a:avLst/>
          </a:prstGeom>
          <a:solidFill>
            <a:srgbClr val="7E82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 name="Oval 3"/>
          <p:cNvSpPr>
            <a:spLocks noChangeArrowheads="1"/>
          </p:cNvSpPr>
          <p:nvPr/>
        </p:nvSpPr>
        <p:spPr bwMode="auto">
          <a:xfrm>
            <a:off x="4194175" y="2573338"/>
            <a:ext cx="2520950" cy="2520950"/>
          </a:xfrm>
          <a:prstGeom prst="ellipse">
            <a:avLst/>
          </a:prstGeom>
          <a:solidFill>
            <a:srgbClr val="78A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 name="Oval 4"/>
          <p:cNvSpPr>
            <a:spLocks noChangeArrowheads="1"/>
          </p:cNvSpPr>
          <p:nvPr/>
        </p:nvSpPr>
        <p:spPr bwMode="auto">
          <a:xfrm>
            <a:off x="5635625" y="2573338"/>
            <a:ext cx="2520950" cy="2520950"/>
          </a:xfrm>
          <a:prstGeom prst="ellipse">
            <a:avLst/>
          </a:prstGeom>
          <a:solidFill>
            <a:srgbClr val="EC76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7" name="未知"/>
          <p:cNvSpPr/>
          <p:nvPr/>
        </p:nvSpPr>
        <p:spPr bwMode="auto">
          <a:xfrm>
            <a:off x="5649913" y="2803525"/>
            <a:ext cx="1050925" cy="1168400"/>
          </a:xfrm>
          <a:custGeom>
            <a:avLst/>
            <a:gdLst>
              <a:gd name="T0" fmla="*/ 2147483646 w 662"/>
              <a:gd name="T1" fmla="*/ 0 h 736"/>
              <a:gd name="T2" fmla="*/ 2147483646 w 662"/>
              <a:gd name="T3" fmla="*/ 2147483646 h 736"/>
              <a:gd name="T4" fmla="*/ 0 w 662"/>
              <a:gd name="T5" fmla="*/ 2147483646 h 736"/>
              <a:gd name="T6" fmla="*/ 2147483646 w 662"/>
              <a:gd name="T7" fmla="*/ 0 h 7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2" h="736">
                <a:moveTo>
                  <a:pt x="331" y="0"/>
                </a:moveTo>
                <a:cubicBezTo>
                  <a:pt x="331" y="0"/>
                  <a:pt x="644" y="210"/>
                  <a:pt x="662" y="556"/>
                </a:cubicBezTo>
                <a:cubicBezTo>
                  <a:pt x="340" y="736"/>
                  <a:pt x="0" y="554"/>
                  <a:pt x="0" y="554"/>
                </a:cubicBezTo>
                <a:cubicBezTo>
                  <a:pt x="6" y="222"/>
                  <a:pt x="331" y="0"/>
                  <a:pt x="331" y="0"/>
                </a:cubicBezTo>
                <a:close/>
              </a:path>
            </a:pathLst>
          </a:custGeom>
          <a:solidFill>
            <a:srgbClr val="E9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8" name="未知"/>
          <p:cNvSpPr/>
          <p:nvPr/>
        </p:nvSpPr>
        <p:spPr bwMode="auto">
          <a:xfrm>
            <a:off x="6176963" y="2371725"/>
            <a:ext cx="1247775" cy="1311275"/>
          </a:xfrm>
          <a:custGeom>
            <a:avLst/>
            <a:gdLst>
              <a:gd name="T0" fmla="*/ 0 w 786"/>
              <a:gd name="T1" fmla="*/ 2147483646 h 826"/>
              <a:gd name="T2" fmla="*/ 2147483646 w 786"/>
              <a:gd name="T3" fmla="*/ 2147483646 h 826"/>
              <a:gd name="T4" fmla="*/ 2147483646 w 786"/>
              <a:gd name="T5" fmla="*/ 2147483646 h 826"/>
              <a:gd name="T6" fmla="*/ 0 w 786"/>
              <a:gd name="T7" fmla="*/ 2147483646 h 8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6" h="826">
                <a:moveTo>
                  <a:pt x="0" y="272"/>
                </a:moveTo>
                <a:cubicBezTo>
                  <a:pt x="0" y="272"/>
                  <a:pt x="350" y="0"/>
                  <a:pt x="786" y="202"/>
                </a:cubicBezTo>
                <a:cubicBezTo>
                  <a:pt x="786" y="202"/>
                  <a:pt x="744" y="656"/>
                  <a:pt x="334" y="826"/>
                </a:cubicBezTo>
                <a:cubicBezTo>
                  <a:pt x="296" y="466"/>
                  <a:pt x="0" y="272"/>
                  <a:pt x="0" y="272"/>
                </a:cubicBezTo>
                <a:close/>
              </a:path>
            </a:pathLst>
          </a:custGeom>
          <a:solidFill>
            <a:schemeClr val="bg1">
              <a:lumMod val="75000"/>
            </a:schemeClr>
          </a:solidFill>
          <a:ln w="25400" cap="flat" cmpd="sng">
            <a:solidFill>
              <a:srgbClr val="FFFFFF"/>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9" name="未知"/>
          <p:cNvSpPr/>
          <p:nvPr/>
        </p:nvSpPr>
        <p:spPr bwMode="auto">
          <a:xfrm>
            <a:off x="4922838" y="2368550"/>
            <a:ext cx="1250950" cy="1317625"/>
          </a:xfrm>
          <a:custGeom>
            <a:avLst/>
            <a:gdLst>
              <a:gd name="T0" fmla="*/ 2147483646 w 788"/>
              <a:gd name="T1" fmla="*/ 2147483646 h 826"/>
              <a:gd name="T2" fmla="*/ 0 w 788"/>
              <a:gd name="T3" fmla="*/ 2147483646 h 826"/>
              <a:gd name="T4" fmla="*/ 2147483646 w 788"/>
              <a:gd name="T5" fmla="*/ 2147483646 h 826"/>
              <a:gd name="T6" fmla="*/ 2147483646 w 788"/>
              <a:gd name="T7" fmla="*/ 2147483646 h 8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8" h="826">
                <a:moveTo>
                  <a:pt x="458" y="826"/>
                </a:moveTo>
                <a:cubicBezTo>
                  <a:pt x="458" y="826"/>
                  <a:pt x="68" y="698"/>
                  <a:pt x="0" y="202"/>
                </a:cubicBezTo>
                <a:cubicBezTo>
                  <a:pt x="0" y="202"/>
                  <a:pt x="418" y="0"/>
                  <a:pt x="788" y="274"/>
                </a:cubicBezTo>
                <a:cubicBezTo>
                  <a:pt x="438" y="526"/>
                  <a:pt x="458" y="826"/>
                  <a:pt x="458" y="826"/>
                </a:cubicBezTo>
                <a:close/>
              </a:path>
            </a:pathLst>
          </a:custGeom>
          <a:solidFill>
            <a:schemeClr val="bg1">
              <a:lumMod val="75000"/>
            </a:schemeClr>
          </a:solidFill>
          <a:ln w="25400" cap="flat" cmpd="sng">
            <a:solidFill>
              <a:srgbClr val="FFFFFF"/>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0" name="未知"/>
          <p:cNvSpPr/>
          <p:nvPr/>
        </p:nvSpPr>
        <p:spPr bwMode="auto">
          <a:xfrm>
            <a:off x="5538788" y="3683000"/>
            <a:ext cx="1270000" cy="1187450"/>
          </a:xfrm>
          <a:custGeom>
            <a:avLst/>
            <a:gdLst>
              <a:gd name="T0" fmla="*/ 2147483646 w 800"/>
              <a:gd name="T1" fmla="*/ 0 h 748"/>
              <a:gd name="T2" fmla="*/ 2147483646 w 800"/>
              <a:gd name="T3" fmla="*/ 2147483646 h 748"/>
              <a:gd name="T4" fmla="*/ 2147483646 w 800"/>
              <a:gd name="T5" fmla="*/ 2147483646 h 748"/>
              <a:gd name="T6" fmla="*/ 2147483646 w 800"/>
              <a:gd name="T7" fmla="*/ 0 h 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0" h="748">
                <a:moveTo>
                  <a:pt x="68" y="0"/>
                </a:moveTo>
                <a:cubicBezTo>
                  <a:pt x="68" y="0"/>
                  <a:pt x="406" y="182"/>
                  <a:pt x="734" y="4"/>
                </a:cubicBezTo>
                <a:cubicBezTo>
                  <a:pt x="734" y="4"/>
                  <a:pt x="800" y="460"/>
                  <a:pt x="400" y="748"/>
                </a:cubicBezTo>
                <a:cubicBezTo>
                  <a:pt x="0" y="468"/>
                  <a:pt x="68" y="0"/>
                  <a:pt x="68" y="0"/>
                </a:cubicBezTo>
                <a:close/>
              </a:path>
            </a:pathLst>
          </a:custGeom>
          <a:solidFill>
            <a:schemeClr val="bg1">
              <a:lumMod val="75000"/>
            </a:schemeClr>
          </a:solidFill>
          <a:ln w="25400" cap="flat" cmpd="sng">
            <a:solidFill>
              <a:srgbClr val="FFFFFF"/>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2" name="Oval 10"/>
          <p:cNvSpPr/>
          <p:nvPr/>
        </p:nvSpPr>
        <p:spPr>
          <a:xfrm>
            <a:off x="4391025" y="5192713"/>
            <a:ext cx="3594100" cy="371475"/>
          </a:xfrm>
          <a:prstGeom prst="ellipse">
            <a:avLst/>
          </a:prstGeom>
          <a:gradFill rotWithShape="1">
            <a:gsLst>
              <a:gs pos="0">
                <a:schemeClr val="tx1">
                  <a:alpha val="20000"/>
                </a:schemeClr>
              </a:gs>
              <a:gs pos="100000">
                <a:schemeClr val="tx1">
                  <a:alpha val="0"/>
                </a:schemeClr>
              </a:gs>
            </a:gsLst>
            <a:path path="shape">
              <a:fillToRect l="50000" t="50000" r="50000" b="50000"/>
            </a:path>
            <a:tileRect/>
          </a:gra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zh-CN" altLang="en-US" sz="1800" i="1" dirty="0">
              <a:latin typeface="微软雅黑" panose="020B0503020204020204" pitchFamily="34" charset="-122"/>
              <a:ea typeface="微软雅黑" panose="020B0503020204020204" pitchFamily="34" charset="-122"/>
            </a:endParaRPr>
          </a:p>
        </p:txBody>
      </p:sp>
      <p:sp>
        <p:nvSpPr>
          <p:cNvPr id="16" name="Text Box 14"/>
          <p:cNvSpPr txBox="1"/>
          <p:nvPr/>
        </p:nvSpPr>
        <p:spPr>
          <a:xfrm>
            <a:off x="5848350" y="3200400"/>
            <a:ext cx="640080" cy="3683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800" b="1" dirty="0">
                <a:solidFill>
                  <a:schemeClr val="bg1"/>
                </a:solidFill>
                <a:latin typeface="微软雅黑" panose="020B0503020204020204" pitchFamily="34" charset="-122"/>
                <a:ea typeface="微软雅黑" panose="020B0503020204020204" pitchFamily="34" charset="-122"/>
              </a:rPr>
              <a:t>未来</a:t>
            </a:r>
          </a:p>
        </p:txBody>
      </p:sp>
      <p:sp>
        <p:nvSpPr>
          <p:cNvPr id="17" name="Rectangle 15"/>
          <p:cNvSpPr/>
          <p:nvPr/>
        </p:nvSpPr>
        <p:spPr>
          <a:xfrm>
            <a:off x="6799263" y="3822700"/>
            <a:ext cx="1277937" cy="8299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600" dirty="0">
                <a:solidFill>
                  <a:schemeClr val="bg2"/>
                </a:solidFill>
                <a:uFillTx/>
                <a:latin typeface="微软雅黑" panose="020B0503020204020204" pitchFamily="34" charset="-122"/>
                <a:ea typeface="微软雅黑" panose="020B0503020204020204" pitchFamily="34" charset="-122"/>
              </a:rPr>
              <a:t>加强对置换图书的监管工</a:t>
            </a:r>
            <a:r>
              <a:rPr lang="zh-CN" altLang="en-US" sz="1600" dirty="0">
                <a:solidFill>
                  <a:schemeClr val="bg2"/>
                </a:solidFill>
                <a:latin typeface="微软雅黑" panose="020B0503020204020204" pitchFamily="34" charset="-122"/>
                <a:ea typeface="微软雅黑" panose="020B0503020204020204" pitchFamily="34" charset="-122"/>
              </a:rPr>
              <a:t>作</a:t>
            </a:r>
          </a:p>
        </p:txBody>
      </p:sp>
      <p:sp>
        <p:nvSpPr>
          <p:cNvPr id="18" name="Rectangle 16"/>
          <p:cNvSpPr/>
          <p:nvPr/>
        </p:nvSpPr>
        <p:spPr>
          <a:xfrm>
            <a:off x="4332288" y="3822700"/>
            <a:ext cx="1277937" cy="5835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600" dirty="0">
                <a:solidFill>
                  <a:schemeClr val="bg2"/>
                </a:solidFill>
                <a:uFillTx/>
                <a:latin typeface="微软雅黑" panose="020B0503020204020204" pitchFamily="34" charset="-122"/>
                <a:ea typeface="微软雅黑" panose="020B0503020204020204" pitchFamily="34" charset="-122"/>
              </a:rPr>
              <a:t>合理处置未利用图书</a:t>
            </a:r>
          </a:p>
        </p:txBody>
      </p:sp>
      <p:sp>
        <p:nvSpPr>
          <p:cNvPr id="19" name="Rectangle 17"/>
          <p:cNvSpPr/>
          <p:nvPr/>
        </p:nvSpPr>
        <p:spPr>
          <a:xfrm>
            <a:off x="5581650" y="1949450"/>
            <a:ext cx="1277938" cy="5835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600" dirty="0">
                <a:solidFill>
                  <a:schemeClr val="bg2"/>
                </a:solidFill>
                <a:uFillTx/>
                <a:latin typeface="微软雅黑" panose="020B0503020204020204" pitchFamily="34" charset="-122"/>
                <a:ea typeface="微软雅黑" panose="020B0503020204020204" pitchFamily="34" charset="-122"/>
              </a:rPr>
              <a:t>活动前期加强宣传力度</a:t>
            </a:r>
          </a:p>
        </p:txBody>
      </p:sp>
      <p:sp>
        <p:nvSpPr>
          <p:cNvPr id="24" name="Text Box 22"/>
          <p:cNvSpPr txBox="1"/>
          <p:nvPr/>
        </p:nvSpPr>
        <p:spPr>
          <a:xfrm>
            <a:off x="4923155" y="432435"/>
            <a:ext cx="2741930" cy="6451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None/>
            </a:pPr>
            <a:r>
              <a:rPr lang="zh-CN" altLang="en-US" sz="3600" b="1" dirty="0">
                <a:latin typeface="微软雅黑" panose="020B0503020204020204" pitchFamily="34" charset="-122"/>
                <a:ea typeface="微软雅黑" panose="020B0503020204020204" pitchFamily="34" charset="-122"/>
              </a:rPr>
              <a:t>未来的改进</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ppt_x</p:attrName>
                                        </p:attrNameLst>
                                      </p:cBhvr>
                                      <p:tavLst>
                                        <p:tav tm="0">
                                          <p:val>
                                            <p:strVal val="#ppt_x-.2"/>
                                          </p:val>
                                        </p:tav>
                                        <p:tav tm="100000">
                                          <p:val>
                                            <p:strVal val="#ppt_x"/>
                                          </p:val>
                                        </p:tav>
                                      </p:tavLst>
                                    </p:anim>
                                    <p:anim calcmode="lin" valueType="num">
                                      <p:cBhvr>
                                        <p:cTn id="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6" grpId="0" bldLvl="0"/>
      <p:bldP spid="17" grpId="0" bldLvl="0"/>
      <p:bldP spid="18" grpId="0" bldLvl="0"/>
      <p:bldP spid="19" grpId="0" bldLvl="0"/>
      <p:bldP spid="24" grpId="0" bldLvl="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3"/>
          <p:cNvSpPr>
            <a:spLocks noChangeArrowheads="1"/>
          </p:cNvSpPr>
          <p:nvPr/>
        </p:nvSpPr>
        <p:spPr bwMode="auto">
          <a:xfrm>
            <a:off x="3662680" y="546735"/>
            <a:ext cx="4838065" cy="1064260"/>
          </a:xfrm>
          <a:prstGeom prst="roundRect">
            <a:avLst>
              <a:gd name="adj" fmla="val 13125"/>
            </a:avLst>
          </a:prstGeom>
          <a:solidFill>
            <a:srgbClr val="EC76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a:lnSpc>
                <a:spcPct val="100000"/>
              </a:lnSpc>
              <a:spcBef>
                <a:spcPct val="0"/>
              </a:spcBef>
              <a:spcAft>
                <a:spcPct val="0"/>
              </a:spcAft>
              <a:buClrTx/>
              <a:buSzTx/>
              <a:buFontTx/>
              <a:buNone/>
              <a:defRPr/>
            </a:pPr>
            <a:r>
              <a:rPr kumimoji="0" lang="zh-CN" altLang="en-US" sz="3600" b="1" i="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加强活动前的宣传</a:t>
            </a:r>
          </a:p>
        </p:txBody>
      </p:sp>
      <p:sp>
        <p:nvSpPr>
          <p:cNvPr id="43" name="AutoShape 24"/>
          <p:cNvSpPr/>
          <p:nvPr/>
        </p:nvSpPr>
        <p:spPr>
          <a:xfrm>
            <a:off x="1873250" y="2926080"/>
            <a:ext cx="1540510" cy="1844039"/>
          </a:xfrm>
          <a:prstGeom prst="roundRect">
            <a:avLst>
              <a:gd name="adj" fmla="val 5657"/>
            </a:avLst>
          </a:prstGeom>
          <a:gradFill rotWithShape="1">
            <a:gsLst>
              <a:gs pos="0">
                <a:srgbClr val="F2F2F2"/>
              </a:gs>
              <a:gs pos="100000">
                <a:srgbClr val="DDDDDD"/>
              </a:gs>
            </a:gsLst>
            <a:lin ang="5400000" scaled="1"/>
            <a:tileRect/>
          </a:gradFill>
          <a:ln w="28575" cap="flat" cmpd="sng">
            <a:solidFill>
              <a:srgbClr val="EC7690">
                <a:alpha val="67842"/>
              </a:srgbClr>
            </a:solidFill>
            <a:prstDash val="soli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250000"/>
              </a:lnSpc>
              <a:spcBef>
                <a:spcPct val="0"/>
              </a:spcBef>
              <a:buNone/>
            </a:pPr>
            <a:r>
              <a:rPr lang="zh-CN" altLang="en-US" sz="3200" dirty="0">
                <a:solidFill>
                  <a:schemeClr val="tx2"/>
                </a:solidFill>
                <a:latin typeface="微软雅黑" panose="020B0503020204020204" pitchFamily="34" charset="-122"/>
                <a:ea typeface="微软雅黑" panose="020B0503020204020204" pitchFamily="34" charset="-122"/>
              </a:rPr>
              <a:t>多渠道</a:t>
            </a:r>
          </a:p>
        </p:txBody>
      </p:sp>
      <p:sp>
        <p:nvSpPr>
          <p:cNvPr id="44" name="AutoShape 25"/>
          <p:cNvSpPr/>
          <p:nvPr/>
        </p:nvSpPr>
        <p:spPr>
          <a:xfrm>
            <a:off x="5296217" y="2926080"/>
            <a:ext cx="1570990" cy="1844039"/>
          </a:xfrm>
          <a:prstGeom prst="roundRect">
            <a:avLst>
              <a:gd name="adj" fmla="val 5657"/>
            </a:avLst>
          </a:prstGeom>
          <a:gradFill rotWithShape="1">
            <a:gsLst>
              <a:gs pos="0">
                <a:srgbClr val="F2F2F2"/>
              </a:gs>
              <a:gs pos="100000">
                <a:srgbClr val="DDDDDD"/>
              </a:gs>
            </a:gsLst>
            <a:lin ang="5400000" scaled="1"/>
            <a:tileRect/>
          </a:gradFill>
          <a:ln w="19050" cap="flat" cmpd="sng">
            <a:solidFill>
              <a:srgbClr val="78A82C">
                <a:alpha val="67842"/>
              </a:srgbClr>
            </a:solidFill>
            <a:prstDash val="soli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250000"/>
              </a:lnSpc>
              <a:spcBef>
                <a:spcPct val="0"/>
              </a:spcBef>
              <a:buNone/>
            </a:pPr>
            <a:r>
              <a:rPr lang="zh-CN" altLang="en-US" sz="3200" dirty="0">
                <a:solidFill>
                  <a:schemeClr val="tx2"/>
                </a:solidFill>
                <a:latin typeface="微软雅黑" panose="020B0503020204020204" pitchFamily="34" charset="-122"/>
                <a:ea typeface="微软雅黑" panose="020B0503020204020204" pitchFamily="34" charset="-122"/>
              </a:rPr>
              <a:t>多方面</a:t>
            </a:r>
          </a:p>
        </p:txBody>
      </p:sp>
      <p:sp>
        <p:nvSpPr>
          <p:cNvPr id="45" name="AutoShape 26"/>
          <p:cNvSpPr/>
          <p:nvPr/>
        </p:nvSpPr>
        <p:spPr>
          <a:xfrm>
            <a:off x="8406765" y="2926079"/>
            <a:ext cx="1549400" cy="1844039"/>
          </a:xfrm>
          <a:prstGeom prst="roundRect">
            <a:avLst>
              <a:gd name="adj" fmla="val 5657"/>
            </a:avLst>
          </a:prstGeom>
          <a:gradFill rotWithShape="1">
            <a:gsLst>
              <a:gs pos="0">
                <a:srgbClr val="F2F2F2"/>
              </a:gs>
              <a:gs pos="100000">
                <a:srgbClr val="DDDDDD"/>
              </a:gs>
            </a:gsLst>
            <a:lin ang="5400000" scaled="1"/>
            <a:tileRect/>
          </a:gradFill>
          <a:ln w="28575" cap="flat" cmpd="sng">
            <a:solidFill>
              <a:srgbClr val="E99000">
                <a:alpha val="67842"/>
              </a:srgbClr>
            </a:solidFill>
            <a:prstDash val="soli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250000"/>
              </a:lnSpc>
              <a:spcBef>
                <a:spcPct val="0"/>
              </a:spcBef>
              <a:buNone/>
            </a:pPr>
            <a:r>
              <a:rPr lang="zh-CN" altLang="en-US" sz="3200" dirty="0">
                <a:solidFill>
                  <a:schemeClr val="tx2"/>
                </a:solidFill>
                <a:latin typeface="微软雅黑" panose="020B0503020204020204" pitchFamily="34" charset="-122"/>
                <a:ea typeface="微软雅黑" panose="020B0503020204020204" pitchFamily="34" charset="-122"/>
              </a:rPr>
              <a:t>多角度</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ppt_x</p:attrName>
                                        </p:attrNameLst>
                                      </p:cBhvr>
                                      <p:tavLst>
                                        <p:tav tm="0">
                                          <p:val>
                                            <p:strVal val="#ppt_x-.2"/>
                                          </p:val>
                                        </p:tav>
                                        <p:tav tm="100000">
                                          <p:val>
                                            <p:strVal val="#ppt_x"/>
                                          </p:val>
                                        </p:tav>
                                      </p:tavLst>
                                    </p:anim>
                                    <p:anim calcmode="lin" valueType="num">
                                      <p:cBhvr>
                                        <p:cTn id="8"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9" dur="1000"/>
                                        <p:tgtEl>
                                          <p:spTgt spid="4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1000" fill="hold"/>
                                        <p:tgtEl>
                                          <p:spTgt spid="44"/>
                                        </p:tgtEl>
                                        <p:attrNameLst>
                                          <p:attrName>ppt_x</p:attrName>
                                        </p:attrNameLst>
                                      </p:cBhvr>
                                      <p:tavLst>
                                        <p:tav tm="0">
                                          <p:val>
                                            <p:strVal val="#ppt_x-.2"/>
                                          </p:val>
                                        </p:tav>
                                        <p:tav tm="100000">
                                          <p:val>
                                            <p:strVal val="#ppt_x"/>
                                          </p:val>
                                        </p:tav>
                                      </p:tavLst>
                                    </p:anim>
                                    <p:anim calcmode="lin" valueType="num">
                                      <p:cBhvr>
                                        <p:cTn id="13"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1000" fill="hold"/>
                                        <p:tgtEl>
                                          <p:spTgt spid="45"/>
                                        </p:tgtEl>
                                        <p:attrNameLst>
                                          <p:attrName>ppt_x</p:attrName>
                                        </p:attrNameLst>
                                      </p:cBhvr>
                                      <p:tavLst>
                                        <p:tav tm="0">
                                          <p:val>
                                            <p:strVal val="#ppt_x-.2"/>
                                          </p:val>
                                        </p:tav>
                                        <p:tav tm="100000">
                                          <p:val>
                                            <p:strVal val="#ppt_x"/>
                                          </p:val>
                                        </p:tav>
                                      </p:tavLst>
                                    </p:anim>
                                    <p:anim calcmode="lin" valueType="num">
                                      <p:cBhvr>
                                        <p:cTn id="18"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ldLvl="0" animBg="1"/>
      <p:bldP spid="44" grpId="0" bldLvl="0" animBg="1"/>
      <p:bldP spid="4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2EBCF6-1ABB-4E33-B92E-2CBAAF5211A9}"/>
              </a:ext>
            </a:extLst>
          </p:cNvPr>
          <p:cNvPicPr>
            <a:picLocks noChangeAspect="1"/>
          </p:cNvPicPr>
          <p:nvPr/>
        </p:nvPicPr>
        <p:blipFill>
          <a:blip r:embed="rId2"/>
          <a:stretch>
            <a:fillRect/>
          </a:stretch>
        </p:blipFill>
        <p:spPr>
          <a:xfrm>
            <a:off x="2260233" y="1245214"/>
            <a:ext cx="6339540" cy="5170570"/>
          </a:xfrm>
          <a:prstGeom prst="rect">
            <a:avLst/>
          </a:prstGeom>
        </p:spPr>
      </p:pic>
      <p:sp>
        <p:nvSpPr>
          <p:cNvPr id="3" name="文本框 2">
            <a:extLst>
              <a:ext uri="{FF2B5EF4-FFF2-40B4-BE49-F238E27FC236}">
                <a16:creationId xmlns:a16="http://schemas.microsoft.com/office/drawing/2014/main" id="{CA90D968-2A71-4BDE-8338-2715F9749F98}"/>
              </a:ext>
            </a:extLst>
          </p:cNvPr>
          <p:cNvSpPr txBox="1"/>
          <p:nvPr/>
        </p:nvSpPr>
        <p:spPr>
          <a:xfrm>
            <a:off x="4449451" y="537328"/>
            <a:ext cx="3487918" cy="707886"/>
          </a:xfrm>
          <a:prstGeom prst="rect">
            <a:avLst/>
          </a:prstGeom>
          <a:noFill/>
        </p:spPr>
        <p:txBody>
          <a:bodyPr wrap="square" rtlCol="0">
            <a:spAutoFit/>
          </a:bodyPr>
          <a:lstStyle/>
          <a:p>
            <a:r>
              <a:rPr lang="zh-CN" altLang="en-US" sz="4000" b="1" dirty="0"/>
              <a:t>活动背景</a:t>
            </a:r>
          </a:p>
        </p:txBody>
      </p:sp>
    </p:spTree>
    <p:extLst>
      <p:ext uri="{BB962C8B-B14F-4D97-AF65-F5344CB8AC3E}">
        <p14:creationId xmlns:p14="http://schemas.microsoft.com/office/powerpoint/2010/main" val="1334286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AutoShape 1"/>
          <p:cNvSpPr/>
          <p:nvPr/>
        </p:nvSpPr>
        <p:spPr>
          <a:xfrm>
            <a:off x="3740150" y="896937"/>
            <a:ext cx="4833938" cy="695325"/>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600"/>
                </a:lnTo>
                <a:lnTo>
                  <a:pt x="0" y="21600"/>
                </a:lnTo>
                <a:lnTo>
                  <a:pt x="0" y="0"/>
                </a:lnTo>
                <a:close/>
              </a:path>
            </a:pathLst>
          </a:custGeom>
          <a:noFill/>
          <a:ln w="12700">
            <a:noFill/>
          </a:ln>
        </p:spPr>
        <p:txBody>
          <a:bodyPr lIns="45719" tIns="45719" rIns="45719" bIns="45719"/>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a:lnSpc>
                <a:spcPct val="100000"/>
              </a:lnSpc>
              <a:spcBef>
                <a:spcPct val="0"/>
              </a:spcBef>
              <a:buNone/>
            </a:pPr>
            <a:r>
              <a:rPr lang="zh-CN" altLang="x-none" sz="4000" b="1" dirty="0">
                <a:solidFill>
                  <a:srgbClr val="000000"/>
                </a:solidFill>
                <a:ea typeface="宋体" panose="02010600030101010101" pitchFamily="2" charset="-122"/>
                <a:sym typeface="Calibri" panose="020F0502020204030204" pitchFamily="34" charset="0"/>
              </a:rPr>
              <a:t>合理处置未利用图书</a:t>
            </a:r>
          </a:p>
        </p:txBody>
      </p:sp>
      <p:sp>
        <p:nvSpPr>
          <p:cNvPr id="7182" name="AutoShape 4"/>
          <p:cNvSpPr/>
          <p:nvPr/>
        </p:nvSpPr>
        <p:spPr bwMode="auto">
          <a:xfrm>
            <a:off x="1252538" y="2589213"/>
            <a:ext cx="2730500" cy="2730500"/>
          </a:xfrm>
          <a:custGeom>
            <a:avLst/>
            <a:gdLst>
              <a:gd name="T0" fmla="*/ 189421552 w 19679"/>
              <a:gd name="T1" fmla="*/ 207922739 h 19679"/>
              <a:gd name="T2" fmla="*/ 189421552 w 19679"/>
              <a:gd name="T3" fmla="*/ 207922739 h 19679"/>
              <a:gd name="T4" fmla="*/ 189421552 w 19679"/>
              <a:gd name="T5" fmla="*/ 207922739 h 19679"/>
              <a:gd name="T6" fmla="*/ 189421552 w 19679"/>
              <a:gd name="T7" fmla="*/ 20792273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lumMod val="95000"/>
            </a:schemeClr>
          </a:solidFill>
          <a:ln w="25400">
            <a:solidFill>
              <a:srgbClr val="C0C0C0"/>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1"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183" name="AutoShape 5"/>
          <p:cNvSpPr/>
          <p:nvPr/>
        </p:nvSpPr>
        <p:spPr bwMode="auto">
          <a:xfrm>
            <a:off x="1651000" y="3446463"/>
            <a:ext cx="1931988" cy="1017588"/>
          </a:xfrm>
          <a:custGeom>
            <a:avLst/>
            <a:gdLst>
              <a:gd name="T0" fmla="*/ 86297642 w 21600"/>
              <a:gd name="T1" fmla="*/ 24014509 h 21600"/>
              <a:gd name="T2" fmla="*/ 86297642 w 21600"/>
              <a:gd name="T3" fmla="*/ 24014509 h 21600"/>
              <a:gd name="T4" fmla="*/ 86297642 w 21600"/>
              <a:gd name="T5" fmla="*/ 24014509 h 21600"/>
              <a:gd name="T6" fmla="*/ 86297642 w 21600"/>
              <a:gd name="T7" fmla="*/ 2401450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chemeClr val="bg1">
              <a:lumMod val="95000"/>
            </a:schemeClr>
          </a:solidFill>
          <a:ln w="25400">
            <a:noFill/>
            <a:round/>
          </a:ln>
          <a:effectLst/>
        </p:spPr>
        <p:txBody>
          <a:bodyPr wrap="none" anchor="ctr"/>
          <a:lstStyle/>
          <a:p>
            <a:pPr marL="0" marR="0" lvl="0" indent="0" algn="ctr" defTabSz="914400" rtl="0" eaLnBrk="1" fontAlgn="base" latinLnBrk="0" hangingPunct="0">
              <a:lnSpc>
                <a:spcPct val="100000"/>
              </a:lnSpc>
              <a:spcBef>
                <a:spcPct val="0"/>
              </a:spcBef>
              <a:spcAft>
                <a:spcPct val="0"/>
              </a:spcAft>
              <a:buClrTx/>
              <a:buSzTx/>
              <a:buFontTx/>
              <a:buNone/>
              <a:defRPr/>
            </a:pPr>
            <a:r>
              <a:rPr kumimoji="0" lang="zh-CN" altLang="en-US" sz="7200" b="1" i="0" u="none" strike="noStrike" kern="1200" cap="none" spc="0" normalizeH="0" baseline="0" noProof="0" dirty="0">
                <a:ln>
                  <a:noFill/>
                </a:ln>
                <a:solidFill>
                  <a:srgbClr val="000000"/>
                </a:solidFill>
                <a:effectLst/>
                <a:uLnTx/>
                <a:uFillTx/>
                <a:latin typeface="Bodoni MT Black" panose="02070A03080606020203" pitchFamily="18" charset="0"/>
                <a:ea typeface="+mn-ea"/>
                <a:cs typeface="Helvetica" pitchFamily="34" charset="0"/>
                <a:sym typeface="Calibri" panose="020F0502020204030204" pitchFamily="34" charset="0"/>
              </a:rPr>
              <a:t>卖</a:t>
            </a:r>
            <a:endParaRPr kumimoji="0" lang="zh-CN" altLang="zh-CN" sz="7200" b="1" i="0" u="none" strike="noStrike" kern="1200" cap="none" spc="0" normalizeH="0" baseline="0" noProof="0" dirty="0">
              <a:ln>
                <a:noFill/>
              </a:ln>
              <a:solidFill>
                <a:srgbClr val="000000"/>
              </a:solidFill>
              <a:effectLst/>
              <a:uLnTx/>
              <a:uFillTx/>
              <a:latin typeface="Bodoni MT Black" panose="02070A03080606020203" pitchFamily="18" charset="0"/>
              <a:ea typeface="+mn-ea"/>
              <a:cs typeface="Helvetica" pitchFamily="34" charset="0"/>
              <a:sym typeface="Calibri" panose="020F0502020204030204" pitchFamily="34" charset="0"/>
            </a:endParaRPr>
          </a:p>
        </p:txBody>
      </p:sp>
      <p:sp>
        <p:nvSpPr>
          <p:cNvPr id="13317" name="AutoShape 6"/>
          <p:cNvSpPr/>
          <p:nvPr/>
        </p:nvSpPr>
        <p:spPr bwMode="auto">
          <a:xfrm>
            <a:off x="1354138" y="3862388"/>
            <a:ext cx="2527300" cy="13557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576" y="540"/>
                </a:moveTo>
                <a:cubicBezTo>
                  <a:pt x="17588" y="844"/>
                  <a:pt x="17594" y="1150"/>
                  <a:pt x="17594" y="1456"/>
                </a:cubicBezTo>
                <a:cubicBezTo>
                  <a:pt x="17594" y="8454"/>
                  <a:pt x="14552" y="14128"/>
                  <a:pt x="10800" y="14128"/>
                </a:cubicBezTo>
                <a:cubicBezTo>
                  <a:pt x="7046" y="14128"/>
                  <a:pt x="4005" y="8454"/>
                  <a:pt x="4005" y="1456"/>
                </a:cubicBezTo>
                <a:cubicBezTo>
                  <a:pt x="4005" y="1150"/>
                  <a:pt x="4010" y="844"/>
                  <a:pt x="4022" y="540"/>
                </a:cubicBezTo>
                <a:lnTo>
                  <a:pt x="27" y="0"/>
                </a:lnTo>
                <a:cubicBezTo>
                  <a:pt x="8" y="484"/>
                  <a:pt x="0" y="969"/>
                  <a:pt x="0" y="1456"/>
                </a:cubicBezTo>
                <a:cubicBezTo>
                  <a:pt x="0" y="12580"/>
                  <a:pt x="4834" y="21599"/>
                  <a:pt x="10800" y="21599"/>
                </a:cubicBezTo>
                <a:cubicBezTo>
                  <a:pt x="16764" y="21599"/>
                  <a:pt x="21600" y="12580"/>
                  <a:pt x="21600" y="1456"/>
                </a:cubicBezTo>
                <a:cubicBezTo>
                  <a:pt x="21600" y="969"/>
                  <a:pt x="21590" y="484"/>
                  <a:pt x="21571" y="0"/>
                </a:cubicBezTo>
                <a:lnTo>
                  <a:pt x="17576" y="540"/>
                </a:lnTo>
                <a:close/>
              </a:path>
            </a:pathLst>
          </a:custGeom>
          <a:solidFill>
            <a:srgbClr val="F5BD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0486" name="AutoShape 8"/>
          <p:cNvSpPr/>
          <p:nvPr/>
        </p:nvSpPr>
        <p:spPr bwMode="auto">
          <a:xfrm>
            <a:off x="4913313" y="2589213"/>
            <a:ext cx="2730500" cy="27305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lumMod val="95000"/>
              <a:alpha val="50195"/>
            </a:schemeClr>
          </a:solidFill>
          <a:ln w="25400">
            <a:solidFill>
              <a:srgbClr val="C0C0C0"/>
            </a:solidFill>
            <a:rou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17416" name="AutoShape 9"/>
          <p:cNvSpPr/>
          <p:nvPr/>
        </p:nvSpPr>
        <p:spPr>
          <a:xfrm>
            <a:off x="5730240" y="3429000"/>
            <a:ext cx="1084898" cy="1035050"/>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600"/>
                </a:lnTo>
                <a:lnTo>
                  <a:pt x="0" y="21600"/>
                </a:lnTo>
                <a:lnTo>
                  <a:pt x="0" y="0"/>
                </a:lnTo>
                <a:close/>
              </a:path>
            </a:pathLst>
          </a:custGeom>
          <a:noFill/>
          <a:ln w="9525">
            <a:noFill/>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00000"/>
              </a:lnSpc>
              <a:spcBef>
                <a:spcPct val="0"/>
              </a:spcBef>
              <a:buNone/>
            </a:pPr>
            <a:r>
              <a:rPr lang="zh-CN" altLang="en-US" sz="7200" b="1" dirty="0">
                <a:solidFill>
                  <a:srgbClr val="000000"/>
                </a:solidFill>
                <a:ea typeface="宋体" panose="02010600030101010101" pitchFamily="2" charset="-122"/>
                <a:sym typeface="Calibri" panose="020F0502020204030204" pitchFamily="34" charset="0"/>
              </a:rPr>
              <a:t>告</a:t>
            </a:r>
            <a:endParaRPr lang="zh-CN" altLang="zh-CN" sz="7200" b="1" dirty="0">
              <a:solidFill>
                <a:srgbClr val="000000"/>
              </a:solidFill>
              <a:ea typeface="宋体" panose="02010600030101010101" pitchFamily="2" charset="-122"/>
              <a:sym typeface="Calibri" panose="020F0502020204030204" pitchFamily="34" charset="0"/>
            </a:endParaRPr>
          </a:p>
        </p:txBody>
      </p:sp>
      <p:sp>
        <p:nvSpPr>
          <p:cNvPr id="2" name="AutoShape 10"/>
          <p:cNvSpPr/>
          <p:nvPr/>
        </p:nvSpPr>
        <p:spPr bwMode="auto">
          <a:xfrm>
            <a:off x="5014913" y="2955925"/>
            <a:ext cx="2527300" cy="22621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965" y="3543"/>
                </a:moveTo>
                <a:cubicBezTo>
                  <a:pt x="16617" y="4979"/>
                  <a:pt x="17584" y="7188"/>
                  <a:pt x="17584" y="9528"/>
                </a:cubicBezTo>
                <a:cubicBezTo>
                  <a:pt x="17584" y="13715"/>
                  <a:pt x="14546" y="17111"/>
                  <a:pt x="10800" y="17111"/>
                </a:cubicBezTo>
                <a:cubicBezTo>
                  <a:pt x="7052" y="17111"/>
                  <a:pt x="4015" y="13715"/>
                  <a:pt x="4015" y="9528"/>
                </a:cubicBezTo>
                <a:cubicBezTo>
                  <a:pt x="4015" y="7188"/>
                  <a:pt x="4981" y="4979"/>
                  <a:pt x="6633" y="3543"/>
                </a:cubicBezTo>
                <a:lnTo>
                  <a:pt x="4167" y="0"/>
                </a:lnTo>
                <a:cubicBezTo>
                  <a:pt x="1537" y="2286"/>
                  <a:pt x="0" y="5803"/>
                  <a:pt x="0" y="9528"/>
                </a:cubicBezTo>
                <a:cubicBezTo>
                  <a:pt x="0" y="16194"/>
                  <a:pt x="4834" y="21600"/>
                  <a:pt x="10800" y="21600"/>
                </a:cubicBezTo>
                <a:cubicBezTo>
                  <a:pt x="16764" y="21600"/>
                  <a:pt x="21600" y="16194"/>
                  <a:pt x="21600" y="9528"/>
                </a:cubicBezTo>
                <a:cubicBezTo>
                  <a:pt x="21600" y="5803"/>
                  <a:pt x="20061" y="2286"/>
                  <a:pt x="17431" y="0"/>
                </a:cubicBezTo>
                <a:lnTo>
                  <a:pt x="14965" y="3543"/>
                </a:lnTo>
                <a:close/>
              </a:path>
            </a:pathLst>
          </a:custGeom>
          <a:solidFill>
            <a:srgbClr val="EC76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7419" name="AutoShape 13"/>
          <p:cNvSpPr/>
          <p:nvPr/>
        </p:nvSpPr>
        <p:spPr>
          <a:xfrm>
            <a:off x="8974455" y="2955290"/>
            <a:ext cx="1930400" cy="1508760"/>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600"/>
                </a:lnTo>
                <a:lnTo>
                  <a:pt x="0" y="21600"/>
                </a:lnTo>
                <a:lnTo>
                  <a:pt x="0" y="0"/>
                </a:lnTo>
                <a:close/>
              </a:path>
            </a:pathLst>
          </a:custGeom>
          <a:noFill/>
          <a:ln w="9525">
            <a:noFill/>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00000"/>
              </a:lnSpc>
              <a:spcBef>
                <a:spcPct val="0"/>
              </a:spcBef>
              <a:buNone/>
            </a:pPr>
            <a:endParaRPr lang="zh-CN" altLang="zh-CN" sz="1800" dirty="0">
              <a:solidFill>
                <a:srgbClr val="000000"/>
              </a:solidFill>
              <a:ea typeface="宋体" panose="02010600030101010101" pitchFamily="2" charset="-122"/>
              <a:sym typeface="Calibri" panose="020F0502020204030204" pitchFamily="34" charset="0"/>
            </a:endParaRPr>
          </a:p>
        </p:txBody>
      </p:sp>
      <p:sp>
        <p:nvSpPr>
          <p:cNvPr id="4" name="AutoShape 12"/>
          <p:cNvSpPr/>
          <p:nvPr/>
        </p:nvSpPr>
        <p:spPr bwMode="auto">
          <a:xfrm>
            <a:off x="8574088" y="2588578"/>
            <a:ext cx="2730500" cy="27305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lumMod val="95000"/>
              <a:alpha val="50195"/>
            </a:schemeClr>
          </a:solidFill>
          <a:ln w="25400">
            <a:solidFill>
              <a:srgbClr val="C0C0C0"/>
            </a:solidFill>
            <a:rou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5" name="AutoShape 14"/>
          <p:cNvSpPr/>
          <p:nvPr/>
        </p:nvSpPr>
        <p:spPr bwMode="auto">
          <a:xfrm>
            <a:off x="8782685" y="4238625"/>
            <a:ext cx="2312988" cy="9794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855" y="0"/>
                </a:moveTo>
                <a:cubicBezTo>
                  <a:pt x="15800" y="5682"/>
                  <a:pt x="13425" y="9351"/>
                  <a:pt x="10800" y="9351"/>
                </a:cubicBezTo>
                <a:cubicBezTo>
                  <a:pt x="8174" y="9351"/>
                  <a:pt x="5799" y="5682"/>
                  <a:pt x="4744" y="0"/>
                </a:cubicBezTo>
                <a:lnTo>
                  <a:pt x="0" y="4926"/>
                </a:lnTo>
                <a:cubicBezTo>
                  <a:pt x="1881" y="15057"/>
                  <a:pt x="6119" y="21599"/>
                  <a:pt x="10800" y="21599"/>
                </a:cubicBezTo>
                <a:cubicBezTo>
                  <a:pt x="15480" y="21599"/>
                  <a:pt x="19718" y="15057"/>
                  <a:pt x="21599" y="4926"/>
                </a:cubicBezTo>
                <a:lnTo>
                  <a:pt x="16855" y="0"/>
                </a:lnTo>
                <a:close/>
              </a:path>
            </a:pathLst>
          </a:custGeom>
          <a:solidFill>
            <a:srgbClr val="78A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 name="AutoShape 13"/>
          <p:cNvSpPr/>
          <p:nvPr/>
        </p:nvSpPr>
        <p:spPr>
          <a:xfrm>
            <a:off x="8974455" y="3164840"/>
            <a:ext cx="1930400" cy="1299210"/>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600"/>
                </a:lnTo>
                <a:lnTo>
                  <a:pt x="0" y="21600"/>
                </a:lnTo>
                <a:lnTo>
                  <a:pt x="0" y="0"/>
                </a:lnTo>
                <a:close/>
              </a:path>
            </a:pathLst>
          </a:custGeom>
          <a:noFill/>
          <a:ln w="9525">
            <a:noFill/>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00000"/>
              </a:lnSpc>
              <a:spcBef>
                <a:spcPct val="0"/>
              </a:spcBef>
              <a:buNone/>
            </a:pPr>
            <a:r>
              <a:rPr lang="zh-CN" altLang="en-US" sz="7200" b="1" dirty="0">
                <a:solidFill>
                  <a:srgbClr val="000000"/>
                </a:solidFill>
                <a:ea typeface="宋体" panose="02010600030101010101" pitchFamily="2" charset="-122"/>
                <a:sym typeface="Calibri" panose="020F0502020204030204" pitchFamily="34" charset="0"/>
              </a:rPr>
              <a:t>捐</a:t>
            </a:r>
            <a:endParaRPr lang="zh-CN" altLang="zh-CN" sz="7200" b="1" dirty="0">
              <a:solidFill>
                <a:srgbClr val="000000"/>
              </a:solidFill>
              <a:ea typeface="宋体" panose="02010600030101010101" pitchFamily="2" charset="-122"/>
              <a:sym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60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strVal val="4*#ppt_w"/>
                                          </p:val>
                                        </p:tav>
                                        <p:tav tm="100000">
                                          <p:val>
                                            <p:strVal val="#ppt_w"/>
                                          </p:val>
                                        </p:tav>
                                      </p:tavLst>
                                    </p:anim>
                                    <p:anim calcmode="lin" valueType="num">
                                      <p:cBhvr>
                                        <p:cTn id="8" dur="500" fill="hold"/>
                                        <p:tgtEl>
                                          <p:spTgt spid="614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182"/>
                                        </p:tgtEl>
                                        <p:attrNameLst>
                                          <p:attrName>style.visibility</p:attrName>
                                        </p:attrNameLst>
                                      </p:cBhvr>
                                      <p:to>
                                        <p:strVal val="visible"/>
                                      </p:to>
                                    </p:set>
                                    <p:animEffect transition="in" filter="randombar(horizontal)">
                                      <p:cBhvr>
                                        <p:cTn id="13" dur="500"/>
                                        <p:tgtEl>
                                          <p:spTgt spid="718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183"/>
                                        </p:tgtEl>
                                        <p:attrNameLst>
                                          <p:attrName>style.visibility</p:attrName>
                                        </p:attrNameLst>
                                      </p:cBhvr>
                                      <p:to>
                                        <p:strVal val="visible"/>
                                      </p:to>
                                    </p:set>
                                    <p:animEffect transition="in" filter="randombar(horizontal)">
                                      <p:cBhvr>
                                        <p:cTn id="16" dur="500"/>
                                        <p:tgtEl>
                                          <p:spTgt spid="718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317"/>
                                        </p:tgtEl>
                                        <p:attrNameLst>
                                          <p:attrName>style.visibility</p:attrName>
                                        </p:attrNameLst>
                                      </p:cBhvr>
                                      <p:to>
                                        <p:strVal val="visible"/>
                                      </p:to>
                                    </p:set>
                                    <p:animEffect transition="in" filter="randombar(horizontal)">
                                      <p:cBhvr>
                                        <p:cTn id="19" dur="500"/>
                                        <p:tgtEl>
                                          <p:spTgt spid="133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0486"/>
                                        </p:tgtEl>
                                        <p:attrNameLst>
                                          <p:attrName>style.visibility</p:attrName>
                                        </p:attrNameLst>
                                      </p:cBhvr>
                                      <p:to>
                                        <p:strVal val="visible"/>
                                      </p:to>
                                    </p:set>
                                    <p:animEffect transition="in" filter="randombar(horizontal)">
                                      <p:cBhvr>
                                        <p:cTn id="24" dur="500"/>
                                        <p:tgtEl>
                                          <p:spTgt spid="2048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416"/>
                                        </p:tgtEl>
                                        <p:attrNameLst>
                                          <p:attrName>style.visibility</p:attrName>
                                        </p:attrNameLst>
                                      </p:cBhvr>
                                      <p:to>
                                        <p:strVal val="visible"/>
                                      </p:to>
                                    </p:set>
                                    <p:animEffect transition="in" filter="randombar(horizontal)">
                                      <p:cBhvr>
                                        <p:cTn id="27" dur="500"/>
                                        <p:tgtEl>
                                          <p:spTgt spid="174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419"/>
                                        </p:tgtEl>
                                        <p:attrNameLst>
                                          <p:attrName>style.visibility</p:attrName>
                                        </p:attrNameLst>
                                      </p:cBhvr>
                                      <p:to>
                                        <p:strVal val="visible"/>
                                      </p:to>
                                    </p:set>
                                    <p:animEffect transition="in" filter="randombar(horizontal)">
                                      <p:cBhvr>
                                        <p:cTn id="35" dur="500"/>
                                        <p:tgtEl>
                                          <p:spTgt spid="17419"/>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horizontal)">
                                      <p:cBhvr>
                                        <p:cTn id="38" dur="500"/>
                                        <p:tgtEl>
                                          <p:spTgt spid="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P spid="7182" grpId="0" animBg="1"/>
      <p:bldP spid="7183" grpId="0" animBg="1"/>
      <p:bldP spid="13317" grpId="0" animBg="1"/>
      <p:bldP spid="20486" grpId="0" animBg="1"/>
      <p:bldP spid="17416" grpId="0"/>
      <p:bldP spid="2" grpId="0" animBg="1"/>
      <p:bldP spid="17419" grpId="0"/>
      <p:bldP spid="4" grpId="0" animBg="1"/>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511425" y="379095"/>
            <a:ext cx="6545580" cy="4909820"/>
          </a:xfrm>
          <a:prstGeom prst="rect">
            <a:avLst/>
          </a:prstGeom>
        </p:spPr>
      </p:pic>
      <p:sp>
        <p:nvSpPr>
          <p:cNvPr id="5" name="文本框 4"/>
          <p:cNvSpPr txBox="1"/>
          <p:nvPr/>
        </p:nvSpPr>
        <p:spPr>
          <a:xfrm>
            <a:off x="2511425" y="5403850"/>
            <a:ext cx="6658610" cy="1322070"/>
          </a:xfrm>
          <a:prstGeom prst="rect">
            <a:avLst/>
          </a:prstGeom>
          <a:noFill/>
        </p:spPr>
        <p:txBody>
          <a:bodyPr wrap="square" rtlCol="0">
            <a:spAutoFit/>
          </a:bodyPr>
          <a:lstStyle/>
          <a:p>
            <a:r>
              <a:rPr lang="zh-CN" altLang="en-US" sz="2000" b="1">
                <a:latin typeface="华文楷体" panose="02010600040101010101" charset="-122"/>
                <a:ea typeface="华文楷体" panose="02010600040101010101" charset="-122"/>
              </a:rPr>
              <a:t>我们希望没有合理利用到的那部分图书也可以发挥到它们的最大作用：以捐款或捐书的形式使得这部分图书的价值得以体现。也希望图书馆学生服务中心能更多的来参加一些公益性活动。</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00562" y="1752918"/>
            <a:ext cx="2617788" cy="879475"/>
          </a:xfrm>
          <a:prstGeom prst="rect">
            <a:avLst/>
          </a:prstGeom>
          <a:solidFill>
            <a:srgbClr val="EB5F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2800" b="1" noProof="0" dirty="0">
                <a:solidFill>
                  <a:schemeClr val="bg1"/>
                </a:solidFill>
                <a:latin typeface="微软雅黑" panose="020B0503020204020204" pitchFamily="34" charset="-122"/>
                <a:ea typeface="微软雅黑" panose="020B0503020204020204" pitchFamily="34" charset="-122"/>
              </a:rPr>
              <a:t>加派值班人员</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2" name="AutoShape 1"/>
          <p:cNvSpPr/>
          <p:nvPr/>
        </p:nvSpPr>
        <p:spPr>
          <a:xfrm>
            <a:off x="3679031" y="659289"/>
            <a:ext cx="4833938" cy="695325"/>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600"/>
                </a:lnTo>
                <a:lnTo>
                  <a:pt x="0" y="21600"/>
                </a:lnTo>
                <a:lnTo>
                  <a:pt x="0" y="0"/>
                </a:lnTo>
                <a:close/>
              </a:path>
            </a:pathLst>
          </a:custGeom>
          <a:noFill/>
          <a:ln w="12700">
            <a:noFill/>
          </a:ln>
        </p:spPr>
        <p:txBody>
          <a:bodyPr lIns="45719" tIns="45719" rIns="45719" bIns="45719"/>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a:lnSpc>
                <a:spcPct val="100000"/>
              </a:lnSpc>
              <a:spcBef>
                <a:spcPct val="0"/>
              </a:spcBef>
              <a:buNone/>
            </a:pPr>
            <a:r>
              <a:rPr lang="en-US" altLang="zh-CN" sz="3200" b="1" dirty="0">
                <a:solidFill>
                  <a:srgbClr val="000000"/>
                </a:solidFill>
                <a:ea typeface="宋体" panose="02010600030101010101" pitchFamily="2" charset="-122"/>
                <a:sym typeface="Calibri" panose="020F0502020204030204" pitchFamily="34" charset="0"/>
              </a:rPr>
              <a:t> </a:t>
            </a:r>
            <a:r>
              <a:rPr lang="zh-CN" altLang="x-none" sz="3200" b="1" dirty="0">
                <a:solidFill>
                  <a:srgbClr val="000000"/>
                </a:solidFill>
                <a:ea typeface="宋体" panose="02010600030101010101" pitchFamily="2" charset="-122"/>
                <a:sym typeface="Calibri" panose="020F0502020204030204" pitchFamily="34" charset="0"/>
              </a:rPr>
              <a:t>加强</a:t>
            </a:r>
            <a:r>
              <a:rPr lang="zh-CN" altLang="en-US" sz="3200" b="1" dirty="0">
                <a:solidFill>
                  <a:srgbClr val="000000"/>
                </a:solidFill>
                <a:ea typeface="宋体" panose="02010600030101010101" pitchFamily="2" charset="-122"/>
                <a:sym typeface="Calibri" panose="020F0502020204030204" pitchFamily="34" charset="0"/>
              </a:rPr>
              <a:t>内部人员监管工作</a:t>
            </a:r>
            <a:endParaRPr lang="zh-CN" altLang="x-none" sz="3200" b="1" dirty="0">
              <a:solidFill>
                <a:srgbClr val="000000"/>
              </a:solidFill>
              <a:ea typeface="宋体" panose="02010600030101010101" pitchFamily="2" charset="-122"/>
              <a:sym typeface="Calibri" panose="020F0502020204030204" pitchFamily="34" charset="0"/>
            </a:endParaRPr>
          </a:p>
        </p:txBody>
      </p:sp>
      <p:sp>
        <p:nvSpPr>
          <p:cNvPr id="6" name="矩形 5"/>
          <p:cNvSpPr/>
          <p:nvPr/>
        </p:nvSpPr>
        <p:spPr>
          <a:xfrm>
            <a:off x="4500245" y="3429000"/>
            <a:ext cx="2618105" cy="879475"/>
          </a:xfrm>
          <a:prstGeom prst="rect">
            <a:avLst/>
          </a:prstGeom>
          <a:solidFill>
            <a:srgbClr val="F5BD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2800" b="1" dirty="0">
                <a:latin typeface="微软雅黑" panose="020B0503020204020204" pitchFamily="34" charset="-122"/>
                <a:ea typeface="微软雅黑" panose="020B0503020204020204" pitchFamily="34" charset="-122"/>
              </a:rPr>
              <a:t>增加审核频率</a:t>
            </a:r>
            <a:endParaRPr kumimoji="0" lang="zh-CN" altLang="en-US" sz="28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sp>
        <p:nvSpPr>
          <p:cNvPr id="9" name="矩形 8"/>
          <p:cNvSpPr/>
          <p:nvPr/>
        </p:nvSpPr>
        <p:spPr>
          <a:xfrm>
            <a:off x="4500245" y="5259522"/>
            <a:ext cx="2618740" cy="879475"/>
          </a:xfrm>
          <a:prstGeom prst="rect">
            <a:avLst/>
          </a:prstGeom>
          <a:solidFill>
            <a:srgbClr val="EC76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2800" b="1" dirty="0">
                <a:solidFill>
                  <a:schemeClr val="bg1"/>
                </a:solidFill>
                <a:latin typeface="微软雅黑" panose="020B0503020204020204" pitchFamily="34" charset="-122"/>
                <a:ea typeface="微软雅黑" panose="020B0503020204020204" pitchFamily="34" charset="-122"/>
              </a:rPr>
              <a:t>细化交换规则</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6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000" fill="hold">
                                          <p:stCondLst>
                                            <p:cond delay="0"/>
                                          </p:stCondLst>
                                        </p:cTn>
                                        <p:tgtEl>
                                          <p:spTgt spid="4"/>
                                        </p:tgtEl>
                                        <p:attrNameLst>
                                          <p:attrName>style.visibility</p:attrName>
                                        </p:attrNameLst>
                                      </p:cBhvr>
                                      <p:to>
                                        <p:strVal val="visible"/>
                                      </p:to>
                                    </p:set>
                                    <p:animEffect transition="in" filter="wheel(1)">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000" fill="hold">
                                          <p:stCondLst>
                                            <p:cond delay="0"/>
                                          </p:stCondLst>
                                        </p:cTn>
                                        <p:tgtEl>
                                          <p:spTgt spid="6"/>
                                        </p:tgtEl>
                                        <p:attrNameLst>
                                          <p:attrName>style.visibility</p:attrName>
                                        </p:attrNameLst>
                                      </p:cBhvr>
                                      <p:to>
                                        <p:strVal val="visible"/>
                                      </p:to>
                                    </p:set>
                                    <p:animEffect transition="in" filter="wheel(1)">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000" fill="hold">
                                          <p:stCondLst>
                                            <p:cond delay="0"/>
                                          </p:stCondLst>
                                        </p:cTn>
                                        <p:tgtEl>
                                          <p:spTgt spid="9"/>
                                        </p:tgtEl>
                                        <p:attrNameLst>
                                          <p:attrName>style.visibility</p:attrName>
                                        </p:attrNameLst>
                                      </p:cBhvr>
                                      <p:to>
                                        <p:strVal val="visible"/>
                                      </p:to>
                                    </p:set>
                                    <p:animEffect transition="in" filter="wheel(1)">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265614" y="1859552"/>
            <a:ext cx="3743325" cy="3743325"/>
            <a:chOff x="2741613" y="1700808"/>
            <a:chExt cx="3743325" cy="3743325"/>
          </a:xfrm>
          <a:solidFill>
            <a:schemeClr val="bg1">
              <a:lumMod val="50000"/>
            </a:schemeClr>
          </a:solidFill>
        </p:grpSpPr>
        <p:sp>
          <p:nvSpPr>
            <p:cNvPr id="5" name="Oval 4"/>
            <p:cNvSpPr>
              <a:spLocks noChangeArrowheads="1"/>
            </p:cNvSpPr>
            <p:nvPr/>
          </p:nvSpPr>
          <p:spPr bwMode="auto">
            <a:xfrm>
              <a:off x="2741613" y="1700808"/>
              <a:ext cx="3743325" cy="3743325"/>
            </a:xfrm>
            <a:prstGeom prst="ellipse">
              <a:avLst/>
            </a:prstGeom>
            <a:solidFill>
              <a:srgbClr val="EB5F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 name="Oval 5"/>
            <p:cNvSpPr>
              <a:spLocks noChangeArrowheads="1"/>
            </p:cNvSpPr>
            <p:nvPr/>
          </p:nvSpPr>
          <p:spPr bwMode="auto">
            <a:xfrm>
              <a:off x="3235325" y="2180233"/>
              <a:ext cx="2749550" cy="27463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22534" name="Group 8"/>
          <p:cNvGrpSpPr/>
          <p:nvPr/>
        </p:nvGrpSpPr>
        <p:grpSpPr>
          <a:xfrm>
            <a:off x="5302250" y="1333500"/>
            <a:ext cx="1631950" cy="1612900"/>
            <a:chOff x="0" y="0"/>
            <a:chExt cx="1110" cy="1096"/>
          </a:xfrm>
        </p:grpSpPr>
        <p:grpSp>
          <p:nvGrpSpPr>
            <p:cNvPr id="22555" name="Group 9"/>
            <p:cNvGrpSpPr/>
            <p:nvPr/>
          </p:nvGrpSpPr>
          <p:grpSpPr>
            <a:xfrm>
              <a:off x="0" y="0"/>
              <a:ext cx="1110" cy="1096"/>
              <a:chOff x="0" y="0"/>
              <a:chExt cx="1110" cy="1096"/>
            </a:xfrm>
          </p:grpSpPr>
          <p:sp>
            <p:nvSpPr>
              <p:cNvPr id="22559" name="Oval 12"/>
              <p:cNvSpPr/>
              <p:nvPr/>
            </p:nvSpPr>
            <p:spPr>
              <a:xfrm>
                <a:off x="0" y="0"/>
                <a:ext cx="1110" cy="1096"/>
              </a:xfrm>
              <a:prstGeom prst="ellipse">
                <a:avLst/>
              </a:prstGeom>
              <a:solidFill>
                <a:schemeClr val="tx1">
                  <a:alpha val="9804"/>
                </a:scheme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sp>
            <p:nvSpPr>
              <p:cNvPr id="22560" name="Oval 13"/>
              <p:cNvSpPr/>
              <p:nvPr/>
            </p:nvSpPr>
            <p:spPr>
              <a:xfrm>
                <a:off x="25" y="25"/>
                <a:ext cx="1062" cy="1048"/>
              </a:xfrm>
              <a:prstGeom prst="ellipse">
                <a:avLst/>
              </a:prstGeom>
              <a:solidFill>
                <a:schemeClr val="tx1">
                  <a:alpha val="9804"/>
                </a:scheme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grpSp>
        <p:grpSp>
          <p:nvGrpSpPr>
            <p:cNvPr id="22556" name="Group 12"/>
            <p:cNvGrpSpPr/>
            <p:nvPr/>
          </p:nvGrpSpPr>
          <p:grpSpPr>
            <a:xfrm>
              <a:off x="49" y="48"/>
              <a:ext cx="1026" cy="1014"/>
              <a:chOff x="0" y="0"/>
              <a:chExt cx="1110" cy="1096"/>
            </a:xfrm>
          </p:grpSpPr>
          <p:sp>
            <p:nvSpPr>
              <p:cNvPr id="22557" name="Oval 15"/>
              <p:cNvSpPr/>
              <p:nvPr/>
            </p:nvSpPr>
            <p:spPr>
              <a:xfrm>
                <a:off x="0" y="0"/>
                <a:ext cx="1110" cy="1096"/>
              </a:xfrm>
              <a:prstGeom prst="ellipse">
                <a:avLst/>
              </a:prstGeom>
              <a:solidFill>
                <a:schemeClr val="tx1">
                  <a:alpha val="9804"/>
                </a:scheme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sp>
            <p:nvSpPr>
              <p:cNvPr id="22558" name="Oval 16"/>
              <p:cNvSpPr/>
              <p:nvPr/>
            </p:nvSpPr>
            <p:spPr>
              <a:xfrm>
                <a:off x="25" y="25"/>
                <a:ext cx="1062" cy="1048"/>
              </a:xfrm>
              <a:prstGeom prst="ellipse">
                <a:avLst/>
              </a:prstGeom>
              <a:solidFill>
                <a:srgbClr val="3333CC">
                  <a:alpha val="9804"/>
                </a:srgb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grpSp>
      </p:grpSp>
      <p:sp>
        <p:nvSpPr>
          <p:cNvPr id="20487" name="Oval 32"/>
          <p:cNvSpPr>
            <a:spLocks noChangeArrowheads="1"/>
          </p:cNvSpPr>
          <p:nvPr/>
        </p:nvSpPr>
        <p:spPr bwMode="auto">
          <a:xfrm>
            <a:off x="5416550" y="1446213"/>
            <a:ext cx="1398588" cy="1385888"/>
          </a:xfrm>
          <a:prstGeom prst="ellipse">
            <a:avLst/>
          </a:prstGeom>
          <a:solidFill>
            <a:srgbClr val="E9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2536" name="Rectangle 34"/>
          <p:cNvSpPr/>
          <p:nvPr/>
        </p:nvSpPr>
        <p:spPr>
          <a:xfrm>
            <a:off x="5345113" y="1835150"/>
            <a:ext cx="1450975" cy="5835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en-US" altLang="zh-CN" sz="3200" b="1" dirty="0">
                <a:solidFill>
                  <a:schemeClr val="bg1"/>
                </a:solidFill>
                <a:latin typeface="微软雅黑" panose="020B0503020204020204" pitchFamily="34" charset="-122"/>
                <a:ea typeface="微软雅黑" panose="020B0503020204020204" pitchFamily="34" charset="-122"/>
              </a:rPr>
              <a:t> </a:t>
            </a:r>
            <a:r>
              <a:rPr lang="zh-CN" altLang="en-US" sz="3200" b="1" dirty="0">
                <a:solidFill>
                  <a:schemeClr val="bg1"/>
                </a:solidFill>
                <a:latin typeface="微软雅黑" panose="020B0503020204020204" pitchFamily="34" charset="-122"/>
                <a:ea typeface="微软雅黑" panose="020B0503020204020204" pitchFamily="34" charset="-122"/>
              </a:rPr>
              <a:t>募书</a:t>
            </a:r>
          </a:p>
        </p:txBody>
      </p:sp>
      <p:grpSp>
        <p:nvGrpSpPr>
          <p:cNvPr id="22537" name="Group 8"/>
          <p:cNvGrpSpPr/>
          <p:nvPr/>
        </p:nvGrpSpPr>
        <p:grpSpPr>
          <a:xfrm>
            <a:off x="6665913" y="3540125"/>
            <a:ext cx="1631950" cy="1612900"/>
            <a:chOff x="0" y="0"/>
            <a:chExt cx="1110" cy="1096"/>
          </a:xfrm>
        </p:grpSpPr>
        <p:grpSp>
          <p:nvGrpSpPr>
            <p:cNvPr id="22549" name="Group 9"/>
            <p:cNvGrpSpPr/>
            <p:nvPr/>
          </p:nvGrpSpPr>
          <p:grpSpPr>
            <a:xfrm>
              <a:off x="0" y="0"/>
              <a:ext cx="1110" cy="1096"/>
              <a:chOff x="0" y="0"/>
              <a:chExt cx="1110" cy="1096"/>
            </a:xfrm>
          </p:grpSpPr>
          <p:sp>
            <p:nvSpPr>
              <p:cNvPr id="22553" name="Oval 12"/>
              <p:cNvSpPr/>
              <p:nvPr/>
            </p:nvSpPr>
            <p:spPr>
              <a:xfrm>
                <a:off x="0" y="0"/>
                <a:ext cx="1110" cy="1096"/>
              </a:xfrm>
              <a:prstGeom prst="ellipse">
                <a:avLst/>
              </a:prstGeom>
              <a:solidFill>
                <a:schemeClr val="tx1">
                  <a:alpha val="9804"/>
                </a:scheme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sp>
            <p:nvSpPr>
              <p:cNvPr id="22554" name="Oval 13"/>
              <p:cNvSpPr/>
              <p:nvPr/>
            </p:nvSpPr>
            <p:spPr>
              <a:xfrm>
                <a:off x="25" y="25"/>
                <a:ext cx="1062" cy="1048"/>
              </a:xfrm>
              <a:prstGeom prst="ellipse">
                <a:avLst/>
              </a:prstGeom>
              <a:solidFill>
                <a:schemeClr val="tx1">
                  <a:alpha val="9804"/>
                </a:scheme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grpSp>
        <p:grpSp>
          <p:nvGrpSpPr>
            <p:cNvPr id="22550" name="Group 12"/>
            <p:cNvGrpSpPr/>
            <p:nvPr/>
          </p:nvGrpSpPr>
          <p:grpSpPr>
            <a:xfrm>
              <a:off x="49" y="48"/>
              <a:ext cx="1026" cy="1014"/>
              <a:chOff x="0" y="0"/>
              <a:chExt cx="1110" cy="1096"/>
            </a:xfrm>
          </p:grpSpPr>
          <p:sp>
            <p:nvSpPr>
              <p:cNvPr id="22551" name="Oval 15"/>
              <p:cNvSpPr/>
              <p:nvPr/>
            </p:nvSpPr>
            <p:spPr>
              <a:xfrm>
                <a:off x="0" y="0"/>
                <a:ext cx="1110" cy="1096"/>
              </a:xfrm>
              <a:prstGeom prst="ellipse">
                <a:avLst/>
              </a:prstGeom>
              <a:solidFill>
                <a:schemeClr val="tx1">
                  <a:alpha val="9804"/>
                </a:scheme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sp>
            <p:nvSpPr>
              <p:cNvPr id="22552" name="Oval 16"/>
              <p:cNvSpPr/>
              <p:nvPr/>
            </p:nvSpPr>
            <p:spPr>
              <a:xfrm>
                <a:off x="25" y="25"/>
                <a:ext cx="1062" cy="1048"/>
              </a:xfrm>
              <a:prstGeom prst="ellipse">
                <a:avLst/>
              </a:prstGeom>
              <a:solidFill>
                <a:srgbClr val="3333CC">
                  <a:alpha val="9804"/>
                </a:srgb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grpSp>
      </p:grpSp>
      <p:sp>
        <p:nvSpPr>
          <p:cNvPr id="20490" name="Oval 32"/>
          <p:cNvSpPr>
            <a:spLocks noChangeArrowheads="1"/>
          </p:cNvSpPr>
          <p:nvPr/>
        </p:nvSpPr>
        <p:spPr bwMode="auto">
          <a:xfrm>
            <a:off x="6780213" y="3652838"/>
            <a:ext cx="1398588" cy="1385888"/>
          </a:xfrm>
          <a:prstGeom prst="ellipse">
            <a:avLst/>
          </a:prstGeom>
          <a:solidFill>
            <a:srgbClr val="78A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2539" name="Rectangle 34"/>
          <p:cNvSpPr/>
          <p:nvPr/>
        </p:nvSpPr>
        <p:spPr>
          <a:xfrm>
            <a:off x="6708775" y="4041775"/>
            <a:ext cx="1450975" cy="5835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en-US" altLang="zh-CN" sz="3200" b="1" dirty="0">
                <a:solidFill>
                  <a:schemeClr val="bg1"/>
                </a:solidFill>
                <a:latin typeface="微软雅黑" panose="020B0503020204020204" pitchFamily="34" charset="-122"/>
                <a:ea typeface="微软雅黑" panose="020B0503020204020204" pitchFamily="34" charset="-122"/>
              </a:rPr>
              <a:t> </a:t>
            </a:r>
            <a:r>
              <a:rPr lang="zh-CN" altLang="en-US" sz="3200" b="1" dirty="0">
                <a:solidFill>
                  <a:schemeClr val="bg1"/>
                </a:solidFill>
                <a:latin typeface="微软雅黑" panose="020B0503020204020204" pitchFamily="34" charset="-122"/>
                <a:ea typeface="微软雅黑" panose="020B0503020204020204" pitchFamily="34" charset="-122"/>
              </a:rPr>
              <a:t>换书</a:t>
            </a:r>
          </a:p>
        </p:txBody>
      </p:sp>
      <p:grpSp>
        <p:nvGrpSpPr>
          <p:cNvPr id="22540" name="Group 8"/>
          <p:cNvGrpSpPr/>
          <p:nvPr/>
        </p:nvGrpSpPr>
        <p:grpSpPr>
          <a:xfrm>
            <a:off x="3865563" y="3540125"/>
            <a:ext cx="1631950" cy="1612900"/>
            <a:chOff x="0" y="0"/>
            <a:chExt cx="1110" cy="1096"/>
          </a:xfrm>
        </p:grpSpPr>
        <p:grpSp>
          <p:nvGrpSpPr>
            <p:cNvPr id="22543" name="Group 9"/>
            <p:cNvGrpSpPr/>
            <p:nvPr/>
          </p:nvGrpSpPr>
          <p:grpSpPr>
            <a:xfrm>
              <a:off x="0" y="0"/>
              <a:ext cx="1110" cy="1096"/>
              <a:chOff x="0" y="0"/>
              <a:chExt cx="1110" cy="1096"/>
            </a:xfrm>
          </p:grpSpPr>
          <p:sp>
            <p:nvSpPr>
              <p:cNvPr id="22547" name="Oval 12"/>
              <p:cNvSpPr/>
              <p:nvPr/>
            </p:nvSpPr>
            <p:spPr>
              <a:xfrm>
                <a:off x="0" y="0"/>
                <a:ext cx="1110" cy="1096"/>
              </a:xfrm>
              <a:prstGeom prst="ellipse">
                <a:avLst/>
              </a:prstGeom>
              <a:solidFill>
                <a:schemeClr val="tx1">
                  <a:alpha val="9804"/>
                </a:scheme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sp>
            <p:nvSpPr>
              <p:cNvPr id="22548" name="Oval 13"/>
              <p:cNvSpPr/>
              <p:nvPr/>
            </p:nvSpPr>
            <p:spPr>
              <a:xfrm>
                <a:off x="25" y="25"/>
                <a:ext cx="1062" cy="1048"/>
              </a:xfrm>
              <a:prstGeom prst="ellipse">
                <a:avLst/>
              </a:prstGeom>
              <a:solidFill>
                <a:schemeClr val="tx1">
                  <a:alpha val="9804"/>
                </a:scheme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grpSp>
        <p:grpSp>
          <p:nvGrpSpPr>
            <p:cNvPr id="22544" name="Group 12"/>
            <p:cNvGrpSpPr/>
            <p:nvPr/>
          </p:nvGrpSpPr>
          <p:grpSpPr>
            <a:xfrm>
              <a:off x="49" y="48"/>
              <a:ext cx="1026" cy="1014"/>
              <a:chOff x="0" y="0"/>
              <a:chExt cx="1110" cy="1096"/>
            </a:xfrm>
          </p:grpSpPr>
          <p:sp>
            <p:nvSpPr>
              <p:cNvPr id="22545" name="Oval 15"/>
              <p:cNvSpPr/>
              <p:nvPr/>
            </p:nvSpPr>
            <p:spPr>
              <a:xfrm>
                <a:off x="0" y="0"/>
                <a:ext cx="1110" cy="1096"/>
              </a:xfrm>
              <a:prstGeom prst="ellipse">
                <a:avLst/>
              </a:prstGeom>
              <a:solidFill>
                <a:schemeClr val="tx1">
                  <a:alpha val="9804"/>
                </a:scheme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sp>
            <p:nvSpPr>
              <p:cNvPr id="22546" name="Oval 16"/>
              <p:cNvSpPr/>
              <p:nvPr/>
            </p:nvSpPr>
            <p:spPr>
              <a:xfrm>
                <a:off x="25" y="25"/>
                <a:ext cx="1062" cy="1048"/>
              </a:xfrm>
              <a:prstGeom prst="ellipse">
                <a:avLst/>
              </a:prstGeom>
              <a:solidFill>
                <a:srgbClr val="3333CC">
                  <a:alpha val="9804"/>
                </a:srgbClr>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latin typeface="微软雅黑" panose="020B0503020204020204" pitchFamily="34" charset="-122"/>
                  <a:ea typeface="微软雅黑" panose="020B0503020204020204" pitchFamily="34" charset="-122"/>
                </a:endParaRPr>
              </a:p>
            </p:txBody>
          </p:sp>
        </p:grpSp>
      </p:grpSp>
      <p:sp>
        <p:nvSpPr>
          <p:cNvPr id="20493" name="Oval 32"/>
          <p:cNvSpPr>
            <a:spLocks noChangeArrowheads="1"/>
          </p:cNvSpPr>
          <p:nvPr/>
        </p:nvSpPr>
        <p:spPr bwMode="auto">
          <a:xfrm>
            <a:off x="3979863" y="3652838"/>
            <a:ext cx="1398588" cy="1385888"/>
          </a:xfrm>
          <a:prstGeom prst="ellipse">
            <a:avLst/>
          </a:prstGeom>
          <a:solidFill>
            <a:srgbClr val="EC76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2542" name="Rectangle 34"/>
          <p:cNvSpPr/>
          <p:nvPr/>
        </p:nvSpPr>
        <p:spPr>
          <a:xfrm>
            <a:off x="3902075" y="3880485"/>
            <a:ext cx="1450975" cy="10763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en-US" altLang="zh-CN" sz="3200" b="1" dirty="0">
                <a:solidFill>
                  <a:schemeClr val="bg1"/>
                </a:solidFill>
                <a:latin typeface="微软雅黑" panose="020B0503020204020204" pitchFamily="34" charset="-122"/>
                <a:ea typeface="微软雅黑" panose="020B0503020204020204" pitchFamily="34" charset="-122"/>
              </a:rPr>
              <a:t> </a:t>
            </a:r>
            <a:r>
              <a:rPr lang="zh-CN" altLang="en-US" sz="3200" b="1" dirty="0">
                <a:solidFill>
                  <a:schemeClr val="bg1"/>
                </a:solidFill>
                <a:latin typeface="微软雅黑" panose="020B0503020204020204" pitchFamily="34" charset="-122"/>
                <a:ea typeface="微软雅黑" panose="020B0503020204020204" pitchFamily="34" charset="-122"/>
              </a:rPr>
              <a:t>图书</a:t>
            </a:r>
          </a:p>
          <a:p>
            <a:pPr marL="0" lvl="0" indent="0" algn="ctr">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漂流</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509963" y="2630488"/>
            <a:ext cx="4948238" cy="747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5400" b="1"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谢谢大家观看</a:t>
            </a:r>
            <a:endParaRPr kumimoji="0" lang="en-US" altLang="zh-CN" sz="5400" b="1"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7" name="直接连接符 6"/>
          <p:cNvCxnSpPr/>
          <p:nvPr/>
        </p:nvCxnSpPr>
        <p:spPr>
          <a:xfrm>
            <a:off x="3625850" y="3967163"/>
            <a:ext cx="4679950" cy="238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219575" y="3290888"/>
            <a:ext cx="3529013" cy="747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Thanks For  Watching</a:t>
            </a:r>
          </a:p>
        </p:txBody>
      </p:sp>
      <p:sp>
        <p:nvSpPr>
          <p:cNvPr id="35846" name="矩形 10"/>
          <p:cNvSpPr/>
          <p:nvPr/>
        </p:nvSpPr>
        <p:spPr>
          <a:xfrm>
            <a:off x="2908300" y="4039235"/>
            <a:ext cx="6374765" cy="45890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50000"/>
              </a:lnSpc>
              <a:spcBef>
                <a:spcPct val="0"/>
              </a:spcBef>
              <a:buNone/>
            </a:pPr>
            <a:r>
              <a:rPr lang="zh-CN" altLang="en-US" sz="1800" b="1" dirty="0">
                <a:latin typeface="微软雅黑" panose="020B0503020204020204" pitchFamily="34" charset="-122"/>
                <a:ea typeface="微软雅黑" panose="020B0503020204020204" pitchFamily="34" charset="-122"/>
              </a:rPr>
              <a:t>指导老师：顾浩  参赛团队：读者俱乐部  报告人：阮大力</a:t>
            </a:r>
          </a:p>
        </p:txBody>
      </p:sp>
      <p:pic>
        <p:nvPicPr>
          <p:cNvPr id="4263" name="Picture 4" descr="C:\Users\lenovo\Desktop\logo透明版.pnglogo透明版"/>
          <p:cNvPicPr>
            <a:picLocks noChangeAspect="1"/>
          </p:cNvPicPr>
          <p:nvPr/>
        </p:nvPicPr>
        <p:blipFill>
          <a:blip r:embed="rId2" cstate="print"/>
          <a:stretch>
            <a:fillRect/>
          </a:stretch>
        </p:blipFill>
        <p:spPr>
          <a:xfrm>
            <a:off x="10496232" y="51435"/>
            <a:ext cx="1539479" cy="1538288"/>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263"/>
                                        </p:tgtEl>
                                        <p:attrNameLst>
                                          <p:attrName>style.visibility</p:attrName>
                                        </p:attrNameLst>
                                      </p:cBhvr>
                                      <p:to>
                                        <p:strVal val="visible"/>
                                      </p:to>
                                    </p:set>
                                    <p:anim calcmode="lin" valueType="num">
                                      <p:cBhvr>
                                        <p:cTn id="7" dur="250" fill="hold"/>
                                        <p:tgtEl>
                                          <p:spTgt spid="4263"/>
                                        </p:tgtEl>
                                        <p:attrNameLst>
                                          <p:attrName>ppt_x</p:attrName>
                                        </p:attrNameLst>
                                      </p:cBhvr>
                                      <p:tavLst>
                                        <p:tav tm="0">
                                          <p:val>
                                            <p:strVal val="#ppt_x"/>
                                          </p:val>
                                        </p:tav>
                                        <p:tav tm="100000">
                                          <p:val>
                                            <p:strVal val="#ppt_x"/>
                                          </p:val>
                                        </p:tav>
                                      </p:tavLst>
                                    </p:anim>
                                    <p:anim calcmode="lin" valueType="num">
                                      <p:cBhvr>
                                        <p:cTn id="8" dur="250" fill="hold"/>
                                        <p:tgtEl>
                                          <p:spTgt spid="42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平行四边形 18"/>
          <p:cNvSpPr/>
          <p:nvPr/>
        </p:nvSpPr>
        <p:spPr>
          <a:xfrm>
            <a:off x="6096000" y="1782763"/>
            <a:ext cx="665163" cy="541338"/>
          </a:xfrm>
          <a:prstGeom prst="parallelogram">
            <a:avLst>
              <a:gd name="adj" fmla="val 0"/>
            </a:avLst>
          </a:prstGeom>
          <a:solidFill>
            <a:srgbClr val="F5BD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平行四边形 20"/>
          <p:cNvSpPr/>
          <p:nvPr/>
        </p:nvSpPr>
        <p:spPr>
          <a:xfrm>
            <a:off x="6096000" y="3034507"/>
            <a:ext cx="665163" cy="539750"/>
          </a:xfrm>
          <a:prstGeom prst="parallelogram">
            <a:avLst>
              <a:gd name="adj" fmla="val 0"/>
            </a:avLst>
          </a:prstGeom>
          <a:solidFill>
            <a:srgbClr val="EC76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平行四边形 21"/>
          <p:cNvSpPr/>
          <p:nvPr/>
        </p:nvSpPr>
        <p:spPr>
          <a:xfrm>
            <a:off x="6107113" y="4284663"/>
            <a:ext cx="663575" cy="539750"/>
          </a:xfrm>
          <a:prstGeom prst="parallelogram">
            <a:avLst>
              <a:gd name="adj" fmla="val 0"/>
            </a:avLst>
          </a:prstGeom>
          <a:solidFill>
            <a:srgbClr val="EB5F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3</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AutoShape 1"/>
          <p:cNvSpPr/>
          <p:nvPr/>
        </p:nvSpPr>
        <p:spPr>
          <a:xfrm>
            <a:off x="6878731" y="1765006"/>
            <a:ext cx="2757487" cy="695325"/>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600"/>
                </a:lnTo>
                <a:lnTo>
                  <a:pt x="0" y="21600"/>
                </a:lnTo>
                <a:lnTo>
                  <a:pt x="0" y="0"/>
                </a:lnTo>
                <a:close/>
              </a:path>
            </a:pathLst>
          </a:custGeom>
          <a:noFill/>
          <a:ln w="12700">
            <a:noFill/>
          </a:ln>
        </p:spPr>
        <p:txBody>
          <a:bodyPr lIns="45719" tIns="45719" rIns="45719" bIns="45719"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l" defTabSz="914400" rtl="0" eaLnBrk="1"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x-none" sz="32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sym typeface="Calibri" panose="020F0502020204030204" pitchFamily="34" charset="0"/>
              </a:rPr>
              <a:t>募书活动</a:t>
            </a:r>
          </a:p>
        </p:txBody>
      </p:sp>
      <p:sp>
        <p:nvSpPr>
          <p:cNvPr id="25" name="AutoShape 1"/>
          <p:cNvSpPr/>
          <p:nvPr/>
        </p:nvSpPr>
        <p:spPr>
          <a:xfrm>
            <a:off x="6879048" y="3036888"/>
            <a:ext cx="2757170" cy="695325"/>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600"/>
                </a:lnTo>
                <a:lnTo>
                  <a:pt x="0" y="21600"/>
                </a:lnTo>
                <a:lnTo>
                  <a:pt x="0" y="0"/>
                </a:lnTo>
                <a:close/>
              </a:path>
            </a:pathLst>
          </a:custGeom>
          <a:noFill/>
          <a:ln w="12700">
            <a:noFill/>
          </a:ln>
        </p:spPr>
        <p:txBody>
          <a:bodyPr lIns="45719" tIns="45719" rIns="45719" bIns="45719"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l" defTabSz="914400" rtl="0" eaLnBrk="1"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x-none" sz="32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sym typeface="Calibri" panose="020F0502020204030204" pitchFamily="34" charset="0"/>
              </a:rPr>
              <a:t>换书活动</a:t>
            </a:r>
          </a:p>
        </p:txBody>
      </p:sp>
      <p:sp>
        <p:nvSpPr>
          <p:cNvPr id="26" name="AutoShape 1"/>
          <p:cNvSpPr/>
          <p:nvPr/>
        </p:nvSpPr>
        <p:spPr>
          <a:xfrm>
            <a:off x="6879048" y="4284663"/>
            <a:ext cx="2757488" cy="695325"/>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600"/>
                </a:lnTo>
                <a:lnTo>
                  <a:pt x="0" y="21600"/>
                </a:lnTo>
                <a:lnTo>
                  <a:pt x="0" y="0"/>
                </a:lnTo>
                <a:close/>
              </a:path>
            </a:pathLst>
          </a:custGeom>
          <a:noFill/>
          <a:ln w="12700">
            <a:noFill/>
          </a:ln>
        </p:spPr>
        <p:txBody>
          <a:bodyPr lIns="45719" tIns="45719" rIns="45719" bIns="45719"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l" defTabSz="914400" rtl="0" eaLnBrk="1"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x-none" sz="32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sym typeface="Calibri" panose="020F0502020204030204" pitchFamily="34" charset="0"/>
              </a:rPr>
              <a:t>图书漂流</a:t>
            </a:r>
          </a:p>
        </p:txBody>
      </p:sp>
      <p:sp>
        <p:nvSpPr>
          <p:cNvPr id="14" name="椭圆 13"/>
          <p:cNvSpPr/>
          <p:nvPr/>
        </p:nvSpPr>
        <p:spPr>
          <a:xfrm>
            <a:off x="2293938" y="2065338"/>
            <a:ext cx="2478088" cy="2478088"/>
          </a:xfrm>
          <a:prstGeom prst="ellipse">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系列活动主题</a:t>
            </a:r>
            <a:endParaRPr kumimoji="0" lang="en-US" altLang="zh-CN"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170720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60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strVal val="4*#ppt_w"/>
                                          </p:val>
                                        </p:tav>
                                        <p:tav tm="100000">
                                          <p:val>
                                            <p:strVal val="#ppt_w"/>
                                          </p:val>
                                        </p:tav>
                                      </p:tavLst>
                                    </p:anim>
                                    <p:anim calcmode="lin" valueType="num">
                                      <p:cBhvr>
                                        <p:cTn id="8" dur="500" fill="hold"/>
                                        <p:tgtEl>
                                          <p:spTgt spid="24"/>
                                        </p:tgtEl>
                                        <p:attrNameLst>
                                          <p:attrName>ppt_h</p:attrName>
                                        </p:attrNameLst>
                                      </p:cBhvr>
                                      <p:tavLst>
                                        <p:tav tm="0">
                                          <p:val>
                                            <p:strVal val="4*#ppt_h"/>
                                          </p:val>
                                        </p:tav>
                                        <p:tav tm="100000">
                                          <p:val>
                                            <p:strVal val="#ppt_h"/>
                                          </p:val>
                                        </p:tav>
                                      </p:tavLst>
                                    </p:anim>
                                  </p:childTnLst>
                                </p:cTn>
                              </p:par>
                            </p:childTnLst>
                          </p:cTn>
                        </p:par>
                        <p:par>
                          <p:cTn id="9" fill="hold">
                            <p:stCondLst>
                              <p:cond delay="1100"/>
                            </p:stCondLst>
                            <p:childTnLst>
                              <p:par>
                                <p:cTn id="10" presetID="23" presetClass="entr" presetSubtype="32" fill="hold" grpId="0" nodeType="afterEffect">
                                  <p:stCondLst>
                                    <p:cond delay="6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strVal val="4*#ppt_w"/>
                                          </p:val>
                                        </p:tav>
                                        <p:tav tm="100000">
                                          <p:val>
                                            <p:strVal val="#ppt_w"/>
                                          </p:val>
                                        </p:tav>
                                      </p:tavLst>
                                    </p:anim>
                                    <p:anim calcmode="lin" valueType="num">
                                      <p:cBhvr>
                                        <p:cTn id="13" dur="500" fill="hold"/>
                                        <p:tgtEl>
                                          <p:spTgt spid="25"/>
                                        </p:tgtEl>
                                        <p:attrNameLst>
                                          <p:attrName>ppt_h</p:attrName>
                                        </p:attrNameLst>
                                      </p:cBhvr>
                                      <p:tavLst>
                                        <p:tav tm="0">
                                          <p:val>
                                            <p:strVal val="4*#ppt_h"/>
                                          </p:val>
                                        </p:tav>
                                        <p:tav tm="100000">
                                          <p:val>
                                            <p:strVal val="#ppt_h"/>
                                          </p:val>
                                        </p:tav>
                                      </p:tavLst>
                                    </p:anim>
                                  </p:childTnLst>
                                </p:cTn>
                              </p:par>
                            </p:childTnLst>
                          </p:cTn>
                        </p:par>
                        <p:par>
                          <p:cTn id="14" fill="hold">
                            <p:stCondLst>
                              <p:cond delay="2200"/>
                            </p:stCondLst>
                            <p:childTnLst>
                              <p:par>
                                <p:cTn id="15" presetID="23" presetClass="entr" presetSubtype="32" fill="hold" grpId="0" nodeType="afterEffect">
                                  <p:stCondLst>
                                    <p:cond delay="60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strVal val="4*#ppt_w"/>
                                          </p:val>
                                        </p:tav>
                                        <p:tav tm="100000">
                                          <p:val>
                                            <p:strVal val="#ppt_w"/>
                                          </p:val>
                                        </p:tav>
                                      </p:tavLst>
                                    </p:anim>
                                    <p:anim calcmode="lin" valueType="num">
                                      <p:cBhvr>
                                        <p:cTn id="18" dur="500" fill="hold"/>
                                        <p:tgtEl>
                                          <p:spTgt spid="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5021263" y="2535238"/>
            <a:ext cx="6096000" cy="1076325"/>
          </a:xfrm>
          <a:prstGeom prst="parallelogram">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1"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endParaRPr kumimoji="0" lang="en-US" altLang="zh-CN" sz="4400" b="1"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16" name="直接连接符 15"/>
          <p:cNvCxnSpPr/>
          <p:nvPr/>
        </p:nvCxnSpPr>
        <p:spPr>
          <a:xfrm>
            <a:off x="5905500" y="3427413"/>
            <a:ext cx="4897438" cy="238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5905500" y="2597150"/>
            <a:ext cx="224292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00" cap="none" spc="0" normalizeH="0" baseline="0" noProof="0" dirty="0">
                <a:ln>
                  <a:noFill/>
                </a:ln>
                <a:solidFill>
                  <a:schemeClr val="tx1"/>
                </a:solidFill>
                <a:effectLst/>
                <a:uLnTx/>
                <a:uFillTx/>
                <a:latin typeface="+mn-ea"/>
              </a:rPr>
              <a:t>募书活动</a:t>
            </a:r>
          </a:p>
        </p:txBody>
      </p:sp>
      <p:sp>
        <p:nvSpPr>
          <p:cNvPr id="2" name="椭圆 1"/>
          <p:cNvSpPr/>
          <p:nvPr/>
        </p:nvSpPr>
        <p:spPr>
          <a:xfrm>
            <a:off x="2293938" y="2065338"/>
            <a:ext cx="2478088" cy="2478088"/>
          </a:xfrm>
          <a:prstGeom prst="ellipse">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9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a:t>
            </a:r>
            <a:endParaRPr kumimoji="0" lang="zh-CN" altLang="en-US" sz="19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AutoShape 1"/>
          <p:cNvSpPr/>
          <p:nvPr/>
        </p:nvSpPr>
        <p:spPr>
          <a:xfrm>
            <a:off x="8496300" y="1210310"/>
            <a:ext cx="614680" cy="5003165"/>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600"/>
                </a:lnTo>
                <a:lnTo>
                  <a:pt x="0" y="21600"/>
                </a:lnTo>
                <a:lnTo>
                  <a:pt x="0" y="0"/>
                </a:lnTo>
                <a:close/>
              </a:path>
            </a:pathLst>
          </a:custGeom>
          <a:noFill/>
          <a:ln w="12700">
            <a:noFill/>
          </a:ln>
        </p:spPr>
        <p:txBody>
          <a:bodyPr lIns="45719" tIns="45719" rIns="45719" bIns="45719">
            <a:scene3d>
              <a:camera prst="orthographicFront"/>
              <a:lightRig rig="threePt" dir="t"/>
            </a:scene3d>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a:lnSpc>
                <a:spcPct val="100000"/>
              </a:lnSpc>
              <a:spcBef>
                <a:spcPct val="0"/>
              </a:spcBef>
              <a:buNone/>
            </a:pPr>
            <a:r>
              <a:rPr lang="zh-CN" altLang="x-none" sz="3600" dirty="0">
                <a:ln w="22225">
                  <a:solidFill>
                    <a:schemeClr val="accent2"/>
                  </a:solidFill>
                  <a:prstDash val="solid"/>
                </a:ln>
                <a:solidFill>
                  <a:schemeClr val="accent2">
                    <a:lumMod val="40000"/>
                    <a:lumOff val="60000"/>
                  </a:schemeClr>
                </a:solidFill>
                <a:effectLst/>
                <a:ea typeface="宋体" panose="02010600030101010101" pitchFamily="2" charset="-122"/>
                <a:sym typeface="Calibri" panose="020F0502020204030204" pitchFamily="34" charset="0"/>
              </a:rPr>
              <a:t>募书活动展台现场</a:t>
            </a:r>
          </a:p>
        </p:txBody>
      </p:sp>
      <p:pic>
        <p:nvPicPr>
          <p:cNvPr id="5" name="图片 4"/>
          <p:cNvPicPr>
            <a:picLocks noChangeAspect="1"/>
          </p:cNvPicPr>
          <p:nvPr/>
        </p:nvPicPr>
        <p:blipFill>
          <a:blip r:embed="rId2"/>
          <a:stretch>
            <a:fillRect/>
          </a:stretch>
        </p:blipFill>
        <p:spPr>
          <a:xfrm>
            <a:off x="1618615" y="777875"/>
            <a:ext cx="5435600" cy="5435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60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strVal val="4*#ppt_w"/>
                                          </p:val>
                                        </p:tav>
                                        <p:tav tm="100000">
                                          <p:val>
                                            <p:strVal val="#ppt_w"/>
                                          </p:val>
                                        </p:tav>
                                      </p:tavLst>
                                    </p:anim>
                                    <p:anim calcmode="lin" valueType="num">
                                      <p:cBhvr>
                                        <p:cTn id="8" dur="500" fill="hold"/>
                                        <p:tgtEl>
                                          <p:spTgt spid="614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
          <p:cNvSpPr/>
          <p:nvPr/>
        </p:nvSpPr>
        <p:spPr>
          <a:xfrm>
            <a:off x="5629275" y="1259523"/>
            <a:ext cx="4833938" cy="695325"/>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600"/>
                </a:lnTo>
                <a:lnTo>
                  <a:pt x="0" y="21600"/>
                </a:lnTo>
                <a:lnTo>
                  <a:pt x="0" y="0"/>
                </a:lnTo>
                <a:close/>
              </a:path>
            </a:pathLst>
          </a:custGeom>
          <a:noFill/>
          <a:ln w="12700">
            <a:noFill/>
          </a:ln>
        </p:spPr>
        <p:txBody>
          <a:bodyPr lIns="45719" tIns="45719" rIns="45719" bIns="45719"/>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a:lnSpc>
                <a:spcPct val="100000"/>
              </a:lnSpc>
              <a:spcBef>
                <a:spcPct val="0"/>
              </a:spcBef>
              <a:buNone/>
            </a:pPr>
            <a:r>
              <a:rPr lang="en-US" altLang="zh-CN" sz="3600" b="1" dirty="0">
                <a:ln w="22225">
                  <a:solidFill>
                    <a:schemeClr val="accent2"/>
                  </a:solidFill>
                  <a:prstDash val="solid"/>
                </a:ln>
                <a:solidFill>
                  <a:schemeClr val="accent2">
                    <a:lumMod val="40000"/>
                    <a:lumOff val="60000"/>
                  </a:schemeClr>
                </a:solidFill>
                <a:effectLst/>
                <a:ea typeface="宋体" panose="02010600030101010101" pitchFamily="2" charset="-122"/>
                <a:sym typeface="Calibri" panose="020F0502020204030204" pitchFamily="34" charset="0"/>
              </a:rPr>
              <a:t>   </a:t>
            </a:r>
            <a:r>
              <a:rPr lang="zh-CN" altLang="x-none" sz="3600" b="1" dirty="0">
                <a:ln w="22225">
                  <a:solidFill>
                    <a:schemeClr val="accent2"/>
                  </a:solidFill>
                  <a:prstDash val="solid"/>
                </a:ln>
                <a:solidFill>
                  <a:schemeClr val="accent2">
                    <a:lumMod val="40000"/>
                    <a:lumOff val="60000"/>
                  </a:schemeClr>
                </a:solidFill>
                <a:effectLst/>
                <a:ea typeface="宋体" panose="02010600030101010101" pitchFamily="2" charset="-122"/>
                <a:sym typeface="Calibri" panose="020F0502020204030204" pitchFamily="34" charset="0"/>
              </a:rPr>
              <a:t>募书活动成果斐然</a:t>
            </a:r>
          </a:p>
        </p:txBody>
      </p:sp>
      <p:pic>
        <p:nvPicPr>
          <p:cNvPr id="6" name="图片 5"/>
          <p:cNvPicPr>
            <a:picLocks noChangeAspect="1"/>
          </p:cNvPicPr>
          <p:nvPr/>
        </p:nvPicPr>
        <p:blipFill>
          <a:blip r:embed="rId2"/>
          <a:stretch>
            <a:fillRect/>
          </a:stretch>
        </p:blipFill>
        <p:spPr>
          <a:xfrm>
            <a:off x="181610" y="229870"/>
            <a:ext cx="3222625" cy="5554345"/>
          </a:xfrm>
          <a:prstGeom prst="rect">
            <a:avLst/>
          </a:prstGeom>
        </p:spPr>
      </p:pic>
      <p:pic>
        <p:nvPicPr>
          <p:cNvPr id="9" name="图片 8" descr="A8AF3DC84F1C9D0015820DE73A71240C"/>
          <p:cNvPicPr>
            <a:picLocks noChangeAspect="1"/>
          </p:cNvPicPr>
          <p:nvPr/>
        </p:nvPicPr>
        <p:blipFill>
          <a:blip r:embed="rId3"/>
          <a:stretch>
            <a:fillRect/>
          </a:stretch>
        </p:blipFill>
        <p:spPr>
          <a:xfrm>
            <a:off x="4879975" y="2060575"/>
            <a:ext cx="5782310" cy="4338320"/>
          </a:xfrm>
          <a:prstGeom prst="rect">
            <a:avLst/>
          </a:prstGeom>
        </p:spPr>
      </p:pic>
      <p:pic>
        <p:nvPicPr>
          <p:cNvPr id="10" name="图片 9"/>
          <p:cNvPicPr>
            <a:picLocks noChangeAspect="1"/>
          </p:cNvPicPr>
          <p:nvPr/>
        </p:nvPicPr>
        <p:blipFill>
          <a:blip r:embed="rId4"/>
          <a:stretch>
            <a:fillRect/>
          </a:stretch>
        </p:blipFill>
        <p:spPr>
          <a:xfrm>
            <a:off x="1386840" y="1779905"/>
            <a:ext cx="2968625" cy="445960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blinds(horizontal)">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500" fill="hold">
                                          <p:stCondLst>
                                            <p:cond delay="0"/>
                                          </p:stCondLst>
                                        </p:cTn>
                                        <p:tgtEl>
                                          <p:spTgt spid="12"/>
                                        </p:tgtEl>
                                        <p:attrNameLst>
                                          <p:attrName>style.visibility</p:attrName>
                                        </p:attrNameLst>
                                      </p:cBhvr>
                                      <p:to>
                                        <p:strVal val="visible"/>
                                      </p:to>
                                    </p:set>
                                    <p:animEffect transition="in" filter="wheel(1)">
                                      <p:cBhvr>
                                        <p:cTn id="16" dur="500"/>
                                        <p:tgtEl>
                                          <p:spTgt spid="12"/>
                                        </p:tgtEl>
                                      </p:cBhvr>
                                    </p:animEffect>
                                  </p:childTnLst>
                                </p:cTn>
                              </p:par>
                              <p:par>
                                <p:cTn id="17" presetID="21"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1" name="AutoShape 2"/>
          <p:cNvSpPr/>
          <p:nvPr/>
        </p:nvSpPr>
        <p:spPr bwMode="auto">
          <a:xfrm>
            <a:off x="1190625" y="1876425"/>
            <a:ext cx="3227388" cy="3224213"/>
          </a:xfrm>
          <a:custGeom>
            <a:avLst/>
            <a:gdLst>
              <a:gd name="T0" fmla="*/ 264634992 w 19679"/>
              <a:gd name="T1" fmla="*/ 290196764 h 19679"/>
              <a:gd name="T2" fmla="*/ 264634992 w 19679"/>
              <a:gd name="T3" fmla="*/ 290196764 h 19679"/>
              <a:gd name="T4" fmla="*/ 264634992 w 19679"/>
              <a:gd name="T5" fmla="*/ 290196764 h 19679"/>
              <a:gd name="T6" fmla="*/ 264634992 w 19679"/>
              <a:gd name="T7" fmla="*/ 29019676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78A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800" b="1" i="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募书用途</a:t>
            </a:r>
          </a:p>
        </p:txBody>
      </p:sp>
      <p:sp>
        <p:nvSpPr>
          <p:cNvPr id="8222" name="AutoShape 3"/>
          <p:cNvSpPr/>
          <p:nvPr/>
        </p:nvSpPr>
        <p:spPr bwMode="auto">
          <a:xfrm>
            <a:off x="1647825" y="2617788"/>
            <a:ext cx="2282825" cy="1741488"/>
          </a:xfrm>
          <a:custGeom>
            <a:avLst/>
            <a:gdLst>
              <a:gd name="T0" fmla="*/ 120563766 w 21600"/>
              <a:gd name="T1" fmla="*/ 70280148 h 21600"/>
              <a:gd name="T2" fmla="*/ 120563766 w 21600"/>
              <a:gd name="T3" fmla="*/ 70280148 h 21600"/>
              <a:gd name="T4" fmla="*/ 120563766 w 21600"/>
              <a:gd name="T5" fmla="*/ 70280148 h 21600"/>
              <a:gd name="T6" fmla="*/ 120563766 w 21600"/>
              <a:gd name="T7" fmla="*/ 7028014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6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grpSp>
        <p:nvGrpSpPr>
          <p:cNvPr id="19462" name="Group 14"/>
          <p:cNvGrpSpPr/>
          <p:nvPr/>
        </p:nvGrpSpPr>
        <p:grpSpPr>
          <a:xfrm>
            <a:off x="5160963" y="1301750"/>
            <a:ext cx="976312" cy="976313"/>
            <a:chOff x="0" y="0"/>
            <a:chExt cx="976313" cy="976313"/>
          </a:xfrm>
        </p:grpSpPr>
        <p:sp>
          <p:nvSpPr>
            <p:cNvPr id="19474" name="AutoShape 15"/>
            <p:cNvSpPr/>
            <p:nvPr/>
          </p:nvSpPr>
          <p:spPr>
            <a:xfrm>
              <a:off x="0" y="0"/>
              <a:ext cx="976313" cy="976313"/>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B5F52">
                  <a:alpha val="100000"/>
                </a:srgbClr>
              </a:solidFill>
              <a:prstDash val="solid"/>
              <a:bevel/>
              <a:headEnd type="none" w="med" len="med"/>
              <a:tailEnd type="none" w="med" len="med"/>
            </a:ln>
          </p:spPr>
          <p:txBody>
            <a:bodyPr/>
            <a:lstStyle/>
            <a:p>
              <a:endParaRPr lang="zh-CN" altLang="en-US"/>
            </a:p>
          </p:txBody>
        </p:sp>
        <p:grpSp>
          <p:nvGrpSpPr>
            <p:cNvPr id="19475" name="Group 16"/>
            <p:cNvGrpSpPr/>
            <p:nvPr/>
          </p:nvGrpSpPr>
          <p:grpSpPr>
            <a:xfrm>
              <a:off x="93703" y="74135"/>
              <a:ext cx="788906" cy="828041"/>
              <a:chOff x="0" y="0"/>
              <a:chExt cx="788906" cy="828040"/>
            </a:xfrm>
          </p:grpSpPr>
          <p:sp>
            <p:nvSpPr>
              <p:cNvPr id="19476" name="AutoShape 17"/>
              <p:cNvSpPr/>
              <p:nvPr/>
            </p:nvSpPr>
            <p:spPr>
              <a:xfrm>
                <a:off x="-41" y="19528"/>
                <a:ext cx="788989" cy="788986"/>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B5F52">
                  <a:alpha val="100000"/>
                </a:srgbClr>
              </a:solidFill>
              <a:ln w="12700" cap="flat" cmpd="sng">
                <a:solidFill>
                  <a:srgbClr val="EB5F52">
                    <a:alpha val="100000"/>
                  </a:srgbClr>
                </a:solidFill>
                <a:prstDash val="solid"/>
                <a:bevel/>
                <a:headEnd type="none" w="med" len="med"/>
                <a:tailEnd type="none" w="med" len="med"/>
              </a:ln>
            </p:spPr>
            <p:txBody>
              <a:bodyPr/>
              <a:lstStyle/>
              <a:p>
                <a:endParaRPr lang="zh-CN" altLang="en-US"/>
              </a:p>
            </p:txBody>
          </p:sp>
          <p:sp>
            <p:nvSpPr>
              <p:cNvPr id="19477" name="AutoShape 18"/>
              <p:cNvSpPr/>
              <p:nvPr/>
            </p:nvSpPr>
            <p:spPr>
              <a:xfrm>
                <a:off x="115523" y="0"/>
                <a:ext cx="557859" cy="828040"/>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600" y="0"/>
                    </a:lnTo>
                    <a:lnTo>
                      <a:pt x="21600" y="21600"/>
                    </a:lnTo>
                    <a:lnTo>
                      <a:pt x="0" y="21600"/>
                    </a:lnTo>
                    <a:lnTo>
                      <a:pt x="0" y="0"/>
                    </a:lnTo>
                    <a:close/>
                  </a:path>
                </a:pathLst>
              </a:custGeom>
              <a:noFill/>
              <a:ln w="12700">
                <a:noFill/>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00000"/>
                  </a:lnSpc>
                  <a:spcBef>
                    <a:spcPct val="0"/>
                  </a:spcBef>
                  <a:buNone/>
                </a:pPr>
                <a:r>
                  <a:rPr lang="zh-CN" altLang="zh-CN" sz="4800" b="1" dirty="0">
                    <a:solidFill>
                      <a:schemeClr val="bg1"/>
                    </a:solidFill>
                    <a:latin typeface="Bodoni MT Black" panose="02070A03080606020203" pitchFamily="18" charset="0"/>
                    <a:ea typeface="宋体" panose="02010600030101010101" pitchFamily="2" charset="-122"/>
                    <a:sym typeface="Bodoni MT Black" panose="02070A03080606020203" pitchFamily="18" charset="0"/>
                  </a:rPr>
                  <a:t>1</a:t>
                </a:r>
                <a:endParaRPr lang="zh-CN" altLang="zh-CN" sz="1800" dirty="0">
                  <a:solidFill>
                    <a:schemeClr val="bg1"/>
                  </a:solidFill>
                  <a:ea typeface="宋体" panose="02010600030101010101" pitchFamily="2" charset="-122"/>
                  <a:sym typeface="Calibri" panose="020F0502020204030204" pitchFamily="34" charset="0"/>
                </a:endParaRPr>
              </a:p>
            </p:txBody>
          </p:sp>
        </p:grpSp>
      </p:grpSp>
      <p:sp>
        <p:nvSpPr>
          <p:cNvPr id="19463" name="Line 19"/>
          <p:cNvSpPr/>
          <p:nvPr/>
        </p:nvSpPr>
        <p:spPr>
          <a:xfrm>
            <a:off x="4784725" y="1790700"/>
            <a:ext cx="376238" cy="0"/>
          </a:xfrm>
          <a:prstGeom prst="line">
            <a:avLst/>
          </a:prstGeom>
          <a:ln w="6350" cap="flat" cmpd="sng">
            <a:solidFill>
              <a:srgbClr val="000000"/>
            </a:solidFill>
            <a:prstDash val="solid"/>
            <a:headEnd type="none" w="med" len="med"/>
            <a:tailEnd type="none" w="med" len="med"/>
          </a:ln>
        </p:spPr>
      </p:sp>
      <p:sp>
        <p:nvSpPr>
          <p:cNvPr id="19465" name="Line 21"/>
          <p:cNvSpPr/>
          <p:nvPr/>
        </p:nvSpPr>
        <p:spPr>
          <a:xfrm>
            <a:off x="4784725" y="5102225"/>
            <a:ext cx="376238" cy="0"/>
          </a:xfrm>
          <a:prstGeom prst="line">
            <a:avLst/>
          </a:prstGeom>
          <a:ln w="6350" cap="flat" cmpd="sng">
            <a:solidFill>
              <a:srgbClr val="000000"/>
            </a:solidFill>
            <a:prstDash val="solid"/>
            <a:headEnd type="none" w="med" len="med"/>
            <a:tailEnd type="none" w="med" len="med"/>
          </a:ln>
        </p:spPr>
      </p:sp>
      <p:sp>
        <p:nvSpPr>
          <p:cNvPr id="19466" name="Line 22"/>
          <p:cNvSpPr/>
          <p:nvPr/>
        </p:nvSpPr>
        <p:spPr>
          <a:xfrm flipH="1">
            <a:off x="4783138" y="1790700"/>
            <a:ext cx="1587" cy="3311525"/>
          </a:xfrm>
          <a:prstGeom prst="line">
            <a:avLst/>
          </a:prstGeom>
          <a:ln w="6350" cap="flat" cmpd="sng">
            <a:solidFill>
              <a:srgbClr val="000000"/>
            </a:solidFill>
            <a:prstDash val="solid"/>
            <a:headEnd type="none" w="med" len="med"/>
            <a:tailEnd type="none" w="med" len="med"/>
          </a:ln>
        </p:spPr>
      </p:sp>
      <p:sp>
        <p:nvSpPr>
          <p:cNvPr id="19467" name="Line 23"/>
          <p:cNvSpPr/>
          <p:nvPr/>
        </p:nvSpPr>
        <p:spPr>
          <a:xfrm>
            <a:off x="4418013" y="3489325"/>
            <a:ext cx="376237" cy="0"/>
          </a:xfrm>
          <a:prstGeom prst="line">
            <a:avLst/>
          </a:prstGeom>
          <a:ln w="6350" cap="flat" cmpd="sng">
            <a:solidFill>
              <a:srgbClr val="000000"/>
            </a:solidFill>
            <a:prstDash val="solid"/>
            <a:headEnd type="none" w="med" len="med"/>
            <a:tailEnd type="none" w="med" len="med"/>
          </a:ln>
        </p:spPr>
      </p:sp>
      <p:sp>
        <p:nvSpPr>
          <p:cNvPr id="7192" name="AutoShape 24"/>
          <p:cNvSpPr/>
          <p:nvPr/>
        </p:nvSpPr>
        <p:spPr>
          <a:xfrm>
            <a:off x="6229350" y="1497013"/>
            <a:ext cx="3836988" cy="447675"/>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599"/>
                </a:lnTo>
                <a:lnTo>
                  <a:pt x="0" y="21599"/>
                </a:lnTo>
                <a:lnTo>
                  <a:pt x="0" y="0"/>
                </a:lnTo>
                <a:close/>
              </a:path>
            </a:pathLst>
          </a:custGeom>
          <a:noFill/>
          <a:ln w="12700">
            <a:noFill/>
          </a:ln>
        </p:spPr>
        <p:txBody>
          <a:bodyPr lIns="45719" tIns="45719" rIns="45719" bIns="45719"/>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a:lnSpc>
                <a:spcPct val="100000"/>
              </a:lnSpc>
              <a:spcBef>
                <a:spcPct val="0"/>
              </a:spcBef>
              <a:buNone/>
            </a:pPr>
            <a:r>
              <a:rPr lang="zh-CN" altLang="x-none" sz="4000" b="1" dirty="0">
                <a:ln w="22225">
                  <a:solidFill>
                    <a:schemeClr val="accent2"/>
                  </a:solidFill>
                  <a:prstDash val="solid"/>
                </a:ln>
                <a:solidFill>
                  <a:schemeClr val="accent2">
                    <a:lumMod val="40000"/>
                    <a:lumOff val="60000"/>
                  </a:schemeClr>
                </a:solidFill>
                <a:effectLst/>
                <a:ea typeface="宋体" panose="02010600030101010101" pitchFamily="2" charset="-122"/>
                <a:sym typeface="Calibri" panose="020F0502020204030204" pitchFamily="34" charset="0"/>
              </a:rPr>
              <a:t>换书活动</a:t>
            </a:r>
          </a:p>
        </p:txBody>
      </p:sp>
      <p:sp>
        <p:nvSpPr>
          <p:cNvPr id="7196" name="AutoShape 28"/>
          <p:cNvSpPr/>
          <p:nvPr/>
        </p:nvSpPr>
        <p:spPr>
          <a:xfrm>
            <a:off x="6229350" y="4713288"/>
            <a:ext cx="3836988" cy="447675"/>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599" y="0"/>
                </a:lnTo>
                <a:lnTo>
                  <a:pt x="21599" y="21599"/>
                </a:lnTo>
                <a:lnTo>
                  <a:pt x="0" y="21599"/>
                </a:lnTo>
                <a:lnTo>
                  <a:pt x="0" y="0"/>
                </a:lnTo>
                <a:close/>
              </a:path>
            </a:pathLst>
          </a:custGeom>
          <a:noFill/>
          <a:ln w="12700">
            <a:noFill/>
          </a:ln>
        </p:spPr>
        <p:txBody>
          <a:bodyPr lIns="45719" tIns="45719" rIns="45719" bIns="45719"/>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a:lnSpc>
                <a:spcPct val="100000"/>
              </a:lnSpc>
              <a:spcBef>
                <a:spcPct val="0"/>
              </a:spcBef>
              <a:buNone/>
            </a:pPr>
            <a:r>
              <a:rPr lang="zh-CN" altLang="x-none" sz="4000" b="1" dirty="0">
                <a:ln w="22225">
                  <a:solidFill>
                    <a:schemeClr val="accent2"/>
                  </a:solidFill>
                  <a:prstDash val="solid"/>
                </a:ln>
                <a:solidFill>
                  <a:schemeClr val="accent2">
                    <a:lumMod val="40000"/>
                    <a:lumOff val="60000"/>
                  </a:schemeClr>
                </a:solidFill>
                <a:effectLst/>
                <a:ea typeface="宋体" panose="02010600030101010101" pitchFamily="2" charset="-122"/>
                <a:sym typeface="Calibri" panose="020F0502020204030204" pitchFamily="34" charset="0"/>
              </a:rPr>
              <a:t>图书漂流</a:t>
            </a:r>
          </a:p>
        </p:txBody>
      </p:sp>
      <p:grpSp>
        <p:nvGrpSpPr>
          <p:cNvPr id="2" name="Group 14"/>
          <p:cNvGrpSpPr/>
          <p:nvPr/>
        </p:nvGrpSpPr>
        <p:grpSpPr>
          <a:xfrm>
            <a:off x="5160963" y="4521835"/>
            <a:ext cx="976312" cy="976313"/>
            <a:chOff x="0" y="0"/>
            <a:chExt cx="976313" cy="976313"/>
          </a:xfrm>
        </p:grpSpPr>
        <p:sp>
          <p:nvSpPr>
            <p:cNvPr id="3" name="AutoShape 15"/>
            <p:cNvSpPr/>
            <p:nvPr/>
          </p:nvSpPr>
          <p:spPr>
            <a:xfrm>
              <a:off x="0" y="0"/>
              <a:ext cx="976313" cy="976313"/>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B5F52">
                  <a:alpha val="100000"/>
                </a:srgbClr>
              </a:solidFill>
              <a:prstDash val="solid"/>
              <a:bevel/>
              <a:headEnd type="none" w="med" len="med"/>
              <a:tailEnd type="none" w="med" len="med"/>
            </a:ln>
          </p:spPr>
          <p:txBody>
            <a:bodyPr/>
            <a:lstStyle/>
            <a:p>
              <a:endParaRPr lang="zh-CN" altLang="en-US"/>
            </a:p>
          </p:txBody>
        </p:sp>
        <p:grpSp>
          <p:nvGrpSpPr>
            <p:cNvPr id="4" name="Group 16"/>
            <p:cNvGrpSpPr/>
            <p:nvPr/>
          </p:nvGrpSpPr>
          <p:grpSpPr>
            <a:xfrm>
              <a:off x="93703" y="74135"/>
              <a:ext cx="788906" cy="828041"/>
              <a:chOff x="0" y="0"/>
              <a:chExt cx="788906" cy="828040"/>
            </a:xfrm>
          </p:grpSpPr>
          <p:sp>
            <p:nvSpPr>
              <p:cNvPr id="5" name="AutoShape 17"/>
              <p:cNvSpPr/>
              <p:nvPr/>
            </p:nvSpPr>
            <p:spPr>
              <a:xfrm>
                <a:off x="-41" y="19528"/>
                <a:ext cx="788989" cy="788986"/>
              </a:xfrm>
              <a:custGeom>
                <a:avLst/>
                <a:gdLst/>
                <a:ahLst/>
                <a:cxnLst>
                  <a:cxn ang="0">
                    <a:pos x="2147483646" y="2147483646"/>
                  </a:cxn>
                  <a:cxn ang="0">
                    <a:pos x="2147483646" y="2147483646"/>
                  </a:cxn>
                  <a:cxn ang="0">
                    <a:pos x="2147483646" y="2147483646"/>
                  </a:cxn>
                  <a:cxn ang="0">
                    <a:pos x="2147483646" y="2147483646"/>
                  </a:cxn>
                </a:cxnLst>
                <a:rect l="0" t="0" r="0" b="0"/>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B5F52">
                  <a:alpha val="100000"/>
                </a:srgbClr>
              </a:solidFill>
              <a:ln w="12700" cap="flat" cmpd="sng">
                <a:solidFill>
                  <a:srgbClr val="EB5F52">
                    <a:alpha val="100000"/>
                  </a:srgbClr>
                </a:solidFill>
                <a:prstDash val="solid"/>
                <a:bevel/>
                <a:headEnd type="none" w="med" len="med"/>
                <a:tailEnd type="none" w="med" len="med"/>
              </a:ln>
            </p:spPr>
            <p:txBody>
              <a:bodyPr/>
              <a:lstStyle/>
              <a:p>
                <a:endParaRPr lang="zh-CN" altLang="en-US"/>
              </a:p>
            </p:txBody>
          </p:sp>
          <p:sp>
            <p:nvSpPr>
              <p:cNvPr id="6" name="AutoShape 18"/>
              <p:cNvSpPr/>
              <p:nvPr/>
            </p:nvSpPr>
            <p:spPr>
              <a:xfrm>
                <a:off x="115523" y="0"/>
                <a:ext cx="557859" cy="828040"/>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Lst>
                <a:rect l="txL" t="txT" r="txR" b="txB"/>
                <a:pathLst>
                  <a:path w="21600" h="21600">
                    <a:moveTo>
                      <a:pt x="0" y="0"/>
                    </a:moveTo>
                    <a:lnTo>
                      <a:pt x="21600" y="0"/>
                    </a:lnTo>
                    <a:lnTo>
                      <a:pt x="21600" y="21600"/>
                    </a:lnTo>
                    <a:lnTo>
                      <a:pt x="0" y="21600"/>
                    </a:lnTo>
                    <a:lnTo>
                      <a:pt x="0" y="0"/>
                    </a:lnTo>
                    <a:close/>
                  </a:path>
                </a:pathLst>
              </a:custGeom>
              <a:noFill/>
              <a:ln w="12700">
                <a:noFill/>
              </a:ln>
            </p:spPr>
            <p:txBody>
              <a:bodyPr lIns="0" tIns="0" rIns="0" bIns="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a:lnSpc>
                    <a:spcPct val="100000"/>
                  </a:lnSpc>
                  <a:spcBef>
                    <a:spcPct val="0"/>
                  </a:spcBef>
                  <a:buNone/>
                </a:pPr>
                <a:r>
                  <a:rPr lang="en-US" altLang="zh-CN" sz="4800" b="1" dirty="0">
                    <a:solidFill>
                      <a:schemeClr val="bg1"/>
                    </a:solidFill>
                    <a:latin typeface="Bodoni MT Black" panose="02070A03080606020203" pitchFamily="18" charset="0"/>
                    <a:ea typeface="宋体" panose="02010600030101010101" pitchFamily="2" charset="-122"/>
                    <a:sym typeface="Bodoni MT Black" panose="02070A03080606020203" pitchFamily="18" charset="0"/>
                  </a:rPr>
                  <a:t>2</a:t>
                </a:r>
                <a:endParaRPr lang="en-US" altLang="zh-CN" sz="1800" dirty="0">
                  <a:solidFill>
                    <a:schemeClr val="bg1"/>
                  </a:solidFill>
                  <a:ea typeface="宋体" panose="02010600030101010101" pitchFamily="2" charset="-122"/>
                  <a:sym typeface="Calibri" panose="020F050202020403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600"/>
                                  </p:stCondLst>
                                  <p:childTnLst>
                                    <p:set>
                                      <p:cBhvr>
                                        <p:cTn id="6" dur="1" fill="hold">
                                          <p:stCondLst>
                                            <p:cond delay="0"/>
                                          </p:stCondLst>
                                        </p:cTn>
                                        <p:tgtEl>
                                          <p:spTgt spid="7192"/>
                                        </p:tgtEl>
                                        <p:attrNameLst>
                                          <p:attrName>style.visibility</p:attrName>
                                        </p:attrNameLst>
                                      </p:cBhvr>
                                      <p:to>
                                        <p:strVal val="visible"/>
                                      </p:to>
                                    </p:set>
                                    <p:anim calcmode="lin" valueType="num">
                                      <p:cBhvr>
                                        <p:cTn id="7" dur="500" fill="hold"/>
                                        <p:tgtEl>
                                          <p:spTgt spid="7192"/>
                                        </p:tgtEl>
                                        <p:attrNameLst>
                                          <p:attrName>ppt_w</p:attrName>
                                        </p:attrNameLst>
                                      </p:cBhvr>
                                      <p:tavLst>
                                        <p:tav tm="0">
                                          <p:val>
                                            <p:strVal val="4*#ppt_w"/>
                                          </p:val>
                                        </p:tav>
                                        <p:tav tm="100000">
                                          <p:val>
                                            <p:strVal val="#ppt_w"/>
                                          </p:val>
                                        </p:tav>
                                      </p:tavLst>
                                    </p:anim>
                                    <p:anim calcmode="lin" valueType="num">
                                      <p:cBhvr>
                                        <p:cTn id="8" dur="500" fill="hold"/>
                                        <p:tgtEl>
                                          <p:spTgt spid="7192"/>
                                        </p:tgtEl>
                                        <p:attrNameLst>
                                          <p:attrName>ppt_h</p:attrName>
                                        </p:attrNameLst>
                                      </p:cBhvr>
                                      <p:tavLst>
                                        <p:tav tm="0">
                                          <p:val>
                                            <p:strVal val="4*#ppt_h"/>
                                          </p:val>
                                        </p:tav>
                                        <p:tav tm="100000">
                                          <p:val>
                                            <p:strVal val="#ppt_h"/>
                                          </p:val>
                                        </p:tav>
                                      </p:tavLst>
                                    </p:anim>
                                  </p:childTnLst>
                                </p:cTn>
                              </p:par>
                            </p:childTnLst>
                          </p:cTn>
                        </p:par>
                        <p:par>
                          <p:cTn id="9" fill="hold">
                            <p:stCondLst>
                              <p:cond delay="1100"/>
                            </p:stCondLst>
                            <p:childTnLst>
                              <p:par>
                                <p:cTn id="10" presetID="23" presetClass="entr" presetSubtype="32" fill="hold" grpId="0" nodeType="afterEffect">
                                  <p:stCondLst>
                                    <p:cond delay="60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strVal val="4*#ppt_w"/>
                                          </p:val>
                                        </p:tav>
                                        <p:tav tm="100000">
                                          <p:val>
                                            <p:strVal val="#ppt_w"/>
                                          </p:val>
                                        </p:tav>
                                      </p:tavLst>
                                    </p:anim>
                                    <p:anim calcmode="lin" valueType="num">
                                      <p:cBhvr>
                                        <p:cTn id="13" dur="500" fill="hold"/>
                                        <p:tgtEl>
                                          <p:spTgt spid="719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2" grpId="0"/>
      <p:bldP spid="719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5021263" y="2535238"/>
            <a:ext cx="6096000" cy="1076325"/>
          </a:xfrm>
          <a:prstGeom prst="parallelogram">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1"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endParaRPr kumimoji="0" lang="en-US" altLang="zh-CN" sz="4400" b="1"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16" name="直接连接符 15"/>
          <p:cNvCxnSpPr/>
          <p:nvPr/>
        </p:nvCxnSpPr>
        <p:spPr>
          <a:xfrm>
            <a:off x="5905500" y="3427413"/>
            <a:ext cx="4897438" cy="238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5905500" y="2597150"/>
            <a:ext cx="224292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rPr>
              <a:t>换书活动</a:t>
            </a:r>
          </a:p>
        </p:txBody>
      </p:sp>
      <p:sp>
        <p:nvSpPr>
          <p:cNvPr id="2" name="椭圆 1"/>
          <p:cNvSpPr/>
          <p:nvPr/>
        </p:nvSpPr>
        <p:spPr>
          <a:xfrm>
            <a:off x="2293938" y="2065338"/>
            <a:ext cx="2478088" cy="2478088"/>
          </a:xfrm>
          <a:prstGeom prst="ellipse">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9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endParaRPr kumimoji="0" lang="zh-CN" altLang="en-US" sz="19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F656CFEB939D5F6D4D97AF6A67BD038"/>
          <p:cNvPicPr>
            <a:picLocks noChangeAspect="1"/>
          </p:cNvPicPr>
          <p:nvPr/>
        </p:nvPicPr>
        <p:blipFill>
          <a:blip r:embed="rId2"/>
          <a:stretch>
            <a:fillRect/>
          </a:stretch>
        </p:blipFill>
        <p:spPr>
          <a:xfrm>
            <a:off x="3438525" y="899160"/>
            <a:ext cx="3538855" cy="5297170"/>
          </a:xfrm>
          <a:prstGeom prst="rect">
            <a:avLst/>
          </a:prstGeom>
        </p:spPr>
      </p:pic>
      <p:sp>
        <p:nvSpPr>
          <p:cNvPr id="7" name="文本框 6"/>
          <p:cNvSpPr txBox="1"/>
          <p:nvPr/>
        </p:nvSpPr>
        <p:spPr>
          <a:xfrm>
            <a:off x="9137650" y="938530"/>
            <a:ext cx="798195" cy="5257800"/>
          </a:xfrm>
          <a:prstGeom prst="rect">
            <a:avLst/>
          </a:prstGeom>
          <a:noFill/>
        </p:spPr>
        <p:txBody>
          <a:bodyPr vert="eaVert" wrap="square" rtlCol="0">
            <a:spAutoFit/>
          </a:bodyPr>
          <a:lstStyle/>
          <a:p>
            <a:pPr algn="ctr"/>
            <a:r>
              <a:rPr lang="zh-CN" altLang="en-US" sz="4000">
                <a:ln w="22225">
                  <a:solidFill>
                    <a:schemeClr val="accent2"/>
                  </a:solidFill>
                  <a:prstDash val="solid"/>
                </a:ln>
                <a:solidFill>
                  <a:schemeClr val="accent2">
                    <a:lumMod val="40000"/>
                    <a:lumOff val="60000"/>
                  </a:schemeClr>
                </a:solidFill>
                <a:effectLst/>
              </a:rPr>
              <a:t>换书活动展台</a:t>
            </a:r>
          </a:p>
        </p:txBody>
      </p:sp>
      <p:pic>
        <p:nvPicPr>
          <p:cNvPr id="8" name="图片 7" descr="B85CD26F03F0C1A88DC7A75E95A3DC89"/>
          <p:cNvPicPr>
            <a:picLocks noChangeAspect="1"/>
          </p:cNvPicPr>
          <p:nvPr/>
        </p:nvPicPr>
        <p:blipFill>
          <a:blip r:embed="rId3"/>
          <a:srcRect l="11085" r="21267" b="-556"/>
          <a:stretch>
            <a:fillRect/>
          </a:stretch>
        </p:blipFill>
        <p:spPr>
          <a:xfrm>
            <a:off x="2733675" y="1498600"/>
            <a:ext cx="4948555" cy="413766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1000"/>
                                        <p:tgtEl>
                                          <p:spTgt spid="8"/>
                                        </p:tgtEl>
                                        <p:attrNameLst>
                                          <p:attrName>ppt_x</p:attrName>
                                        </p:attrNameLst>
                                      </p:cBhvr>
                                      <p:tavLst>
                                        <p:tav tm="0">
                                          <p:val>
                                            <p:strVal val="ppt_x"/>
                                          </p:val>
                                        </p:tav>
                                        <p:tav tm="100000">
                                          <p:val>
                                            <p:strVal val="ppt_x"/>
                                          </p:val>
                                        </p:tav>
                                      </p:tavLst>
                                    </p:anim>
                                    <p:anim calcmode="lin" valueType="num">
                                      <p:cBhvr additive="base">
                                        <p:cTn id="17" dur="1000"/>
                                        <p:tgtEl>
                                          <p:spTgt spid="8"/>
                                        </p:tgtEl>
                                        <p:attrNameLst>
                                          <p:attrName>ppt_y</p:attrName>
                                        </p:attrNameLst>
                                      </p:cBhvr>
                                      <p:tavLst>
                                        <p:tav tm="0">
                                          <p:val>
                                            <p:strVal val="ppt_y"/>
                                          </p:val>
                                        </p:tav>
                                        <p:tav tm="100000">
                                          <p:val>
                                            <p:strVal val="1+ppt_h/2"/>
                                          </p:val>
                                        </p:tav>
                                      </p:tavLst>
                                    </p:anim>
                                    <p:set>
                                      <p:cBhvr>
                                        <p:cTn id="18" dur="1" fill="hold">
                                          <p:stCondLst>
                                            <p:cond delay="999"/>
                                          </p:stCondLst>
                                        </p:cTn>
                                        <p:tgtEl>
                                          <p:spTgt spid="8"/>
                                        </p:tgtEl>
                                        <p:attrNameLst>
                                          <p:attrName>style.visibility</p:attrName>
                                        </p:attrNameLst>
                                      </p:cBhvr>
                                      <p:to>
                                        <p:strVal val="hidden"/>
                                      </p:to>
                                    </p:set>
                                  </p:childTnLst>
                                </p:cTn>
                              </p:par>
                            </p:childTnLst>
                          </p:cTn>
                        </p:par>
                        <p:par>
                          <p:cTn id="19" fill="hold">
                            <p:stCondLst>
                              <p:cond delay="1000"/>
                            </p:stCondLst>
                            <p:childTnLst>
                              <p:par>
                                <p:cTn id="20" presetID="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394</TotalTime>
  <Words>627</Words>
  <Application>Microsoft Office PowerPoint</Application>
  <PresentationFormat>宽屏</PresentationFormat>
  <Paragraphs>224</Paragraphs>
  <Slides>24</Slides>
  <Notes>0</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24</vt:i4>
      </vt:variant>
    </vt:vector>
  </HeadingPairs>
  <TitlesOfParts>
    <vt:vector size="33" baseType="lpstr">
      <vt:lpstr>Arial</vt:lpstr>
      <vt:lpstr>宋体</vt:lpstr>
      <vt:lpstr>Calibri</vt:lpstr>
      <vt:lpstr>Calibri Light</vt:lpstr>
      <vt:lpstr>微软雅黑</vt:lpstr>
      <vt:lpstr>华文楷体</vt:lpstr>
      <vt:lpstr>Bodoni MT Black</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向阳花儿</dc:creator>
  <cp:lastModifiedBy>阮 大力</cp:lastModifiedBy>
  <cp:revision>112</cp:revision>
  <dcterms:created xsi:type="dcterms:W3CDTF">2013-08-29T10:54:00Z</dcterms:created>
  <dcterms:modified xsi:type="dcterms:W3CDTF">2018-12-25T09:11:06Z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