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60" r:id="rId3"/>
    <p:sldId id="257" r:id="rId4"/>
    <p:sldId id="266" r:id="rId5"/>
    <p:sldId id="267" r:id="rId6"/>
    <p:sldId id="268" r:id="rId7"/>
    <p:sldId id="290" r:id="rId8"/>
    <p:sldId id="263" r:id="rId9"/>
    <p:sldId id="281" r:id="rId10"/>
    <p:sldId id="284" r:id="rId11"/>
    <p:sldId id="289" r:id="rId12"/>
    <p:sldId id="273" r:id="rId13"/>
    <p:sldId id="282" r:id="rId14"/>
    <p:sldId id="285" r:id="rId15"/>
    <p:sldId id="269" r:id="rId16"/>
    <p:sldId id="272" r:id="rId17"/>
    <p:sldId id="278" r:id="rId18"/>
    <p:sldId id="264" r:id="rId19"/>
    <p:sldId id="286" r:id="rId20"/>
    <p:sldId id="287" r:id="rId21"/>
    <p:sldId id="283" r:id="rId22"/>
    <p:sldId id="288" r:id="rId23"/>
    <p:sldId id="279" r:id="rId24"/>
    <p:sldId id="280" r:id="rId25"/>
    <p:sldId id="26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2933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6D"/>
    <a:srgbClr val="267DBE"/>
    <a:srgbClr val="2992FB"/>
    <a:srgbClr val="31BCF3"/>
    <a:srgbClr val="64CEF6"/>
    <a:srgbClr val="293F56"/>
    <a:srgbClr val="1AB4F2"/>
    <a:srgbClr val="4BD6C1"/>
    <a:srgbClr val="2FCBB5"/>
    <a:srgbClr val="8ED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453" autoAdjust="0"/>
  </p:normalViewPr>
  <p:slideViewPr>
    <p:cSldViewPr snapToGrid="0" showGuides="1">
      <p:cViewPr varScale="1">
        <p:scale>
          <a:sx n="70" d="100"/>
          <a:sy n="70" d="100"/>
        </p:scale>
        <p:origin x="536" y="56"/>
      </p:cViewPr>
      <p:guideLst>
        <p:guide orient="horz" pos="3816"/>
        <p:guide pos="2933"/>
        <p:guide orient="horz" pos="2137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7D7A7-48CC-4C66-BBD2-80FD2B6A280C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9A1AC-CABC-4F25-85D0-640F2E4795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2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0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78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8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1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33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4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53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5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29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59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8418-CC54-4D17-A8E3-04F54A05FA4D}" type="datetimeFigureOut">
              <a:rPr lang="zh-CN" altLang="en-US" smtClean="0"/>
              <a:t>2017/12/28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6FCF5-359C-4849-AE97-5246BFAA8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2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742796" y="800100"/>
            <a:ext cx="3661048" cy="36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56357" y="1893864"/>
            <a:ext cx="6418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kern="1600" spc="5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阅享生活之</a:t>
            </a:r>
            <a:endParaRPr lang="zh-CN" altLang="en-US" sz="6600" b="1" kern="1600" spc="5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81187" y="3204630"/>
            <a:ext cx="4606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kern="1600" spc="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读书分享</a:t>
            </a:r>
            <a:r>
              <a:rPr lang="zh-CN" altLang="en-US" sz="6000" kern="1600" spc="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会</a:t>
            </a:r>
            <a:endParaRPr lang="zh-CN" altLang="en-US" sz="6000" kern="1600" spc="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15071" y="5494885"/>
            <a:ext cx="484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图书馆新媒体运营团队</a:t>
            </a:r>
            <a:endParaRPr lang="zh-CN" alt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161387" y="6110232"/>
            <a:ext cx="403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指导</a:t>
            </a:r>
            <a:r>
              <a:rPr lang="zh-CN" altLang="en-US" sz="2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老师：金梅 王郁葱</a:t>
            </a:r>
            <a:endParaRPr lang="zh-CN" altLang="en-US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8274" y="247970"/>
            <a:ext cx="10896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第三届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安徽农业大学图书馆、现代教育</a:t>
            </a:r>
            <a:r>
              <a:rPr lang="zh-CN" altLang="en-US" sz="32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信息中心</a:t>
            </a:r>
            <a:endParaRPr lang="en-US" altLang="zh-CN" sz="32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服务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创新案例大赛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2" y="178217"/>
            <a:ext cx="825022" cy="81927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70995" y="1877318"/>
            <a:ext cx="4837301" cy="4029968"/>
            <a:chOff x="989013" y="1917254"/>
            <a:chExt cx="4837301" cy="4029968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013" y="1917254"/>
              <a:ext cx="4837301" cy="2456246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1435837" y="2865533"/>
              <a:ext cx="3615975" cy="3081689"/>
              <a:chOff x="1895475" y="3175000"/>
              <a:chExt cx="601663" cy="512763"/>
            </a:xfrm>
          </p:grpSpPr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2117725" y="3576638"/>
                <a:ext cx="157163" cy="98425"/>
              </a:xfrm>
              <a:custGeom>
                <a:avLst/>
                <a:gdLst>
                  <a:gd name="T0" fmla="*/ 99 w 99"/>
                  <a:gd name="T1" fmla="*/ 62 h 62"/>
                  <a:gd name="T2" fmla="*/ 0 w 99"/>
                  <a:gd name="T3" fmla="*/ 62 h 62"/>
                  <a:gd name="T4" fmla="*/ 14 w 99"/>
                  <a:gd name="T5" fmla="*/ 0 h 62"/>
                  <a:gd name="T6" fmla="*/ 87 w 99"/>
                  <a:gd name="T7" fmla="*/ 0 h 62"/>
                  <a:gd name="T8" fmla="*/ 99 w 99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2">
                    <a:moveTo>
                      <a:pt x="99" y="62"/>
                    </a:moveTo>
                    <a:lnTo>
                      <a:pt x="0" y="62"/>
                    </a:lnTo>
                    <a:lnTo>
                      <a:pt x="14" y="0"/>
                    </a:lnTo>
                    <a:lnTo>
                      <a:pt x="87" y="0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2117725" y="3576638"/>
                <a:ext cx="157163" cy="98425"/>
              </a:xfrm>
              <a:custGeom>
                <a:avLst/>
                <a:gdLst>
                  <a:gd name="T0" fmla="*/ 99 w 99"/>
                  <a:gd name="T1" fmla="*/ 62 h 62"/>
                  <a:gd name="T2" fmla="*/ 0 w 99"/>
                  <a:gd name="T3" fmla="*/ 62 h 62"/>
                  <a:gd name="T4" fmla="*/ 14 w 99"/>
                  <a:gd name="T5" fmla="*/ 0 h 62"/>
                  <a:gd name="T6" fmla="*/ 87 w 99"/>
                  <a:gd name="T7" fmla="*/ 0 h 62"/>
                  <a:gd name="T8" fmla="*/ 99 w 99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2">
                    <a:moveTo>
                      <a:pt x="99" y="62"/>
                    </a:moveTo>
                    <a:lnTo>
                      <a:pt x="0" y="62"/>
                    </a:lnTo>
                    <a:lnTo>
                      <a:pt x="14" y="0"/>
                    </a:lnTo>
                    <a:lnTo>
                      <a:pt x="87" y="0"/>
                    </a:lnTo>
                    <a:lnTo>
                      <a:pt x="99" y="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2139950" y="3576638"/>
                <a:ext cx="134938" cy="98425"/>
              </a:xfrm>
              <a:custGeom>
                <a:avLst/>
                <a:gdLst>
                  <a:gd name="T0" fmla="*/ 73 w 85"/>
                  <a:gd name="T1" fmla="*/ 0 h 62"/>
                  <a:gd name="T2" fmla="*/ 0 w 85"/>
                  <a:gd name="T3" fmla="*/ 0 h 62"/>
                  <a:gd name="T4" fmla="*/ 61 w 85"/>
                  <a:gd name="T5" fmla="*/ 62 h 62"/>
                  <a:gd name="T6" fmla="*/ 85 w 85"/>
                  <a:gd name="T7" fmla="*/ 62 h 62"/>
                  <a:gd name="T8" fmla="*/ 73 w 85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2">
                    <a:moveTo>
                      <a:pt x="73" y="0"/>
                    </a:moveTo>
                    <a:lnTo>
                      <a:pt x="0" y="0"/>
                    </a:lnTo>
                    <a:lnTo>
                      <a:pt x="61" y="62"/>
                    </a:lnTo>
                    <a:lnTo>
                      <a:pt x="85" y="6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CECD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2139950" y="3576638"/>
                <a:ext cx="134938" cy="98425"/>
              </a:xfrm>
              <a:custGeom>
                <a:avLst/>
                <a:gdLst>
                  <a:gd name="T0" fmla="*/ 73 w 85"/>
                  <a:gd name="T1" fmla="*/ 0 h 62"/>
                  <a:gd name="T2" fmla="*/ 0 w 85"/>
                  <a:gd name="T3" fmla="*/ 0 h 62"/>
                  <a:gd name="T4" fmla="*/ 61 w 85"/>
                  <a:gd name="T5" fmla="*/ 62 h 62"/>
                  <a:gd name="T6" fmla="*/ 85 w 85"/>
                  <a:gd name="T7" fmla="*/ 62 h 62"/>
                  <a:gd name="T8" fmla="*/ 73 w 85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2">
                    <a:moveTo>
                      <a:pt x="73" y="0"/>
                    </a:moveTo>
                    <a:lnTo>
                      <a:pt x="0" y="0"/>
                    </a:lnTo>
                    <a:lnTo>
                      <a:pt x="61" y="62"/>
                    </a:lnTo>
                    <a:lnTo>
                      <a:pt x="85" y="62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2076450" y="3675063"/>
                <a:ext cx="239713" cy="12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1895475" y="3175000"/>
                <a:ext cx="601663" cy="401638"/>
              </a:xfrm>
              <a:custGeom>
                <a:avLst/>
                <a:gdLst>
                  <a:gd name="T0" fmla="*/ 4 w 160"/>
                  <a:gd name="T1" fmla="*/ 0 h 106"/>
                  <a:gd name="T2" fmla="*/ 0 w 160"/>
                  <a:gd name="T3" fmla="*/ 4 h 106"/>
                  <a:gd name="T4" fmla="*/ 0 w 160"/>
                  <a:gd name="T5" fmla="*/ 102 h 106"/>
                  <a:gd name="T6" fmla="*/ 4 w 160"/>
                  <a:gd name="T7" fmla="*/ 106 h 106"/>
                  <a:gd name="T8" fmla="*/ 156 w 160"/>
                  <a:gd name="T9" fmla="*/ 106 h 106"/>
                  <a:gd name="T10" fmla="*/ 160 w 160"/>
                  <a:gd name="T11" fmla="*/ 102 h 106"/>
                  <a:gd name="T12" fmla="*/ 160 w 160"/>
                  <a:gd name="T13" fmla="*/ 4 h 106"/>
                  <a:gd name="T14" fmla="*/ 156 w 160"/>
                  <a:gd name="T15" fmla="*/ 0 h 106"/>
                  <a:gd name="T16" fmla="*/ 4 w 160"/>
                  <a:gd name="T1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106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4"/>
                      <a:pt x="2" y="106"/>
                      <a:pt x="4" y="106"/>
                    </a:cubicBezTo>
                    <a:cubicBezTo>
                      <a:pt x="156" y="106"/>
                      <a:pt x="156" y="106"/>
                      <a:pt x="156" y="106"/>
                    </a:cubicBezTo>
                    <a:cubicBezTo>
                      <a:pt x="159" y="106"/>
                      <a:pt x="160" y="104"/>
                      <a:pt x="160" y="102"/>
                    </a:cubicBezTo>
                    <a:cubicBezTo>
                      <a:pt x="160" y="4"/>
                      <a:pt x="160" y="4"/>
                      <a:pt x="160" y="4"/>
                    </a:cubicBezTo>
                    <a:cubicBezTo>
                      <a:pt x="160" y="2"/>
                      <a:pt x="159" y="0"/>
                      <a:pt x="156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B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1925638" y="3251200"/>
                <a:ext cx="541338" cy="295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2" name="Rectangle 14"/>
              <p:cNvSpPr>
                <a:spLocks noChangeArrowheads="1"/>
              </p:cNvSpPr>
              <p:nvPr/>
            </p:nvSpPr>
            <p:spPr bwMode="auto">
              <a:xfrm>
                <a:off x="1925638" y="3205163"/>
                <a:ext cx="541338" cy="22225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3" name="Rectangle 15"/>
              <p:cNvSpPr>
                <a:spLocks noChangeArrowheads="1"/>
              </p:cNvSpPr>
              <p:nvPr/>
            </p:nvSpPr>
            <p:spPr bwMode="auto">
              <a:xfrm>
                <a:off x="1925638" y="3227388"/>
                <a:ext cx="541338" cy="23813"/>
              </a:xfrm>
              <a:prstGeom prst="rect">
                <a:avLst/>
              </a:prstGeom>
              <a:solidFill>
                <a:srgbClr val="E6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4" name="Rectangle 16"/>
              <p:cNvSpPr>
                <a:spLocks noChangeArrowheads="1"/>
              </p:cNvSpPr>
              <p:nvPr/>
            </p:nvSpPr>
            <p:spPr bwMode="auto">
              <a:xfrm>
                <a:off x="1966913" y="3235325"/>
                <a:ext cx="461963" cy="111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5" name="Rectangle 17"/>
              <p:cNvSpPr>
                <a:spLocks noChangeArrowheads="1"/>
              </p:cNvSpPr>
              <p:nvPr/>
            </p:nvSpPr>
            <p:spPr bwMode="auto">
              <a:xfrm>
                <a:off x="1925638" y="3216275"/>
                <a:ext cx="41275" cy="11113"/>
              </a:xfrm>
              <a:prstGeom prst="rect">
                <a:avLst/>
              </a:pr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6" name="Rectangle 18"/>
              <p:cNvSpPr>
                <a:spLocks noChangeArrowheads="1"/>
              </p:cNvSpPr>
              <p:nvPr/>
            </p:nvSpPr>
            <p:spPr bwMode="auto">
              <a:xfrm>
                <a:off x="1966913" y="3216275"/>
                <a:ext cx="93663" cy="11113"/>
              </a:xfrm>
              <a:prstGeom prst="rect">
                <a:avLst/>
              </a:prstGeom>
              <a:solidFill>
                <a:srgbClr val="E6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7" name="Rectangle 19"/>
              <p:cNvSpPr>
                <a:spLocks noChangeArrowheads="1"/>
              </p:cNvSpPr>
              <p:nvPr/>
            </p:nvSpPr>
            <p:spPr bwMode="auto">
              <a:xfrm>
                <a:off x="1947863" y="3235325"/>
                <a:ext cx="11113" cy="11113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8" name="Rectangle 20"/>
              <p:cNvSpPr>
                <a:spLocks noChangeArrowheads="1"/>
              </p:cNvSpPr>
              <p:nvPr/>
            </p:nvSpPr>
            <p:spPr bwMode="auto">
              <a:xfrm>
                <a:off x="1936750" y="3235325"/>
                <a:ext cx="7938" cy="11113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49" name="Rectangle 21"/>
              <p:cNvSpPr>
                <a:spLocks noChangeArrowheads="1"/>
              </p:cNvSpPr>
              <p:nvPr/>
            </p:nvSpPr>
            <p:spPr bwMode="auto">
              <a:xfrm>
                <a:off x="2451100" y="3235325"/>
                <a:ext cx="7938" cy="11113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0" name="Rectangle 22"/>
              <p:cNvSpPr>
                <a:spLocks noChangeArrowheads="1"/>
              </p:cNvSpPr>
              <p:nvPr/>
            </p:nvSpPr>
            <p:spPr bwMode="auto">
              <a:xfrm>
                <a:off x="2436813" y="3235325"/>
                <a:ext cx="7938" cy="11113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1" name="Rectangle 23"/>
              <p:cNvSpPr>
                <a:spLocks noChangeArrowheads="1"/>
              </p:cNvSpPr>
              <p:nvPr/>
            </p:nvSpPr>
            <p:spPr bwMode="auto">
              <a:xfrm>
                <a:off x="1997075" y="3273425"/>
                <a:ext cx="55563" cy="46038"/>
              </a:xfrm>
              <a:prstGeom prst="rect">
                <a:avLst/>
              </a:prstGeom>
              <a:solidFill>
                <a:srgbClr val="21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2" name="Rectangle 24"/>
              <p:cNvSpPr>
                <a:spLocks noChangeArrowheads="1"/>
              </p:cNvSpPr>
              <p:nvPr/>
            </p:nvSpPr>
            <p:spPr bwMode="auto">
              <a:xfrm>
                <a:off x="2008188" y="3284538"/>
                <a:ext cx="33338" cy="23813"/>
              </a:xfrm>
              <a:prstGeom prst="rect">
                <a:avLst/>
              </a:prstGeom>
              <a:solidFill>
                <a:srgbClr val="06B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3" name="Rectangle 25"/>
              <p:cNvSpPr>
                <a:spLocks noChangeArrowheads="1"/>
              </p:cNvSpPr>
              <p:nvPr/>
            </p:nvSpPr>
            <p:spPr bwMode="auto">
              <a:xfrm>
                <a:off x="2082800" y="3273425"/>
                <a:ext cx="57150" cy="46038"/>
              </a:xfrm>
              <a:prstGeom prst="rect">
                <a:avLst/>
              </a:pr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4" name="Rectangle 26"/>
              <p:cNvSpPr>
                <a:spLocks noChangeArrowheads="1"/>
              </p:cNvSpPr>
              <p:nvPr/>
            </p:nvSpPr>
            <p:spPr bwMode="auto">
              <a:xfrm>
                <a:off x="2093913" y="3284538"/>
                <a:ext cx="34925" cy="23813"/>
              </a:xfrm>
              <a:prstGeom prst="rect">
                <a:avLst/>
              </a:prstGeom>
              <a:solidFill>
                <a:srgbClr val="E64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5" name="Rectangle 27"/>
              <p:cNvSpPr>
                <a:spLocks noChangeArrowheads="1"/>
              </p:cNvSpPr>
              <p:nvPr/>
            </p:nvSpPr>
            <p:spPr bwMode="auto">
              <a:xfrm>
                <a:off x="2170113" y="3273425"/>
                <a:ext cx="55563" cy="46038"/>
              </a:xfrm>
              <a:prstGeom prst="rect">
                <a:avLst/>
              </a:prstGeom>
              <a:solidFill>
                <a:srgbClr val="21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6" name="Rectangle 28"/>
              <p:cNvSpPr>
                <a:spLocks noChangeArrowheads="1"/>
              </p:cNvSpPr>
              <p:nvPr/>
            </p:nvSpPr>
            <p:spPr bwMode="auto">
              <a:xfrm>
                <a:off x="2181225" y="3284538"/>
                <a:ext cx="33338" cy="23813"/>
              </a:xfrm>
              <a:prstGeom prst="rect">
                <a:avLst/>
              </a:prstGeom>
              <a:solidFill>
                <a:srgbClr val="06B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7" name="Rectangle 29"/>
              <p:cNvSpPr>
                <a:spLocks noChangeArrowheads="1"/>
              </p:cNvSpPr>
              <p:nvPr/>
            </p:nvSpPr>
            <p:spPr bwMode="auto">
              <a:xfrm>
                <a:off x="2255838" y="3273425"/>
                <a:ext cx="57150" cy="46038"/>
              </a:xfrm>
              <a:prstGeom prst="rect">
                <a:avLst/>
              </a:prstGeom>
              <a:solidFill>
                <a:srgbClr val="21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8" name="Rectangle 30"/>
              <p:cNvSpPr>
                <a:spLocks noChangeArrowheads="1"/>
              </p:cNvSpPr>
              <p:nvPr/>
            </p:nvSpPr>
            <p:spPr bwMode="auto">
              <a:xfrm>
                <a:off x="2266950" y="3284538"/>
                <a:ext cx="34925" cy="23813"/>
              </a:xfrm>
              <a:prstGeom prst="rect">
                <a:avLst/>
              </a:prstGeom>
              <a:solidFill>
                <a:srgbClr val="06B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59" name="Rectangle 31"/>
              <p:cNvSpPr>
                <a:spLocks noChangeArrowheads="1"/>
              </p:cNvSpPr>
              <p:nvPr/>
            </p:nvSpPr>
            <p:spPr bwMode="auto">
              <a:xfrm>
                <a:off x="2338388" y="3273425"/>
                <a:ext cx="57150" cy="46038"/>
              </a:xfrm>
              <a:prstGeom prst="rect">
                <a:avLst/>
              </a:prstGeom>
              <a:solidFill>
                <a:srgbClr val="21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0" name="Rectangle 32"/>
              <p:cNvSpPr>
                <a:spLocks noChangeArrowheads="1"/>
              </p:cNvSpPr>
              <p:nvPr/>
            </p:nvSpPr>
            <p:spPr bwMode="auto">
              <a:xfrm>
                <a:off x="2349500" y="3284538"/>
                <a:ext cx="34925" cy="23813"/>
              </a:xfrm>
              <a:prstGeom prst="rect">
                <a:avLst/>
              </a:prstGeom>
              <a:solidFill>
                <a:srgbClr val="06B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1" name="Rectangle 33"/>
              <p:cNvSpPr>
                <a:spLocks noChangeArrowheads="1"/>
              </p:cNvSpPr>
              <p:nvPr/>
            </p:nvSpPr>
            <p:spPr bwMode="auto">
              <a:xfrm>
                <a:off x="1997075" y="3352800"/>
                <a:ext cx="142875" cy="122238"/>
              </a:xfrm>
              <a:prstGeom prst="rect">
                <a:avLst/>
              </a:prstGeom>
              <a:solidFill>
                <a:srgbClr val="FF6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2" name="Rectangle 35"/>
              <p:cNvSpPr>
                <a:spLocks noChangeArrowheads="1"/>
              </p:cNvSpPr>
              <p:nvPr/>
            </p:nvSpPr>
            <p:spPr bwMode="auto">
              <a:xfrm>
                <a:off x="2236788" y="3352800"/>
                <a:ext cx="158750" cy="7938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auto">
              <a:xfrm>
                <a:off x="2170113" y="3352800"/>
                <a:ext cx="52388" cy="7938"/>
              </a:xfrm>
              <a:prstGeom prst="rect">
                <a:avLst/>
              </a:prstGeom>
              <a:solidFill>
                <a:srgbClr val="2B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4" name="Rectangle 37"/>
              <p:cNvSpPr>
                <a:spLocks noChangeArrowheads="1"/>
              </p:cNvSpPr>
              <p:nvPr/>
            </p:nvSpPr>
            <p:spPr bwMode="auto">
              <a:xfrm>
                <a:off x="2170113" y="3376613"/>
                <a:ext cx="225425" cy="3175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5" name="Rectangle 38"/>
              <p:cNvSpPr>
                <a:spLocks noChangeArrowheads="1"/>
              </p:cNvSpPr>
              <p:nvPr/>
            </p:nvSpPr>
            <p:spPr bwMode="auto">
              <a:xfrm>
                <a:off x="2170113" y="3395663"/>
                <a:ext cx="112713" cy="6350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6" name="Rectangle 39"/>
              <p:cNvSpPr>
                <a:spLocks noChangeArrowheads="1"/>
              </p:cNvSpPr>
              <p:nvPr/>
            </p:nvSpPr>
            <p:spPr bwMode="auto">
              <a:xfrm>
                <a:off x="1997075" y="3489325"/>
                <a:ext cx="398463" cy="7938"/>
              </a:xfrm>
              <a:prstGeom prst="rect">
                <a:avLst/>
              </a:prstGeom>
              <a:solidFill>
                <a:srgbClr val="2B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7" name="Rectangle 40"/>
              <p:cNvSpPr>
                <a:spLocks noChangeArrowheads="1"/>
              </p:cNvSpPr>
              <p:nvPr/>
            </p:nvSpPr>
            <p:spPr bwMode="auto">
              <a:xfrm>
                <a:off x="1997075" y="3513138"/>
                <a:ext cx="198438" cy="6350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8" name="Freeform 41"/>
              <p:cNvSpPr>
                <a:spLocks/>
              </p:cNvSpPr>
              <p:nvPr/>
            </p:nvSpPr>
            <p:spPr bwMode="auto">
              <a:xfrm>
                <a:off x="2417763" y="3376613"/>
                <a:ext cx="30163" cy="49213"/>
              </a:xfrm>
              <a:custGeom>
                <a:avLst/>
                <a:gdLst>
                  <a:gd name="T0" fmla="*/ 2 w 19"/>
                  <a:gd name="T1" fmla="*/ 31 h 31"/>
                  <a:gd name="T2" fmla="*/ 0 w 19"/>
                  <a:gd name="T3" fmla="*/ 28 h 31"/>
                  <a:gd name="T4" fmla="*/ 12 w 19"/>
                  <a:gd name="T5" fmla="*/ 14 h 31"/>
                  <a:gd name="T6" fmla="*/ 0 w 19"/>
                  <a:gd name="T7" fmla="*/ 2 h 31"/>
                  <a:gd name="T8" fmla="*/ 2 w 19"/>
                  <a:gd name="T9" fmla="*/ 0 h 31"/>
                  <a:gd name="T10" fmla="*/ 19 w 19"/>
                  <a:gd name="T11" fmla="*/ 14 h 31"/>
                  <a:gd name="T12" fmla="*/ 2 w 19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1">
                    <a:moveTo>
                      <a:pt x="2" y="31"/>
                    </a:moveTo>
                    <a:lnTo>
                      <a:pt x="0" y="28"/>
                    </a:lnTo>
                    <a:lnTo>
                      <a:pt x="12" y="1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9" y="14"/>
                    </a:lnTo>
                    <a:lnTo>
                      <a:pt x="2" y="31"/>
                    </a:lnTo>
                    <a:close/>
                  </a:path>
                </a:pathLst>
              </a:cu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69" name="Freeform 42"/>
              <p:cNvSpPr>
                <a:spLocks/>
              </p:cNvSpPr>
              <p:nvPr/>
            </p:nvSpPr>
            <p:spPr bwMode="auto">
              <a:xfrm>
                <a:off x="1947863" y="3376613"/>
                <a:ext cx="30163" cy="49213"/>
              </a:xfrm>
              <a:custGeom>
                <a:avLst/>
                <a:gdLst>
                  <a:gd name="T0" fmla="*/ 17 w 19"/>
                  <a:gd name="T1" fmla="*/ 31 h 31"/>
                  <a:gd name="T2" fmla="*/ 0 w 19"/>
                  <a:gd name="T3" fmla="*/ 14 h 31"/>
                  <a:gd name="T4" fmla="*/ 17 w 19"/>
                  <a:gd name="T5" fmla="*/ 0 h 31"/>
                  <a:gd name="T6" fmla="*/ 19 w 19"/>
                  <a:gd name="T7" fmla="*/ 2 h 31"/>
                  <a:gd name="T8" fmla="*/ 5 w 19"/>
                  <a:gd name="T9" fmla="*/ 14 h 31"/>
                  <a:gd name="T10" fmla="*/ 19 w 19"/>
                  <a:gd name="T11" fmla="*/ 28 h 31"/>
                  <a:gd name="T12" fmla="*/ 17 w 19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1">
                    <a:moveTo>
                      <a:pt x="17" y="31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5" y="14"/>
                    </a:lnTo>
                    <a:lnTo>
                      <a:pt x="19" y="28"/>
                    </a:lnTo>
                    <a:lnTo>
                      <a:pt x="17" y="31"/>
                    </a:lnTo>
                    <a:close/>
                  </a:path>
                </a:pathLst>
              </a:cu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70" name="Freeform 43"/>
              <p:cNvSpPr>
                <a:spLocks/>
              </p:cNvSpPr>
              <p:nvPr/>
            </p:nvSpPr>
            <p:spPr bwMode="auto">
              <a:xfrm>
                <a:off x="2135188" y="3417888"/>
                <a:ext cx="49213" cy="49213"/>
              </a:xfrm>
              <a:custGeom>
                <a:avLst/>
                <a:gdLst>
                  <a:gd name="T0" fmla="*/ 0 w 31"/>
                  <a:gd name="T1" fmla="*/ 0 h 31"/>
                  <a:gd name="T2" fmla="*/ 8 w 31"/>
                  <a:gd name="T3" fmla="*/ 26 h 31"/>
                  <a:gd name="T4" fmla="*/ 15 w 31"/>
                  <a:gd name="T5" fmla="*/ 21 h 31"/>
                  <a:gd name="T6" fmla="*/ 24 w 31"/>
                  <a:gd name="T7" fmla="*/ 31 h 31"/>
                  <a:gd name="T8" fmla="*/ 31 w 31"/>
                  <a:gd name="T9" fmla="*/ 24 h 31"/>
                  <a:gd name="T10" fmla="*/ 22 w 31"/>
                  <a:gd name="T11" fmla="*/ 12 h 31"/>
                  <a:gd name="T12" fmla="*/ 29 w 31"/>
                  <a:gd name="T13" fmla="*/ 7 h 31"/>
                  <a:gd name="T14" fmla="*/ 0 w 31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0" y="0"/>
                    </a:moveTo>
                    <a:lnTo>
                      <a:pt x="8" y="26"/>
                    </a:lnTo>
                    <a:lnTo>
                      <a:pt x="15" y="21"/>
                    </a:lnTo>
                    <a:lnTo>
                      <a:pt x="24" y="31"/>
                    </a:lnTo>
                    <a:lnTo>
                      <a:pt x="31" y="24"/>
                    </a:lnTo>
                    <a:lnTo>
                      <a:pt x="22" y="12"/>
                    </a:lnTo>
                    <a:lnTo>
                      <a:pt x="2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4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06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040650" y="2847779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选题策划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29266" y="1711356"/>
            <a:ext cx="6019313" cy="830997"/>
            <a:chOff x="5480323" y="1475055"/>
            <a:chExt cx="6019313" cy="830997"/>
          </a:xfrm>
        </p:grpSpPr>
        <p:sp>
          <p:nvSpPr>
            <p:cNvPr id="14" name="文本框 13"/>
            <p:cNvSpPr txBox="1"/>
            <p:nvPr/>
          </p:nvSpPr>
          <p:spPr>
            <a:xfrm>
              <a:off x="5480323" y="1475055"/>
              <a:ext cx="65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80176" y="1598165"/>
              <a:ext cx="55194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与大数据结合，一周热门书目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29266" y="3001668"/>
            <a:ext cx="6019313" cy="830997"/>
            <a:chOff x="5480323" y="2691625"/>
            <a:chExt cx="6019313" cy="830997"/>
          </a:xfrm>
        </p:grpSpPr>
        <p:sp>
          <p:nvSpPr>
            <p:cNvPr id="17" name="文本框 16"/>
            <p:cNvSpPr txBox="1"/>
            <p:nvPr/>
          </p:nvSpPr>
          <p:spPr>
            <a:xfrm>
              <a:off x="5480323" y="2691625"/>
              <a:ext cx="65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980176" y="2814736"/>
              <a:ext cx="55194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新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媒体运营团队成员投票商议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29266" y="4291980"/>
            <a:ext cx="4798039" cy="830997"/>
            <a:chOff x="5470490" y="4055679"/>
            <a:chExt cx="4798039" cy="830997"/>
          </a:xfrm>
        </p:grpSpPr>
        <p:sp>
          <p:nvSpPr>
            <p:cNvPr id="19" name="文本框 18"/>
            <p:cNvSpPr txBox="1"/>
            <p:nvPr/>
          </p:nvSpPr>
          <p:spPr>
            <a:xfrm>
              <a:off x="5980176" y="4178789"/>
              <a:ext cx="42883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读书会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交流群读者推荐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470490" y="4055679"/>
              <a:ext cx="65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9" y="444083"/>
            <a:ext cx="3900090" cy="59579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68" y="732995"/>
            <a:ext cx="5617361" cy="56690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68" y="332134"/>
            <a:ext cx="5568430" cy="31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4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2881885" y="965973"/>
            <a:ext cx="6428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线上线下结合宣传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09969" y="2565445"/>
            <a:ext cx="1856387" cy="1727111"/>
            <a:chOff x="1827989" y="2287816"/>
            <a:chExt cx="1856387" cy="17271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816" y="2287816"/>
              <a:ext cx="980734" cy="100354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827989" y="3553262"/>
              <a:ext cx="1856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QQ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空间和群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98098" y="2352761"/>
            <a:ext cx="1795804" cy="1939795"/>
            <a:chOff x="5049435" y="1992617"/>
            <a:chExt cx="1795804" cy="193979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231" y="1992617"/>
              <a:ext cx="1524169" cy="1428909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5049435" y="3470747"/>
              <a:ext cx="1795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微信公众号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923427" y="2352761"/>
            <a:ext cx="1629267" cy="1939794"/>
            <a:chOff x="8200962" y="1890467"/>
            <a:chExt cx="1629267" cy="19397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962" y="1890467"/>
              <a:ext cx="1629267" cy="134634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8279376" y="3368596"/>
              <a:ext cx="1472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新浪微博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688967" y="5417274"/>
            <a:ext cx="2814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</a:t>
            </a:r>
            <a:r>
              <a:rPr lang="zh-CN" altLang="en-US" sz="4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媒体平台</a:t>
            </a:r>
            <a:endParaRPr lang="zh-CN" altLang="en-US" sz="4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76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2881885" y="477322"/>
            <a:ext cx="6428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线上线下结合宣传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6" y="1893215"/>
            <a:ext cx="2779234" cy="4168851"/>
          </a:xfrm>
          <a:prstGeom prst="rect">
            <a:avLst/>
          </a:prstGeom>
          <a:ln>
            <a:noFill/>
          </a:ln>
          <a:effectLst>
            <a:outerShdw blurRad="228600" dist="38100" algn="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76" y="1896732"/>
            <a:ext cx="2776888" cy="4165334"/>
          </a:xfrm>
          <a:prstGeom prst="rect">
            <a:avLst/>
          </a:prstGeom>
          <a:ln>
            <a:noFill/>
          </a:ln>
          <a:effectLst>
            <a:outerShdw blurRad="228600" dist="38100" algn="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90" y="1893215"/>
            <a:ext cx="2780056" cy="4170084"/>
          </a:xfrm>
          <a:prstGeom prst="rect">
            <a:avLst/>
          </a:prstGeom>
          <a:ln>
            <a:noFill/>
          </a:ln>
          <a:effectLst>
            <a:outerShdw blurRad="228600" dist="38100" algn="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6" y="1893214"/>
            <a:ext cx="2783334" cy="4175001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903375"/>
            <a:ext cx="2769170" cy="4153756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76" y="1908310"/>
            <a:ext cx="2787450" cy="4148821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8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511478" y="1457003"/>
            <a:ext cx="308610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A  </a:t>
            </a:r>
            <a:r>
              <a:rPr lang="zh-CN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情节</a:t>
            </a:r>
            <a:r>
              <a:rPr lang="zh-CN" altLang="zh-CN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分享</a:t>
            </a:r>
          </a:p>
          <a:p>
            <a:r>
              <a: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B  </a:t>
            </a:r>
            <a:r>
              <a:rPr lang="zh-CN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朗读</a:t>
            </a:r>
            <a:r>
              <a:rPr lang="zh-CN" altLang="zh-CN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片段</a:t>
            </a:r>
          </a:p>
          <a:p>
            <a:r>
              <a: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  </a:t>
            </a:r>
            <a:r>
              <a:rPr lang="zh-CN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读者</a:t>
            </a:r>
            <a:r>
              <a:rPr lang="zh-CN" altLang="zh-CN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提问</a:t>
            </a:r>
          </a:p>
          <a:p>
            <a:r>
              <a: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D  </a:t>
            </a:r>
            <a:r>
              <a:rPr lang="zh-CN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轮流</a:t>
            </a:r>
            <a:r>
              <a:rPr lang="zh-CN" altLang="zh-CN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发言</a:t>
            </a:r>
          </a:p>
          <a:p>
            <a:r>
              <a: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E  </a:t>
            </a:r>
            <a:r>
              <a:rPr lang="zh-CN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交流总结</a:t>
            </a:r>
            <a:endParaRPr lang="en-US" altLang="zh-CN" sz="44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F  </a:t>
            </a:r>
            <a:r>
              <a:rPr lang="zh-CN" altLang="en-US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拍照留念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8952" y="293522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交流进行时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23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91" y="1455844"/>
            <a:ext cx="5934844" cy="44511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t="-913" r="1659" b="913"/>
          <a:stretch/>
        </p:blipFill>
        <p:spPr>
          <a:xfrm>
            <a:off x="5324091" y="1455844"/>
            <a:ext cx="5934844" cy="44511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207" r="342" b="-207"/>
          <a:stretch/>
        </p:blipFill>
        <p:spPr>
          <a:xfrm>
            <a:off x="5324091" y="1455845"/>
            <a:ext cx="5934844" cy="4451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91" y="1455846"/>
            <a:ext cx="5934844" cy="445113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695325" y="2967335"/>
            <a:ext cx="4004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交流进行时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4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792986" y="2950797"/>
            <a:ext cx="3738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会后总结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43512" y="4537917"/>
            <a:ext cx="4899746" cy="646330"/>
            <a:chOff x="5241911" y="4024133"/>
            <a:chExt cx="4430409" cy="584420"/>
          </a:xfrm>
        </p:grpSpPr>
        <p:sp>
          <p:nvSpPr>
            <p:cNvPr id="35" name="文本框 34"/>
            <p:cNvSpPr txBox="1"/>
            <p:nvPr/>
          </p:nvSpPr>
          <p:spPr>
            <a:xfrm>
              <a:off x="5728886" y="4054912"/>
              <a:ext cx="3943434" cy="52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读者交流群讨论总结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241911" y="4024133"/>
              <a:ext cx="486975" cy="58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44748" y="3643096"/>
            <a:ext cx="4897272" cy="646330"/>
            <a:chOff x="5244149" y="3165560"/>
            <a:chExt cx="4428172" cy="584420"/>
          </a:xfrm>
        </p:grpSpPr>
        <p:sp>
          <p:nvSpPr>
            <p:cNvPr id="30" name="文本框 29"/>
            <p:cNvSpPr txBox="1"/>
            <p:nvPr/>
          </p:nvSpPr>
          <p:spPr>
            <a:xfrm>
              <a:off x="5730627" y="3165560"/>
              <a:ext cx="3941694" cy="52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微博与微信图文同步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244149" y="3165560"/>
              <a:ext cx="482499" cy="58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345852" y="2720637"/>
            <a:ext cx="4895065" cy="673968"/>
            <a:chOff x="5246144" y="2355710"/>
            <a:chExt cx="4426176" cy="609410"/>
          </a:xfrm>
        </p:grpSpPr>
        <p:sp>
          <p:nvSpPr>
            <p:cNvPr id="29" name="文本框 28"/>
            <p:cNvSpPr txBox="1"/>
            <p:nvPr/>
          </p:nvSpPr>
          <p:spPr>
            <a:xfrm>
              <a:off x="5730627" y="2355710"/>
              <a:ext cx="3941693" cy="528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微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信公众号推文总结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246144" y="2380700"/>
              <a:ext cx="478509" cy="58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45852" y="1825816"/>
            <a:ext cx="4895065" cy="646330"/>
            <a:chOff x="5246144" y="1571817"/>
            <a:chExt cx="4426176" cy="584420"/>
          </a:xfrm>
        </p:grpSpPr>
        <p:sp>
          <p:nvSpPr>
            <p:cNvPr id="28" name="文本框 27"/>
            <p:cNvSpPr txBox="1"/>
            <p:nvPr/>
          </p:nvSpPr>
          <p:spPr>
            <a:xfrm>
              <a:off x="5730627" y="1602596"/>
              <a:ext cx="3941693" cy="52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QQ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空间最先发布新闻</a:t>
              </a:r>
              <a:endPara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246144" y="1571817"/>
              <a:ext cx="478509" cy="58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•</a:t>
              </a:r>
              <a:endParaRPr lang="zh-CN" altLang="en-US" sz="3600" dirty="0">
                <a:solidFill>
                  <a:schemeClr val="bg1"/>
                </a:solidFill>
                <a:latin typeface="新宋体" panose="02010609030101010101" pitchFamily="49" charset="-122"/>
                <a:ea typeface="新宋体" panose="0201060903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60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706251" y="3207087"/>
            <a:ext cx="358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</a:t>
            </a:r>
            <a:r>
              <a:rPr lang="zh-CN" altLang="en-US" sz="5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信扩散</a:t>
            </a:r>
            <a:endParaRPr lang="zh-CN" altLang="en-US" sz="5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31" y="539496"/>
            <a:ext cx="3467453" cy="5897880"/>
          </a:xfrm>
          <a:prstGeom prst="rect">
            <a:avLst/>
          </a:prstGeom>
          <a:effectLst>
            <a:outerShdw blurRad="2286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40" y="538939"/>
            <a:ext cx="3462356" cy="5897879"/>
          </a:xfrm>
          <a:prstGeom prst="rect">
            <a:avLst/>
          </a:prstGeom>
          <a:effectLst>
            <a:outerShdw blurRad="2286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78" y="538940"/>
            <a:ext cx="3472129" cy="5898435"/>
          </a:xfrm>
          <a:prstGeom prst="rect">
            <a:avLst/>
          </a:prstGeom>
          <a:effectLst>
            <a:outerShdw blurRad="2286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8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9462" y="515668"/>
            <a:ext cx="4833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图书馆读书分享会</a:t>
            </a:r>
            <a:endParaRPr lang="zh-CN" altLang="en-US" sz="4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4281424" y="2319654"/>
            <a:ext cx="1606646" cy="1606646"/>
          </a:xfrm>
          <a:custGeom>
            <a:avLst/>
            <a:gdLst>
              <a:gd name="T0" fmla="*/ 244 w 518"/>
              <a:gd name="T1" fmla="*/ 508 h 518"/>
              <a:gd name="T2" fmla="*/ 259 w 518"/>
              <a:gd name="T3" fmla="*/ 518 h 518"/>
              <a:gd name="T4" fmla="*/ 315 w 518"/>
              <a:gd name="T5" fmla="*/ 502 h 518"/>
              <a:gd name="T6" fmla="*/ 219 w 518"/>
              <a:gd name="T7" fmla="*/ 515 h 518"/>
              <a:gd name="T8" fmla="*/ 220 w 518"/>
              <a:gd name="T9" fmla="*/ 506 h 518"/>
              <a:gd name="T10" fmla="*/ 338 w 518"/>
              <a:gd name="T11" fmla="*/ 496 h 518"/>
              <a:gd name="T12" fmla="*/ 341 w 518"/>
              <a:gd name="T13" fmla="*/ 505 h 518"/>
              <a:gd name="T14" fmla="*/ 152 w 518"/>
              <a:gd name="T15" fmla="*/ 485 h 518"/>
              <a:gd name="T16" fmla="*/ 387 w 518"/>
              <a:gd name="T17" fmla="*/ 484 h 518"/>
              <a:gd name="T18" fmla="*/ 408 w 518"/>
              <a:gd name="T19" fmla="*/ 471 h 518"/>
              <a:gd name="T20" fmla="*/ 105 w 518"/>
              <a:gd name="T21" fmla="*/ 467 h 518"/>
              <a:gd name="T22" fmla="*/ 126 w 518"/>
              <a:gd name="T23" fmla="*/ 481 h 518"/>
              <a:gd name="T24" fmla="*/ 439 w 518"/>
              <a:gd name="T25" fmla="*/ 432 h 518"/>
              <a:gd name="T26" fmla="*/ 86 w 518"/>
              <a:gd name="T27" fmla="*/ 452 h 518"/>
              <a:gd name="T28" fmla="*/ 92 w 518"/>
              <a:gd name="T29" fmla="*/ 445 h 518"/>
              <a:gd name="T30" fmla="*/ 455 w 518"/>
              <a:gd name="T31" fmla="*/ 414 h 518"/>
              <a:gd name="T32" fmla="*/ 462 w 518"/>
              <a:gd name="T33" fmla="*/ 420 h 518"/>
              <a:gd name="T34" fmla="*/ 46 w 518"/>
              <a:gd name="T35" fmla="*/ 390 h 518"/>
              <a:gd name="T36" fmla="*/ 489 w 518"/>
              <a:gd name="T37" fmla="*/ 378 h 518"/>
              <a:gd name="T38" fmla="*/ 499 w 518"/>
              <a:gd name="T39" fmla="*/ 356 h 518"/>
              <a:gd name="T40" fmla="*/ 16 w 518"/>
              <a:gd name="T41" fmla="*/ 350 h 518"/>
              <a:gd name="T42" fmla="*/ 26 w 518"/>
              <a:gd name="T43" fmla="*/ 373 h 518"/>
              <a:gd name="T44" fmla="*/ 504 w 518"/>
              <a:gd name="T45" fmla="*/ 306 h 518"/>
              <a:gd name="T46" fmla="*/ 9 w 518"/>
              <a:gd name="T47" fmla="*/ 326 h 518"/>
              <a:gd name="T48" fmla="*/ 17 w 518"/>
              <a:gd name="T49" fmla="*/ 324 h 518"/>
              <a:gd name="T50" fmla="*/ 508 w 518"/>
              <a:gd name="T51" fmla="*/ 283 h 518"/>
              <a:gd name="T52" fmla="*/ 517 w 518"/>
              <a:gd name="T53" fmla="*/ 284 h 518"/>
              <a:gd name="T54" fmla="*/ 0 w 518"/>
              <a:gd name="T55" fmla="*/ 253 h 518"/>
              <a:gd name="T56" fmla="*/ 10 w 518"/>
              <a:gd name="T57" fmla="*/ 277 h 518"/>
              <a:gd name="T58" fmla="*/ 506 w 518"/>
              <a:gd name="T59" fmla="*/ 223 h 518"/>
              <a:gd name="T60" fmla="*/ 509 w 518"/>
              <a:gd name="T61" fmla="*/ 247 h 518"/>
              <a:gd name="T62" fmla="*/ 6 w 518"/>
              <a:gd name="T63" fmla="*/ 203 h 518"/>
              <a:gd name="T64" fmla="*/ 502 w 518"/>
              <a:gd name="T65" fmla="*/ 199 h 518"/>
              <a:gd name="T66" fmla="*/ 511 w 518"/>
              <a:gd name="T67" fmla="*/ 197 h 518"/>
              <a:gd name="T68" fmla="*/ 12 w 518"/>
              <a:gd name="T69" fmla="*/ 179 h 518"/>
              <a:gd name="T70" fmla="*/ 21 w 518"/>
              <a:gd name="T71" fmla="*/ 182 h 518"/>
              <a:gd name="T72" fmla="*/ 483 w 518"/>
              <a:gd name="T73" fmla="*/ 128 h 518"/>
              <a:gd name="T74" fmla="*/ 40 w 518"/>
              <a:gd name="T75" fmla="*/ 138 h 518"/>
              <a:gd name="T76" fmla="*/ 52 w 518"/>
              <a:gd name="T77" fmla="*/ 118 h 518"/>
              <a:gd name="T78" fmla="*/ 447 w 518"/>
              <a:gd name="T79" fmla="*/ 94 h 518"/>
              <a:gd name="T80" fmla="*/ 462 w 518"/>
              <a:gd name="T81" fmla="*/ 113 h 518"/>
              <a:gd name="T82" fmla="*/ 77 w 518"/>
              <a:gd name="T83" fmla="*/ 74 h 518"/>
              <a:gd name="T84" fmla="*/ 430 w 518"/>
              <a:gd name="T85" fmla="*/ 77 h 518"/>
              <a:gd name="T86" fmla="*/ 436 w 518"/>
              <a:gd name="T87" fmla="*/ 70 h 518"/>
              <a:gd name="T88" fmla="*/ 95 w 518"/>
              <a:gd name="T89" fmla="*/ 58 h 518"/>
              <a:gd name="T90" fmla="*/ 101 w 518"/>
              <a:gd name="T91" fmla="*/ 65 h 518"/>
              <a:gd name="T92" fmla="*/ 376 w 518"/>
              <a:gd name="T93" fmla="*/ 27 h 518"/>
              <a:gd name="T94" fmla="*/ 141 w 518"/>
              <a:gd name="T95" fmla="*/ 38 h 518"/>
              <a:gd name="T96" fmla="*/ 162 w 518"/>
              <a:gd name="T97" fmla="*/ 28 h 518"/>
              <a:gd name="T98" fmla="*/ 327 w 518"/>
              <a:gd name="T99" fmla="*/ 18 h 518"/>
              <a:gd name="T100" fmla="*/ 350 w 518"/>
              <a:gd name="T101" fmla="*/ 26 h 518"/>
              <a:gd name="T102" fmla="*/ 206 w 518"/>
              <a:gd name="T103" fmla="*/ 5 h 518"/>
              <a:gd name="T104" fmla="*/ 304 w 518"/>
              <a:gd name="T105" fmla="*/ 13 h 518"/>
              <a:gd name="T106" fmla="*/ 305 w 518"/>
              <a:gd name="T107" fmla="*/ 4 h 518"/>
              <a:gd name="T108" fmla="*/ 231 w 518"/>
              <a:gd name="T109" fmla="*/ 1 h 518"/>
              <a:gd name="T110" fmla="*/ 232 w 518"/>
              <a:gd name="T111" fmla="*/ 1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8" h="518">
                <a:moveTo>
                  <a:pt x="259" y="518"/>
                </a:moveTo>
                <a:cubicBezTo>
                  <a:pt x="254" y="518"/>
                  <a:pt x="248" y="518"/>
                  <a:pt x="243" y="517"/>
                </a:cubicBezTo>
                <a:cubicBezTo>
                  <a:pt x="244" y="508"/>
                  <a:pt x="244" y="508"/>
                  <a:pt x="244" y="508"/>
                </a:cubicBezTo>
                <a:cubicBezTo>
                  <a:pt x="252" y="509"/>
                  <a:pt x="260" y="509"/>
                  <a:pt x="268" y="509"/>
                </a:cubicBezTo>
                <a:cubicBezTo>
                  <a:pt x="268" y="518"/>
                  <a:pt x="268" y="518"/>
                  <a:pt x="268" y="518"/>
                </a:cubicBezTo>
                <a:cubicBezTo>
                  <a:pt x="265" y="518"/>
                  <a:pt x="262" y="518"/>
                  <a:pt x="259" y="518"/>
                </a:cubicBezTo>
                <a:moveTo>
                  <a:pt x="293" y="516"/>
                </a:moveTo>
                <a:cubicBezTo>
                  <a:pt x="292" y="507"/>
                  <a:pt x="292" y="507"/>
                  <a:pt x="292" y="507"/>
                </a:cubicBezTo>
                <a:cubicBezTo>
                  <a:pt x="300" y="506"/>
                  <a:pt x="308" y="504"/>
                  <a:pt x="315" y="502"/>
                </a:cubicBezTo>
                <a:cubicBezTo>
                  <a:pt x="317" y="511"/>
                  <a:pt x="317" y="511"/>
                  <a:pt x="317" y="511"/>
                </a:cubicBezTo>
                <a:cubicBezTo>
                  <a:pt x="309" y="513"/>
                  <a:pt x="301" y="515"/>
                  <a:pt x="293" y="516"/>
                </a:cubicBezTo>
                <a:moveTo>
                  <a:pt x="219" y="515"/>
                </a:moveTo>
                <a:cubicBezTo>
                  <a:pt x="211" y="514"/>
                  <a:pt x="202" y="512"/>
                  <a:pt x="194" y="510"/>
                </a:cubicBezTo>
                <a:cubicBezTo>
                  <a:pt x="197" y="501"/>
                  <a:pt x="197" y="501"/>
                  <a:pt x="197" y="501"/>
                </a:cubicBezTo>
                <a:cubicBezTo>
                  <a:pt x="204" y="503"/>
                  <a:pt x="212" y="505"/>
                  <a:pt x="220" y="506"/>
                </a:cubicBezTo>
                <a:cubicBezTo>
                  <a:pt x="219" y="515"/>
                  <a:pt x="219" y="515"/>
                  <a:pt x="219" y="515"/>
                </a:cubicBezTo>
                <a:moveTo>
                  <a:pt x="341" y="505"/>
                </a:moveTo>
                <a:cubicBezTo>
                  <a:pt x="338" y="496"/>
                  <a:pt x="338" y="496"/>
                  <a:pt x="338" y="496"/>
                </a:cubicBezTo>
                <a:cubicBezTo>
                  <a:pt x="346" y="493"/>
                  <a:pt x="353" y="490"/>
                  <a:pt x="361" y="487"/>
                </a:cubicBezTo>
                <a:cubicBezTo>
                  <a:pt x="364" y="495"/>
                  <a:pt x="364" y="495"/>
                  <a:pt x="364" y="495"/>
                </a:cubicBezTo>
                <a:cubicBezTo>
                  <a:pt x="357" y="499"/>
                  <a:pt x="349" y="502"/>
                  <a:pt x="341" y="505"/>
                </a:cubicBezTo>
                <a:moveTo>
                  <a:pt x="171" y="502"/>
                </a:moveTo>
                <a:cubicBezTo>
                  <a:pt x="163" y="500"/>
                  <a:pt x="155" y="496"/>
                  <a:pt x="148" y="493"/>
                </a:cubicBezTo>
                <a:cubicBezTo>
                  <a:pt x="152" y="485"/>
                  <a:pt x="152" y="485"/>
                  <a:pt x="152" y="485"/>
                </a:cubicBezTo>
                <a:cubicBezTo>
                  <a:pt x="159" y="488"/>
                  <a:pt x="166" y="491"/>
                  <a:pt x="174" y="494"/>
                </a:cubicBezTo>
                <a:cubicBezTo>
                  <a:pt x="171" y="502"/>
                  <a:pt x="171" y="502"/>
                  <a:pt x="171" y="502"/>
                </a:cubicBezTo>
                <a:moveTo>
                  <a:pt x="387" y="484"/>
                </a:moveTo>
                <a:cubicBezTo>
                  <a:pt x="382" y="476"/>
                  <a:pt x="382" y="476"/>
                  <a:pt x="382" y="476"/>
                </a:cubicBezTo>
                <a:cubicBezTo>
                  <a:pt x="389" y="472"/>
                  <a:pt x="396" y="468"/>
                  <a:pt x="402" y="463"/>
                </a:cubicBezTo>
                <a:cubicBezTo>
                  <a:pt x="408" y="471"/>
                  <a:pt x="408" y="471"/>
                  <a:pt x="408" y="471"/>
                </a:cubicBezTo>
                <a:cubicBezTo>
                  <a:pt x="401" y="476"/>
                  <a:pt x="394" y="480"/>
                  <a:pt x="387" y="484"/>
                </a:cubicBezTo>
                <a:moveTo>
                  <a:pt x="126" y="481"/>
                </a:moveTo>
                <a:cubicBezTo>
                  <a:pt x="119" y="477"/>
                  <a:pt x="112" y="472"/>
                  <a:pt x="105" y="467"/>
                </a:cubicBezTo>
                <a:cubicBezTo>
                  <a:pt x="110" y="460"/>
                  <a:pt x="110" y="460"/>
                  <a:pt x="110" y="460"/>
                </a:cubicBezTo>
                <a:cubicBezTo>
                  <a:pt x="117" y="465"/>
                  <a:pt x="124" y="469"/>
                  <a:pt x="130" y="473"/>
                </a:cubicBezTo>
                <a:cubicBezTo>
                  <a:pt x="126" y="481"/>
                  <a:pt x="126" y="481"/>
                  <a:pt x="126" y="481"/>
                </a:cubicBezTo>
                <a:moveTo>
                  <a:pt x="427" y="456"/>
                </a:moveTo>
                <a:cubicBezTo>
                  <a:pt x="421" y="449"/>
                  <a:pt x="421" y="449"/>
                  <a:pt x="421" y="449"/>
                </a:cubicBezTo>
                <a:cubicBezTo>
                  <a:pt x="427" y="444"/>
                  <a:pt x="433" y="438"/>
                  <a:pt x="439" y="432"/>
                </a:cubicBezTo>
                <a:cubicBezTo>
                  <a:pt x="445" y="439"/>
                  <a:pt x="445" y="439"/>
                  <a:pt x="445" y="439"/>
                </a:cubicBezTo>
                <a:cubicBezTo>
                  <a:pt x="440" y="445"/>
                  <a:pt x="434" y="450"/>
                  <a:pt x="427" y="456"/>
                </a:cubicBezTo>
                <a:moveTo>
                  <a:pt x="86" y="452"/>
                </a:moveTo>
                <a:cubicBezTo>
                  <a:pt x="80" y="446"/>
                  <a:pt x="74" y="440"/>
                  <a:pt x="68" y="434"/>
                </a:cubicBezTo>
                <a:cubicBezTo>
                  <a:pt x="75" y="428"/>
                  <a:pt x="75" y="428"/>
                  <a:pt x="75" y="428"/>
                </a:cubicBezTo>
                <a:cubicBezTo>
                  <a:pt x="80" y="434"/>
                  <a:pt x="86" y="440"/>
                  <a:pt x="92" y="445"/>
                </a:cubicBezTo>
                <a:cubicBezTo>
                  <a:pt x="86" y="452"/>
                  <a:pt x="86" y="452"/>
                  <a:pt x="86" y="452"/>
                </a:cubicBezTo>
                <a:moveTo>
                  <a:pt x="462" y="420"/>
                </a:moveTo>
                <a:cubicBezTo>
                  <a:pt x="455" y="414"/>
                  <a:pt x="455" y="414"/>
                  <a:pt x="455" y="414"/>
                </a:cubicBezTo>
                <a:cubicBezTo>
                  <a:pt x="460" y="408"/>
                  <a:pt x="464" y="402"/>
                  <a:pt x="469" y="395"/>
                </a:cubicBezTo>
                <a:cubicBezTo>
                  <a:pt x="476" y="400"/>
                  <a:pt x="476" y="400"/>
                  <a:pt x="476" y="400"/>
                </a:cubicBezTo>
                <a:cubicBezTo>
                  <a:pt x="472" y="407"/>
                  <a:pt x="467" y="414"/>
                  <a:pt x="462" y="420"/>
                </a:cubicBezTo>
                <a:moveTo>
                  <a:pt x="52" y="415"/>
                </a:moveTo>
                <a:cubicBezTo>
                  <a:pt x="47" y="409"/>
                  <a:pt x="42" y="402"/>
                  <a:pt x="38" y="395"/>
                </a:cubicBezTo>
                <a:cubicBezTo>
                  <a:pt x="46" y="390"/>
                  <a:pt x="46" y="390"/>
                  <a:pt x="46" y="390"/>
                </a:cubicBezTo>
                <a:cubicBezTo>
                  <a:pt x="50" y="397"/>
                  <a:pt x="55" y="403"/>
                  <a:pt x="59" y="410"/>
                </a:cubicBezTo>
                <a:cubicBezTo>
                  <a:pt x="52" y="415"/>
                  <a:pt x="52" y="415"/>
                  <a:pt x="52" y="415"/>
                </a:cubicBezTo>
                <a:moveTo>
                  <a:pt x="489" y="378"/>
                </a:moveTo>
                <a:cubicBezTo>
                  <a:pt x="481" y="374"/>
                  <a:pt x="481" y="374"/>
                  <a:pt x="481" y="374"/>
                </a:cubicBezTo>
                <a:cubicBezTo>
                  <a:pt x="484" y="367"/>
                  <a:pt x="488" y="360"/>
                  <a:pt x="491" y="352"/>
                </a:cubicBezTo>
                <a:cubicBezTo>
                  <a:pt x="499" y="356"/>
                  <a:pt x="499" y="356"/>
                  <a:pt x="499" y="356"/>
                </a:cubicBezTo>
                <a:cubicBezTo>
                  <a:pt x="496" y="363"/>
                  <a:pt x="493" y="371"/>
                  <a:pt x="489" y="378"/>
                </a:cubicBezTo>
                <a:moveTo>
                  <a:pt x="26" y="373"/>
                </a:moveTo>
                <a:cubicBezTo>
                  <a:pt x="22" y="365"/>
                  <a:pt x="19" y="358"/>
                  <a:pt x="16" y="350"/>
                </a:cubicBezTo>
                <a:cubicBezTo>
                  <a:pt x="25" y="347"/>
                  <a:pt x="25" y="347"/>
                  <a:pt x="25" y="347"/>
                </a:cubicBezTo>
                <a:cubicBezTo>
                  <a:pt x="28" y="354"/>
                  <a:pt x="31" y="362"/>
                  <a:pt x="34" y="369"/>
                </a:cubicBezTo>
                <a:cubicBezTo>
                  <a:pt x="26" y="373"/>
                  <a:pt x="26" y="373"/>
                  <a:pt x="26" y="373"/>
                </a:cubicBezTo>
                <a:moveTo>
                  <a:pt x="507" y="332"/>
                </a:moveTo>
                <a:cubicBezTo>
                  <a:pt x="499" y="330"/>
                  <a:pt x="499" y="330"/>
                  <a:pt x="499" y="330"/>
                </a:cubicBezTo>
                <a:cubicBezTo>
                  <a:pt x="501" y="322"/>
                  <a:pt x="503" y="314"/>
                  <a:pt x="504" y="306"/>
                </a:cubicBezTo>
                <a:cubicBezTo>
                  <a:pt x="513" y="308"/>
                  <a:pt x="513" y="308"/>
                  <a:pt x="513" y="308"/>
                </a:cubicBezTo>
                <a:cubicBezTo>
                  <a:pt x="512" y="316"/>
                  <a:pt x="510" y="324"/>
                  <a:pt x="507" y="332"/>
                </a:cubicBezTo>
                <a:moveTo>
                  <a:pt x="9" y="326"/>
                </a:moveTo>
                <a:cubicBezTo>
                  <a:pt x="6" y="318"/>
                  <a:pt x="5" y="310"/>
                  <a:pt x="3" y="302"/>
                </a:cubicBezTo>
                <a:cubicBezTo>
                  <a:pt x="12" y="301"/>
                  <a:pt x="12" y="301"/>
                  <a:pt x="12" y="301"/>
                </a:cubicBezTo>
                <a:cubicBezTo>
                  <a:pt x="14" y="308"/>
                  <a:pt x="15" y="316"/>
                  <a:pt x="17" y="324"/>
                </a:cubicBezTo>
                <a:cubicBezTo>
                  <a:pt x="9" y="326"/>
                  <a:pt x="9" y="326"/>
                  <a:pt x="9" y="326"/>
                </a:cubicBezTo>
                <a:moveTo>
                  <a:pt x="517" y="284"/>
                </a:moveTo>
                <a:cubicBezTo>
                  <a:pt x="508" y="283"/>
                  <a:pt x="508" y="283"/>
                  <a:pt x="508" y="283"/>
                </a:cubicBezTo>
                <a:cubicBezTo>
                  <a:pt x="508" y="275"/>
                  <a:pt x="509" y="267"/>
                  <a:pt x="509" y="259"/>
                </a:cubicBezTo>
                <a:cubicBezTo>
                  <a:pt x="518" y="259"/>
                  <a:pt x="518" y="259"/>
                  <a:pt x="518" y="259"/>
                </a:cubicBezTo>
                <a:cubicBezTo>
                  <a:pt x="518" y="267"/>
                  <a:pt x="518" y="275"/>
                  <a:pt x="517" y="284"/>
                </a:cubicBezTo>
                <a:moveTo>
                  <a:pt x="0" y="277"/>
                </a:moveTo>
                <a:cubicBezTo>
                  <a:pt x="0" y="271"/>
                  <a:pt x="0" y="265"/>
                  <a:pt x="0" y="259"/>
                </a:cubicBezTo>
                <a:cubicBezTo>
                  <a:pt x="0" y="257"/>
                  <a:pt x="0" y="255"/>
                  <a:pt x="0" y="253"/>
                </a:cubicBezTo>
                <a:cubicBezTo>
                  <a:pt x="9" y="253"/>
                  <a:pt x="9" y="253"/>
                  <a:pt x="9" y="253"/>
                </a:cubicBezTo>
                <a:cubicBezTo>
                  <a:pt x="9" y="255"/>
                  <a:pt x="9" y="257"/>
                  <a:pt x="9" y="259"/>
                </a:cubicBezTo>
                <a:cubicBezTo>
                  <a:pt x="9" y="265"/>
                  <a:pt x="9" y="271"/>
                  <a:pt x="10" y="277"/>
                </a:cubicBezTo>
                <a:cubicBezTo>
                  <a:pt x="0" y="277"/>
                  <a:pt x="0" y="277"/>
                  <a:pt x="0" y="277"/>
                </a:cubicBezTo>
                <a:moveTo>
                  <a:pt x="509" y="247"/>
                </a:moveTo>
                <a:cubicBezTo>
                  <a:pt x="508" y="239"/>
                  <a:pt x="507" y="231"/>
                  <a:pt x="506" y="223"/>
                </a:cubicBezTo>
                <a:cubicBezTo>
                  <a:pt x="515" y="222"/>
                  <a:pt x="515" y="222"/>
                  <a:pt x="515" y="222"/>
                </a:cubicBezTo>
                <a:cubicBezTo>
                  <a:pt x="517" y="230"/>
                  <a:pt x="517" y="238"/>
                  <a:pt x="518" y="246"/>
                </a:cubicBezTo>
                <a:cubicBezTo>
                  <a:pt x="509" y="247"/>
                  <a:pt x="509" y="247"/>
                  <a:pt x="509" y="247"/>
                </a:cubicBezTo>
                <a:moveTo>
                  <a:pt x="11" y="229"/>
                </a:moveTo>
                <a:cubicBezTo>
                  <a:pt x="2" y="228"/>
                  <a:pt x="2" y="228"/>
                  <a:pt x="2" y="228"/>
                </a:cubicBezTo>
                <a:cubicBezTo>
                  <a:pt x="3" y="220"/>
                  <a:pt x="4" y="211"/>
                  <a:pt x="6" y="203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3" y="213"/>
                  <a:pt x="12" y="221"/>
                  <a:pt x="11" y="229"/>
                </a:cubicBezTo>
                <a:moveTo>
                  <a:pt x="502" y="199"/>
                </a:moveTo>
                <a:cubicBezTo>
                  <a:pt x="500" y="192"/>
                  <a:pt x="498" y="184"/>
                  <a:pt x="495" y="176"/>
                </a:cubicBezTo>
                <a:cubicBezTo>
                  <a:pt x="504" y="173"/>
                  <a:pt x="504" y="173"/>
                  <a:pt x="504" y="173"/>
                </a:cubicBezTo>
                <a:cubicBezTo>
                  <a:pt x="506" y="181"/>
                  <a:pt x="509" y="189"/>
                  <a:pt x="511" y="197"/>
                </a:cubicBezTo>
                <a:cubicBezTo>
                  <a:pt x="502" y="199"/>
                  <a:pt x="502" y="199"/>
                  <a:pt x="502" y="199"/>
                </a:cubicBezTo>
                <a:moveTo>
                  <a:pt x="21" y="182"/>
                </a:moveTo>
                <a:cubicBezTo>
                  <a:pt x="12" y="179"/>
                  <a:pt x="12" y="179"/>
                  <a:pt x="12" y="179"/>
                </a:cubicBezTo>
                <a:cubicBezTo>
                  <a:pt x="15" y="171"/>
                  <a:pt x="18" y="164"/>
                  <a:pt x="21" y="156"/>
                </a:cubicBezTo>
                <a:cubicBezTo>
                  <a:pt x="29" y="160"/>
                  <a:pt x="29" y="160"/>
                  <a:pt x="29" y="160"/>
                </a:cubicBezTo>
                <a:cubicBezTo>
                  <a:pt x="26" y="167"/>
                  <a:pt x="23" y="175"/>
                  <a:pt x="21" y="182"/>
                </a:cubicBezTo>
                <a:moveTo>
                  <a:pt x="486" y="154"/>
                </a:moveTo>
                <a:cubicBezTo>
                  <a:pt x="483" y="147"/>
                  <a:pt x="479" y="140"/>
                  <a:pt x="475" y="133"/>
                </a:cubicBezTo>
                <a:cubicBezTo>
                  <a:pt x="483" y="128"/>
                  <a:pt x="483" y="128"/>
                  <a:pt x="483" y="128"/>
                </a:cubicBezTo>
                <a:cubicBezTo>
                  <a:pt x="487" y="135"/>
                  <a:pt x="491" y="143"/>
                  <a:pt x="494" y="150"/>
                </a:cubicBezTo>
                <a:cubicBezTo>
                  <a:pt x="486" y="154"/>
                  <a:pt x="486" y="154"/>
                  <a:pt x="486" y="154"/>
                </a:cubicBezTo>
                <a:moveTo>
                  <a:pt x="40" y="138"/>
                </a:moveTo>
                <a:cubicBezTo>
                  <a:pt x="32" y="134"/>
                  <a:pt x="32" y="134"/>
                  <a:pt x="32" y="134"/>
                </a:cubicBezTo>
                <a:cubicBezTo>
                  <a:pt x="36" y="127"/>
                  <a:pt x="40" y="119"/>
                  <a:pt x="45" y="113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8" y="124"/>
                  <a:pt x="44" y="131"/>
                  <a:pt x="40" y="138"/>
                </a:cubicBezTo>
                <a:moveTo>
                  <a:pt x="462" y="113"/>
                </a:moveTo>
                <a:cubicBezTo>
                  <a:pt x="457" y="106"/>
                  <a:pt x="452" y="100"/>
                  <a:pt x="447" y="94"/>
                </a:cubicBezTo>
                <a:cubicBezTo>
                  <a:pt x="454" y="88"/>
                  <a:pt x="454" y="88"/>
                  <a:pt x="454" y="88"/>
                </a:cubicBezTo>
                <a:cubicBezTo>
                  <a:pt x="459" y="94"/>
                  <a:pt x="464" y="101"/>
                  <a:pt x="469" y="107"/>
                </a:cubicBezTo>
                <a:cubicBezTo>
                  <a:pt x="462" y="113"/>
                  <a:pt x="462" y="113"/>
                  <a:pt x="462" y="113"/>
                </a:cubicBezTo>
                <a:moveTo>
                  <a:pt x="67" y="99"/>
                </a:moveTo>
                <a:cubicBezTo>
                  <a:pt x="60" y="93"/>
                  <a:pt x="60" y="93"/>
                  <a:pt x="60" y="93"/>
                </a:cubicBezTo>
                <a:cubicBezTo>
                  <a:pt x="65" y="86"/>
                  <a:pt x="71" y="80"/>
                  <a:pt x="77" y="74"/>
                </a:cubicBezTo>
                <a:cubicBezTo>
                  <a:pt x="83" y="81"/>
                  <a:pt x="83" y="81"/>
                  <a:pt x="83" y="81"/>
                </a:cubicBezTo>
                <a:cubicBezTo>
                  <a:pt x="77" y="87"/>
                  <a:pt x="72" y="93"/>
                  <a:pt x="67" y="99"/>
                </a:cubicBezTo>
                <a:moveTo>
                  <a:pt x="430" y="77"/>
                </a:moveTo>
                <a:cubicBezTo>
                  <a:pt x="424" y="71"/>
                  <a:pt x="418" y="66"/>
                  <a:pt x="412" y="61"/>
                </a:cubicBezTo>
                <a:cubicBezTo>
                  <a:pt x="418" y="54"/>
                  <a:pt x="418" y="54"/>
                  <a:pt x="418" y="54"/>
                </a:cubicBezTo>
                <a:cubicBezTo>
                  <a:pt x="424" y="59"/>
                  <a:pt x="430" y="64"/>
                  <a:pt x="436" y="70"/>
                </a:cubicBezTo>
                <a:cubicBezTo>
                  <a:pt x="430" y="77"/>
                  <a:pt x="430" y="77"/>
                  <a:pt x="430" y="77"/>
                </a:cubicBezTo>
                <a:moveTo>
                  <a:pt x="101" y="65"/>
                </a:moveTo>
                <a:cubicBezTo>
                  <a:pt x="95" y="58"/>
                  <a:pt x="95" y="58"/>
                  <a:pt x="95" y="58"/>
                </a:cubicBezTo>
                <a:cubicBezTo>
                  <a:pt x="102" y="53"/>
                  <a:pt x="108" y="48"/>
                  <a:pt x="115" y="43"/>
                </a:cubicBezTo>
                <a:cubicBezTo>
                  <a:pt x="120" y="51"/>
                  <a:pt x="120" y="51"/>
                  <a:pt x="120" y="51"/>
                </a:cubicBezTo>
                <a:cubicBezTo>
                  <a:pt x="114" y="55"/>
                  <a:pt x="107" y="60"/>
                  <a:pt x="101" y="65"/>
                </a:cubicBezTo>
                <a:moveTo>
                  <a:pt x="392" y="47"/>
                </a:moveTo>
                <a:cubicBezTo>
                  <a:pt x="386" y="43"/>
                  <a:pt x="379" y="39"/>
                  <a:pt x="372" y="36"/>
                </a:cubicBezTo>
                <a:cubicBezTo>
                  <a:pt x="376" y="27"/>
                  <a:pt x="376" y="27"/>
                  <a:pt x="376" y="27"/>
                </a:cubicBezTo>
                <a:cubicBezTo>
                  <a:pt x="383" y="31"/>
                  <a:pt x="390" y="35"/>
                  <a:pt x="397" y="40"/>
                </a:cubicBezTo>
                <a:cubicBezTo>
                  <a:pt x="392" y="47"/>
                  <a:pt x="392" y="47"/>
                  <a:pt x="392" y="47"/>
                </a:cubicBezTo>
                <a:moveTo>
                  <a:pt x="141" y="38"/>
                </a:moveTo>
                <a:cubicBezTo>
                  <a:pt x="136" y="30"/>
                  <a:pt x="136" y="30"/>
                  <a:pt x="136" y="30"/>
                </a:cubicBezTo>
                <a:cubicBezTo>
                  <a:pt x="144" y="26"/>
                  <a:pt x="151" y="23"/>
                  <a:pt x="159" y="20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55" y="31"/>
                  <a:pt x="148" y="35"/>
                  <a:pt x="141" y="38"/>
                </a:cubicBezTo>
                <a:moveTo>
                  <a:pt x="350" y="26"/>
                </a:moveTo>
                <a:cubicBezTo>
                  <a:pt x="342" y="23"/>
                  <a:pt x="335" y="20"/>
                  <a:pt x="327" y="18"/>
                </a:cubicBezTo>
                <a:cubicBezTo>
                  <a:pt x="329" y="9"/>
                  <a:pt x="329" y="9"/>
                  <a:pt x="329" y="9"/>
                </a:cubicBezTo>
                <a:cubicBezTo>
                  <a:pt x="337" y="12"/>
                  <a:pt x="345" y="14"/>
                  <a:pt x="353" y="17"/>
                </a:cubicBezTo>
                <a:cubicBezTo>
                  <a:pt x="350" y="26"/>
                  <a:pt x="350" y="26"/>
                  <a:pt x="350" y="26"/>
                </a:cubicBezTo>
                <a:moveTo>
                  <a:pt x="185" y="20"/>
                </a:moveTo>
                <a:cubicBezTo>
                  <a:pt x="182" y="11"/>
                  <a:pt x="182" y="11"/>
                  <a:pt x="182" y="11"/>
                </a:cubicBezTo>
                <a:cubicBezTo>
                  <a:pt x="190" y="9"/>
                  <a:pt x="198" y="7"/>
                  <a:pt x="206" y="5"/>
                </a:cubicBezTo>
                <a:cubicBezTo>
                  <a:pt x="208" y="14"/>
                  <a:pt x="208" y="14"/>
                  <a:pt x="208" y="14"/>
                </a:cubicBezTo>
                <a:cubicBezTo>
                  <a:pt x="200" y="16"/>
                  <a:pt x="193" y="18"/>
                  <a:pt x="185" y="20"/>
                </a:cubicBezTo>
                <a:moveTo>
                  <a:pt x="304" y="13"/>
                </a:moveTo>
                <a:cubicBezTo>
                  <a:pt x="296" y="11"/>
                  <a:pt x="288" y="10"/>
                  <a:pt x="280" y="10"/>
                </a:cubicBezTo>
                <a:cubicBezTo>
                  <a:pt x="281" y="1"/>
                  <a:pt x="281" y="1"/>
                  <a:pt x="281" y="1"/>
                </a:cubicBezTo>
                <a:cubicBezTo>
                  <a:pt x="289" y="1"/>
                  <a:pt x="297" y="2"/>
                  <a:pt x="305" y="4"/>
                </a:cubicBezTo>
                <a:cubicBezTo>
                  <a:pt x="304" y="13"/>
                  <a:pt x="304" y="13"/>
                  <a:pt x="304" y="13"/>
                </a:cubicBezTo>
                <a:moveTo>
                  <a:pt x="232" y="10"/>
                </a:moveTo>
                <a:cubicBezTo>
                  <a:pt x="231" y="1"/>
                  <a:pt x="231" y="1"/>
                  <a:pt x="231" y="1"/>
                </a:cubicBezTo>
                <a:cubicBezTo>
                  <a:pt x="239" y="0"/>
                  <a:pt x="247" y="0"/>
                  <a:pt x="256" y="0"/>
                </a:cubicBezTo>
                <a:cubicBezTo>
                  <a:pt x="256" y="9"/>
                  <a:pt x="256" y="9"/>
                  <a:pt x="256" y="9"/>
                </a:cubicBezTo>
                <a:cubicBezTo>
                  <a:pt x="248" y="9"/>
                  <a:pt x="240" y="9"/>
                  <a:pt x="232" y="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679503" y="2228038"/>
            <a:ext cx="3326730" cy="332673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916962" y="1477821"/>
            <a:ext cx="4851812" cy="4851812"/>
          </a:xfrm>
          <a:prstGeom prst="ellipse">
            <a:avLst/>
          </a:prstGeom>
          <a:noFill/>
          <a:ln w="889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5242280" y="3068638"/>
            <a:ext cx="2199566" cy="3681182"/>
            <a:chOff x="5031925" y="1698323"/>
            <a:chExt cx="2199566" cy="3681182"/>
          </a:xfrm>
        </p:grpSpPr>
        <p:grpSp>
          <p:nvGrpSpPr>
            <p:cNvPr id="16" name="组合 15"/>
            <p:cNvGrpSpPr/>
            <p:nvPr/>
          </p:nvGrpSpPr>
          <p:grpSpPr>
            <a:xfrm>
              <a:off x="5034469" y="1698323"/>
              <a:ext cx="2197022" cy="1844559"/>
              <a:chOff x="5034469" y="1698323"/>
              <a:chExt cx="2197022" cy="1844559"/>
            </a:xfrm>
          </p:grpSpPr>
          <p:sp>
            <p:nvSpPr>
              <p:cNvPr id="25" name="Freeform 80"/>
              <p:cNvSpPr>
                <a:spLocks/>
              </p:cNvSpPr>
              <p:nvPr/>
            </p:nvSpPr>
            <p:spPr bwMode="auto">
              <a:xfrm>
                <a:off x="5737928" y="3481201"/>
                <a:ext cx="790106" cy="61681"/>
              </a:xfrm>
              <a:custGeom>
                <a:avLst/>
                <a:gdLst>
                  <a:gd name="T0" fmla="*/ 21 w 538"/>
                  <a:gd name="T1" fmla="*/ 0 h 42"/>
                  <a:gd name="T2" fmla="*/ 517 w 538"/>
                  <a:gd name="T3" fmla="*/ 0 h 42"/>
                  <a:gd name="T4" fmla="*/ 538 w 538"/>
                  <a:gd name="T5" fmla="*/ 25 h 42"/>
                  <a:gd name="T6" fmla="*/ 538 w 538"/>
                  <a:gd name="T7" fmla="*/ 42 h 42"/>
                  <a:gd name="T8" fmla="*/ 0 w 538"/>
                  <a:gd name="T9" fmla="*/ 42 h 42"/>
                  <a:gd name="T10" fmla="*/ 0 w 538"/>
                  <a:gd name="T11" fmla="*/ 25 h 42"/>
                  <a:gd name="T12" fmla="*/ 21 w 538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42">
                    <a:moveTo>
                      <a:pt x="21" y="0"/>
                    </a:moveTo>
                    <a:lnTo>
                      <a:pt x="517" y="0"/>
                    </a:lnTo>
                    <a:lnTo>
                      <a:pt x="538" y="25"/>
                    </a:lnTo>
                    <a:lnTo>
                      <a:pt x="538" y="42"/>
                    </a:lnTo>
                    <a:lnTo>
                      <a:pt x="0" y="42"/>
                    </a:lnTo>
                    <a:lnTo>
                      <a:pt x="0" y="2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81"/>
              <p:cNvSpPr>
                <a:spLocks noChangeArrowheads="1"/>
              </p:cNvSpPr>
              <p:nvPr/>
            </p:nvSpPr>
            <p:spPr bwMode="auto">
              <a:xfrm>
                <a:off x="5836323" y="3187481"/>
                <a:ext cx="593314" cy="293720"/>
              </a:xfrm>
              <a:prstGeom prst="rect">
                <a:avLst/>
              </a:prstGeom>
              <a:solidFill>
                <a:srgbClr val="F6F6F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83"/>
              <p:cNvSpPr>
                <a:spLocks/>
              </p:cNvSpPr>
              <p:nvPr/>
            </p:nvSpPr>
            <p:spPr bwMode="auto">
              <a:xfrm>
                <a:off x="5034469" y="1698323"/>
                <a:ext cx="2197022" cy="1599304"/>
              </a:xfrm>
              <a:custGeom>
                <a:avLst/>
                <a:gdLst>
                  <a:gd name="T0" fmla="*/ 13 w 359"/>
                  <a:gd name="T1" fmla="*/ 0 h 261"/>
                  <a:gd name="T2" fmla="*/ 346 w 359"/>
                  <a:gd name="T3" fmla="*/ 0 h 261"/>
                  <a:gd name="T4" fmla="*/ 359 w 359"/>
                  <a:gd name="T5" fmla="*/ 13 h 261"/>
                  <a:gd name="T6" fmla="*/ 359 w 359"/>
                  <a:gd name="T7" fmla="*/ 248 h 261"/>
                  <a:gd name="T8" fmla="*/ 346 w 359"/>
                  <a:gd name="T9" fmla="*/ 261 h 261"/>
                  <a:gd name="T10" fmla="*/ 13 w 359"/>
                  <a:gd name="T11" fmla="*/ 261 h 261"/>
                  <a:gd name="T12" fmla="*/ 0 w 359"/>
                  <a:gd name="T13" fmla="*/ 248 h 261"/>
                  <a:gd name="T14" fmla="*/ 0 w 359"/>
                  <a:gd name="T15" fmla="*/ 13 h 261"/>
                  <a:gd name="T16" fmla="*/ 13 w 359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9" h="261">
                    <a:moveTo>
                      <a:pt x="13" y="0"/>
                    </a:moveTo>
                    <a:cubicBezTo>
                      <a:pt x="346" y="0"/>
                      <a:pt x="346" y="0"/>
                      <a:pt x="346" y="0"/>
                    </a:cubicBezTo>
                    <a:cubicBezTo>
                      <a:pt x="353" y="0"/>
                      <a:pt x="359" y="6"/>
                      <a:pt x="359" y="13"/>
                    </a:cubicBezTo>
                    <a:cubicBezTo>
                      <a:pt x="359" y="248"/>
                      <a:pt x="359" y="248"/>
                      <a:pt x="359" y="248"/>
                    </a:cubicBezTo>
                    <a:cubicBezTo>
                      <a:pt x="359" y="255"/>
                      <a:pt x="353" y="261"/>
                      <a:pt x="346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6" y="261"/>
                      <a:pt x="0" y="255"/>
                      <a:pt x="0" y="24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84"/>
              <p:cNvSpPr>
                <a:spLocks/>
              </p:cNvSpPr>
              <p:nvPr/>
            </p:nvSpPr>
            <p:spPr bwMode="auto">
              <a:xfrm>
                <a:off x="5063841" y="1729164"/>
                <a:ext cx="2136810" cy="1396637"/>
              </a:xfrm>
              <a:custGeom>
                <a:avLst/>
                <a:gdLst>
                  <a:gd name="T0" fmla="*/ 8 w 349"/>
                  <a:gd name="T1" fmla="*/ 0 h 228"/>
                  <a:gd name="T2" fmla="*/ 341 w 349"/>
                  <a:gd name="T3" fmla="*/ 0 h 228"/>
                  <a:gd name="T4" fmla="*/ 349 w 349"/>
                  <a:gd name="T5" fmla="*/ 8 h 228"/>
                  <a:gd name="T6" fmla="*/ 349 w 349"/>
                  <a:gd name="T7" fmla="*/ 228 h 228"/>
                  <a:gd name="T8" fmla="*/ 0 w 349"/>
                  <a:gd name="T9" fmla="*/ 228 h 228"/>
                  <a:gd name="T10" fmla="*/ 0 w 349"/>
                  <a:gd name="T11" fmla="*/ 8 h 228"/>
                  <a:gd name="T12" fmla="*/ 8 w 349"/>
                  <a:gd name="T1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28">
                    <a:moveTo>
                      <a:pt x="8" y="0"/>
                    </a:moveTo>
                    <a:cubicBezTo>
                      <a:pt x="341" y="0"/>
                      <a:pt x="341" y="0"/>
                      <a:pt x="341" y="0"/>
                    </a:cubicBezTo>
                    <a:cubicBezTo>
                      <a:pt x="346" y="0"/>
                      <a:pt x="349" y="3"/>
                      <a:pt x="349" y="8"/>
                    </a:cubicBezTo>
                    <a:cubicBezTo>
                      <a:pt x="349" y="228"/>
                      <a:pt x="349" y="228"/>
                      <a:pt x="349" y="228"/>
                    </a:cubicBezTo>
                    <a:cubicBezTo>
                      <a:pt x="0" y="228"/>
                      <a:pt x="0" y="228"/>
                      <a:pt x="0" y="22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lose/>
                  </a:path>
                </a:pathLst>
              </a:custGeom>
              <a:solidFill>
                <a:srgbClr val="4B505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Rectangle 85"/>
              <p:cNvSpPr>
                <a:spLocks noChangeArrowheads="1"/>
              </p:cNvSpPr>
              <p:nvPr/>
            </p:nvSpPr>
            <p:spPr bwMode="auto">
              <a:xfrm>
                <a:off x="5144614" y="1827559"/>
                <a:ext cx="1976733" cy="1207188"/>
              </a:xfrm>
              <a:prstGeom prst="rect">
                <a:avLst/>
              </a:prstGeom>
              <a:solidFill>
                <a:srgbClr val="A5D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Rectangle 86"/>
              <p:cNvSpPr>
                <a:spLocks noChangeArrowheads="1"/>
              </p:cNvSpPr>
              <p:nvPr/>
            </p:nvSpPr>
            <p:spPr bwMode="auto">
              <a:xfrm>
                <a:off x="5144614" y="1827559"/>
                <a:ext cx="1976733" cy="207073"/>
              </a:xfrm>
              <a:prstGeom prst="rect">
                <a:avLst/>
              </a:prstGeom>
              <a:solidFill>
                <a:srgbClr val="71CFF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88"/>
              <p:cNvSpPr>
                <a:spLocks/>
              </p:cNvSpPr>
              <p:nvPr/>
            </p:nvSpPr>
            <p:spPr bwMode="auto">
              <a:xfrm>
                <a:off x="5063841" y="3125800"/>
                <a:ext cx="2136810" cy="140985"/>
              </a:xfrm>
              <a:custGeom>
                <a:avLst/>
                <a:gdLst>
                  <a:gd name="T0" fmla="*/ 0 w 349"/>
                  <a:gd name="T1" fmla="*/ 0 h 23"/>
                  <a:gd name="T2" fmla="*/ 349 w 349"/>
                  <a:gd name="T3" fmla="*/ 0 h 23"/>
                  <a:gd name="T4" fmla="*/ 349 w 349"/>
                  <a:gd name="T5" fmla="*/ 15 h 23"/>
                  <a:gd name="T6" fmla="*/ 341 w 349"/>
                  <a:gd name="T7" fmla="*/ 23 h 23"/>
                  <a:gd name="T8" fmla="*/ 8 w 349"/>
                  <a:gd name="T9" fmla="*/ 23 h 23"/>
                  <a:gd name="T10" fmla="*/ 0 w 349"/>
                  <a:gd name="T11" fmla="*/ 15 h 23"/>
                  <a:gd name="T12" fmla="*/ 0 w 349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3">
                    <a:moveTo>
                      <a:pt x="0" y="0"/>
                    </a:moveTo>
                    <a:cubicBezTo>
                      <a:pt x="349" y="0"/>
                      <a:pt x="349" y="0"/>
                      <a:pt x="349" y="0"/>
                    </a:cubicBezTo>
                    <a:cubicBezTo>
                      <a:pt x="349" y="15"/>
                      <a:pt x="349" y="15"/>
                      <a:pt x="349" y="15"/>
                    </a:cubicBezTo>
                    <a:cubicBezTo>
                      <a:pt x="349" y="19"/>
                      <a:pt x="346" y="23"/>
                      <a:pt x="341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3" y="23"/>
                      <a:pt x="0" y="19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10800000">
              <a:off x="5031925" y="3534946"/>
              <a:ext cx="2197022" cy="1844559"/>
              <a:chOff x="5034469" y="1698323"/>
              <a:chExt cx="2197022" cy="1844559"/>
            </a:xfrm>
            <a:noFill/>
          </p:grpSpPr>
          <p:sp>
            <p:nvSpPr>
              <p:cNvPr id="18" name="Freeform 80"/>
              <p:cNvSpPr>
                <a:spLocks/>
              </p:cNvSpPr>
              <p:nvPr/>
            </p:nvSpPr>
            <p:spPr bwMode="auto">
              <a:xfrm>
                <a:off x="5737928" y="3481201"/>
                <a:ext cx="790106" cy="61681"/>
              </a:xfrm>
              <a:custGeom>
                <a:avLst/>
                <a:gdLst>
                  <a:gd name="T0" fmla="*/ 21 w 538"/>
                  <a:gd name="T1" fmla="*/ 0 h 42"/>
                  <a:gd name="T2" fmla="*/ 517 w 538"/>
                  <a:gd name="T3" fmla="*/ 0 h 42"/>
                  <a:gd name="T4" fmla="*/ 538 w 538"/>
                  <a:gd name="T5" fmla="*/ 25 h 42"/>
                  <a:gd name="T6" fmla="*/ 538 w 538"/>
                  <a:gd name="T7" fmla="*/ 42 h 42"/>
                  <a:gd name="T8" fmla="*/ 0 w 538"/>
                  <a:gd name="T9" fmla="*/ 42 h 42"/>
                  <a:gd name="T10" fmla="*/ 0 w 538"/>
                  <a:gd name="T11" fmla="*/ 25 h 42"/>
                  <a:gd name="T12" fmla="*/ 21 w 538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42">
                    <a:moveTo>
                      <a:pt x="21" y="0"/>
                    </a:moveTo>
                    <a:lnTo>
                      <a:pt x="517" y="0"/>
                    </a:lnTo>
                    <a:lnTo>
                      <a:pt x="538" y="25"/>
                    </a:lnTo>
                    <a:lnTo>
                      <a:pt x="538" y="42"/>
                    </a:lnTo>
                    <a:lnTo>
                      <a:pt x="0" y="42"/>
                    </a:lnTo>
                    <a:lnTo>
                      <a:pt x="0" y="25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Rectangle 81"/>
              <p:cNvSpPr>
                <a:spLocks noChangeArrowheads="1"/>
              </p:cNvSpPr>
              <p:nvPr/>
            </p:nvSpPr>
            <p:spPr bwMode="auto">
              <a:xfrm>
                <a:off x="5836323" y="3187481"/>
                <a:ext cx="593314" cy="2937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83"/>
              <p:cNvSpPr>
                <a:spLocks/>
              </p:cNvSpPr>
              <p:nvPr/>
            </p:nvSpPr>
            <p:spPr bwMode="auto">
              <a:xfrm>
                <a:off x="5034469" y="1698323"/>
                <a:ext cx="2197022" cy="1599304"/>
              </a:xfrm>
              <a:custGeom>
                <a:avLst/>
                <a:gdLst>
                  <a:gd name="T0" fmla="*/ 13 w 359"/>
                  <a:gd name="T1" fmla="*/ 0 h 261"/>
                  <a:gd name="T2" fmla="*/ 346 w 359"/>
                  <a:gd name="T3" fmla="*/ 0 h 261"/>
                  <a:gd name="T4" fmla="*/ 359 w 359"/>
                  <a:gd name="T5" fmla="*/ 13 h 261"/>
                  <a:gd name="T6" fmla="*/ 359 w 359"/>
                  <a:gd name="T7" fmla="*/ 248 h 261"/>
                  <a:gd name="T8" fmla="*/ 346 w 359"/>
                  <a:gd name="T9" fmla="*/ 261 h 261"/>
                  <a:gd name="T10" fmla="*/ 13 w 359"/>
                  <a:gd name="T11" fmla="*/ 261 h 261"/>
                  <a:gd name="T12" fmla="*/ 0 w 359"/>
                  <a:gd name="T13" fmla="*/ 248 h 261"/>
                  <a:gd name="T14" fmla="*/ 0 w 359"/>
                  <a:gd name="T15" fmla="*/ 13 h 261"/>
                  <a:gd name="T16" fmla="*/ 13 w 359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9" h="261">
                    <a:moveTo>
                      <a:pt x="13" y="0"/>
                    </a:moveTo>
                    <a:cubicBezTo>
                      <a:pt x="346" y="0"/>
                      <a:pt x="346" y="0"/>
                      <a:pt x="346" y="0"/>
                    </a:cubicBezTo>
                    <a:cubicBezTo>
                      <a:pt x="353" y="0"/>
                      <a:pt x="359" y="6"/>
                      <a:pt x="359" y="13"/>
                    </a:cubicBezTo>
                    <a:cubicBezTo>
                      <a:pt x="359" y="248"/>
                      <a:pt x="359" y="248"/>
                      <a:pt x="359" y="248"/>
                    </a:cubicBezTo>
                    <a:cubicBezTo>
                      <a:pt x="359" y="255"/>
                      <a:pt x="353" y="261"/>
                      <a:pt x="346" y="261"/>
                    </a:cubicBezTo>
                    <a:cubicBezTo>
                      <a:pt x="13" y="261"/>
                      <a:pt x="13" y="261"/>
                      <a:pt x="13" y="261"/>
                    </a:cubicBezTo>
                    <a:cubicBezTo>
                      <a:pt x="6" y="261"/>
                      <a:pt x="0" y="255"/>
                      <a:pt x="0" y="24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84"/>
              <p:cNvSpPr>
                <a:spLocks/>
              </p:cNvSpPr>
              <p:nvPr/>
            </p:nvSpPr>
            <p:spPr bwMode="auto">
              <a:xfrm>
                <a:off x="5063841" y="1729164"/>
                <a:ext cx="2136810" cy="1396637"/>
              </a:xfrm>
              <a:custGeom>
                <a:avLst/>
                <a:gdLst>
                  <a:gd name="T0" fmla="*/ 8 w 349"/>
                  <a:gd name="T1" fmla="*/ 0 h 228"/>
                  <a:gd name="T2" fmla="*/ 341 w 349"/>
                  <a:gd name="T3" fmla="*/ 0 h 228"/>
                  <a:gd name="T4" fmla="*/ 349 w 349"/>
                  <a:gd name="T5" fmla="*/ 8 h 228"/>
                  <a:gd name="T6" fmla="*/ 349 w 349"/>
                  <a:gd name="T7" fmla="*/ 228 h 228"/>
                  <a:gd name="T8" fmla="*/ 0 w 349"/>
                  <a:gd name="T9" fmla="*/ 228 h 228"/>
                  <a:gd name="T10" fmla="*/ 0 w 349"/>
                  <a:gd name="T11" fmla="*/ 8 h 228"/>
                  <a:gd name="T12" fmla="*/ 8 w 349"/>
                  <a:gd name="T13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28">
                    <a:moveTo>
                      <a:pt x="8" y="0"/>
                    </a:moveTo>
                    <a:cubicBezTo>
                      <a:pt x="341" y="0"/>
                      <a:pt x="341" y="0"/>
                      <a:pt x="341" y="0"/>
                    </a:cubicBezTo>
                    <a:cubicBezTo>
                      <a:pt x="346" y="0"/>
                      <a:pt x="349" y="3"/>
                      <a:pt x="349" y="8"/>
                    </a:cubicBezTo>
                    <a:cubicBezTo>
                      <a:pt x="349" y="228"/>
                      <a:pt x="349" y="228"/>
                      <a:pt x="349" y="228"/>
                    </a:cubicBezTo>
                    <a:cubicBezTo>
                      <a:pt x="0" y="228"/>
                      <a:pt x="0" y="228"/>
                      <a:pt x="0" y="22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Rectangle 85"/>
              <p:cNvSpPr>
                <a:spLocks noChangeArrowheads="1"/>
              </p:cNvSpPr>
              <p:nvPr/>
            </p:nvSpPr>
            <p:spPr bwMode="auto">
              <a:xfrm>
                <a:off x="5144614" y="1827559"/>
                <a:ext cx="1976733" cy="1207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Rectangle 86"/>
              <p:cNvSpPr>
                <a:spLocks noChangeArrowheads="1"/>
              </p:cNvSpPr>
              <p:nvPr/>
            </p:nvSpPr>
            <p:spPr bwMode="auto">
              <a:xfrm>
                <a:off x="5144614" y="1827559"/>
                <a:ext cx="1976733" cy="20707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88"/>
              <p:cNvSpPr>
                <a:spLocks/>
              </p:cNvSpPr>
              <p:nvPr/>
            </p:nvSpPr>
            <p:spPr bwMode="auto">
              <a:xfrm>
                <a:off x="5063841" y="3125800"/>
                <a:ext cx="2136810" cy="140985"/>
              </a:xfrm>
              <a:custGeom>
                <a:avLst/>
                <a:gdLst>
                  <a:gd name="T0" fmla="*/ 0 w 349"/>
                  <a:gd name="T1" fmla="*/ 0 h 23"/>
                  <a:gd name="T2" fmla="*/ 349 w 349"/>
                  <a:gd name="T3" fmla="*/ 0 h 23"/>
                  <a:gd name="T4" fmla="*/ 349 w 349"/>
                  <a:gd name="T5" fmla="*/ 15 h 23"/>
                  <a:gd name="T6" fmla="*/ 341 w 349"/>
                  <a:gd name="T7" fmla="*/ 23 h 23"/>
                  <a:gd name="T8" fmla="*/ 8 w 349"/>
                  <a:gd name="T9" fmla="*/ 23 h 23"/>
                  <a:gd name="T10" fmla="*/ 0 w 349"/>
                  <a:gd name="T11" fmla="*/ 15 h 23"/>
                  <a:gd name="T12" fmla="*/ 0 w 349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23">
                    <a:moveTo>
                      <a:pt x="0" y="0"/>
                    </a:moveTo>
                    <a:cubicBezTo>
                      <a:pt x="349" y="0"/>
                      <a:pt x="349" y="0"/>
                      <a:pt x="349" y="0"/>
                    </a:cubicBezTo>
                    <a:cubicBezTo>
                      <a:pt x="349" y="15"/>
                      <a:pt x="349" y="15"/>
                      <a:pt x="349" y="15"/>
                    </a:cubicBezTo>
                    <a:cubicBezTo>
                      <a:pt x="349" y="19"/>
                      <a:pt x="346" y="23"/>
                      <a:pt x="341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3" y="23"/>
                      <a:pt x="0" y="19"/>
                      <a:pt x="0" y="15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5" name="Freeform 7"/>
          <p:cNvSpPr>
            <a:spLocks noEditPoints="1"/>
          </p:cNvSpPr>
          <p:nvPr/>
        </p:nvSpPr>
        <p:spPr bwMode="auto">
          <a:xfrm>
            <a:off x="3583139" y="4255493"/>
            <a:ext cx="2396752" cy="409739"/>
          </a:xfrm>
          <a:custGeom>
            <a:avLst/>
            <a:gdLst>
              <a:gd name="T0" fmla="*/ 1581 w 1632"/>
              <a:gd name="T1" fmla="*/ 279 h 279"/>
              <a:gd name="T2" fmla="*/ 1632 w 1632"/>
              <a:gd name="T3" fmla="*/ 258 h 279"/>
              <a:gd name="T4" fmla="*/ 1529 w 1632"/>
              <a:gd name="T5" fmla="*/ 279 h 279"/>
              <a:gd name="T6" fmla="*/ 1478 w 1632"/>
              <a:gd name="T7" fmla="*/ 258 h 279"/>
              <a:gd name="T8" fmla="*/ 1529 w 1632"/>
              <a:gd name="T9" fmla="*/ 279 h 279"/>
              <a:gd name="T10" fmla="*/ 1374 w 1632"/>
              <a:gd name="T11" fmla="*/ 279 h 279"/>
              <a:gd name="T12" fmla="*/ 1427 w 1632"/>
              <a:gd name="T13" fmla="*/ 258 h 279"/>
              <a:gd name="T14" fmla="*/ 1324 w 1632"/>
              <a:gd name="T15" fmla="*/ 279 h 279"/>
              <a:gd name="T16" fmla="*/ 1271 w 1632"/>
              <a:gd name="T17" fmla="*/ 258 h 279"/>
              <a:gd name="T18" fmla="*/ 1324 w 1632"/>
              <a:gd name="T19" fmla="*/ 279 h 279"/>
              <a:gd name="T20" fmla="*/ 1167 w 1632"/>
              <a:gd name="T21" fmla="*/ 279 h 279"/>
              <a:gd name="T22" fmla="*/ 1220 w 1632"/>
              <a:gd name="T23" fmla="*/ 258 h 279"/>
              <a:gd name="T24" fmla="*/ 1117 w 1632"/>
              <a:gd name="T25" fmla="*/ 279 h 279"/>
              <a:gd name="T26" fmla="*/ 1066 w 1632"/>
              <a:gd name="T27" fmla="*/ 258 h 279"/>
              <a:gd name="T28" fmla="*/ 1117 w 1632"/>
              <a:gd name="T29" fmla="*/ 279 h 279"/>
              <a:gd name="T30" fmla="*/ 963 w 1632"/>
              <a:gd name="T31" fmla="*/ 279 h 279"/>
              <a:gd name="T32" fmla="*/ 1013 w 1632"/>
              <a:gd name="T33" fmla="*/ 258 h 279"/>
              <a:gd name="T34" fmla="*/ 910 w 1632"/>
              <a:gd name="T35" fmla="*/ 279 h 279"/>
              <a:gd name="T36" fmla="*/ 859 w 1632"/>
              <a:gd name="T37" fmla="*/ 258 h 279"/>
              <a:gd name="T38" fmla="*/ 910 w 1632"/>
              <a:gd name="T39" fmla="*/ 279 h 279"/>
              <a:gd name="T40" fmla="*/ 756 w 1632"/>
              <a:gd name="T41" fmla="*/ 279 h 279"/>
              <a:gd name="T42" fmla="*/ 806 w 1632"/>
              <a:gd name="T43" fmla="*/ 258 h 279"/>
              <a:gd name="T44" fmla="*/ 705 w 1632"/>
              <a:gd name="T45" fmla="*/ 279 h 279"/>
              <a:gd name="T46" fmla="*/ 652 w 1632"/>
              <a:gd name="T47" fmla="*/ 258 h 279"/>
              <a:gd name="T48" fmla="*/ 705 w 1632"/>
              <a:gd name="T49" fmla="*/ 279 h 279"/>
              <a:gd name="T50" fmla="*/ 549 w 1632"/>
              <a:gd name="T51" fmla="*/ 279 h 279"/>
              <a:gd name="T52" fmla="*/ 602 w 1632"/>
              <a:gd name="T53" fmla="*/ 258 h 279"/>
              <a:gd name="T54" fmla="*/ 498 w 1632"/>
              <a:gd name="T55" fmla="*/ 279 h 279"/>
              <a:gd name="T56" fmla="*/ 445 w 1632"/>
              <a:gd name="T57" fmla="*/ 258 h 279"/>
              <a:gd name="T58" fmla="*/ 498 w 1632"/>
              <a:gd name="T59" fmla="*/ 279 h 279"/>
              <a:gd name="T60" fmla="*/ 344 w 1632"/>
              <a:gd name="T61" fmla="*/ 279 h 279"/>
              <a:gd name="T62" fmla="*/ 395 w 1632"/>
              <a:gd name="T63" fmla="*/ 258 h 279"/>
              <a:gd name="T64" fmla="*/ 291 w 1632"/>
              <a:gd name="T65" fmla="*/ 279 h 279"/>
              <a:gd name="T66" fmla="*/ 240 w 1632"/>
              <a:gd name="T67" fmla="*/ 258 h 279"/>
              <a:gd name="T68" fmla="*/ 291 w 1632"/>
              <a:gd name="T69" fmla="*/ 279 h 279"/>
              <a:gd name="T70" fmla="*/ 137 w 1632"/>
              <a:gd name="T71" fmla="*/ 279 h 279"/>
              <a:gd name="T72" fmla="*/ 188 w 1632"/>
              <a:gd name="T73" fmla="*/ 258 h 279"/>
              <a:gd name="T74" fmla="*/ 84 w 1632"/>
              <a:gd name="T75" fmla="*/ 279 h 279"/>
              <a:gd name="T76" fmla="*/ 34 w 1632"/>
              <a:gd name="T77" fmla="*/ 258 h 279"/>
              <a:gd name="T78" fmla="*/ 84 w 1632"/>
              <a:gd name="T79" fmla="*/ 279 h 279"/>
              <a:gd name="T80" fmla="*/ 0 w 1632"/>
              <a:gd name="T81" fmla="*/ 241 h 279"/>
              <a:gd name="T82" fmla="*/ 19 w 1632"/>
              <a:gd name="T83" fmla="*/ 190 h 279"/>
              <a:gd name="T84" fmla="*/ 19 w 1632"/>
              <a:gd name="T85" fmla="*/ 137 h 279"/>
              <a:gd name="T86" fmla="*/ 0 w 1632"/>
              <a:gd name="T87" fmla="*/ 86 h 279"/>
              <a:gd name="T88" fmla="*/ 19 w 1632"/>
              <a:gd name="T89" fmla="*/ 137 h 279"/>
              <a:gd name="T90" fmla="*/ 0 w 1632"/>
              <a:gd name="T91" fmla="*/ 36 h 279"/>
              <a:gd name="T92" fmla="*/ 19 w 1632"/>
              <a:gd name="T93" fmla="*/ 0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32" h="279">
                <a:moveTo>
                  <a:pt x="1632" y="279"/>
                </a:moveTo>
                <a:lnTo>
                  <a:pt x="1581" y="279"/>
                </a:lnTo>
                <a:lnTo>
                  <a:pt x="1581" y="258"/>
                </a:lnTo>
                <a:lnTo>
                  <a:pt x="1632" y="258"/>
                </a:lnTo>
                <a:lnTo>
                  <a:pt x="1632" y="279"/>
                </a:lnTo>
                <a:close/>
                <a:moveTo>
                  <a:pt x="1529" y="279"/>
                </a:moveTo>
                <a:lnTo>
                  <a:pt x="1478" y="279"/>
                </a:lnTo>
                <a:lnTo>
                  <a:pt x="1478" y="258"/>
                </a:lnTo>
                <a:lnTo>
                  <a:pt x="1529" y="258"/>
                </a:lnTo>
                <a:lnTo>
                  <a:pt x="1529" y="279"/>
                </a:lnTo>
                <a:close/>
                <a:moveTo>
                  <a:pt x="1427" y="279"/>
                </a:moveTo>
                <a:lnTo>
                  <a:pt x="1374" y="279"/>
                </a:lnTo>
                <a:lnTo>
                  <a:pt x="1374" y="258"/>
                </a:lnTo>
                <a:lnTo>
                  <a:pt x="1427" y="258"/>
                </a:lnTo>
                <a:lnTo>
                  <a:pt x="1427" y="279"/>
                </a:lnTo>
                <a:close/>
                <a:moveTo>
                  <a:pt x="1324" y="279"/>
                </a:moveTo>
                <a:lnTo>
                  <a:pt x="1271" y="279"/>
                </a:lnTo>
                <a:lnTo>
                  <a:pt x="1271" y="258"/>
                </a:lnTo>
                <a:lnTo>
                  <a:pt x="1324" y="258"/>
                </a:lnTo>
                <a:lnTo>
                  <a:pt x="1324" y="279"/>
                </a:lnTo>
                <a:close/>
                <a:moveTo>
                  <a:pt x="1220" y="279"/>
                </a:moveTo>
                <a:lnTo>
                  <a:pt x="1167" y="279"/>
                </a:lnTo>
                <a:lnTo>
                  <a:pt x="1167" y="258"/>
                </a:lnTo>
                <a:lnTo>
                  <a:pt x="1220" y="258"/>
                </a:lnTo>
                <a:lnTo>
                  <a:pt x="1220" y="279"/>
                </a:lnTo>
                <a:close/>
                <a:moveTo>
                  <a:pt x="1117" y="279"/>
                </a:moveTo>
                <a:lnTo>
                  <a:pt x="1066" y="279"/>
                </a:lnTo>
                <a:lnTo>
                  <a:pt x="1066" y="258"/>
                </a:lnTo>
                <a:lnTo>
                  <a:pt x="1117" y="258"/>
                </a:lnTo>
                <a:lnTo>
                  <a:pt x="1117" y="279"/>
                </a:lnTo>
                <a:close/>
                <a:moveTo>
                  <a:pt x="1013" y="279"/>
                </a:moveTo>
                <a:lnTo>
                  <a:pt x="963" y="279"/>
                </a:lnTo>
                <a:lnTo>
                  <a:pt x="963" y="258"/>
                </a:lnTo>
                <a:lnTo>
                  <a:pt x="1013" y="258"/>
                </a:lnTo>
                <a:lnTo>
                  <a:pt x="1013" y="279"/>
                </a:lnTo>
                <a:close/>
                <a:moveTo>
                  <a:pt x="910" y="279"/>
                </a:moveTo>
                <a:lnTo>
                  <a:pt x="859" y="279"/>
                </a:lnTo>
                <a:lnTo>
                  <a:pt x="859" y="258"/>
                </a:lnTo>
                <a:lnTo>
                  <a:pt x="910" y="258"/>
                </a:lnTo>
                <a:lnTo>
                  <a:pt x="910" y="279"/>
                </a:lnTo>
                <a:close/>
                <a:moveTo>
                  <a:pt x="806" y="279"/>
                </a:moveTo>
                <a:lnTo>
                  <a:pt x="756" y="279"/>
                </a:lnTo>
                <a:lnTo>
                  <a:pt x="756" y="258"/>
                </a:lnTo>
                <a:lnTo>
                  <a:pt x="806" y="258"/>
                </a:lnTo>
                <a:lnTo>
                  <a:pt x="806" y="279"/>
                </a:lnTo>
                <a:close/>
                <a:moveTo>
                  <a:pt x="705" y="279"/>
                </a:moveTo>
                <a:lnTo>
                  <a:pt x="652" y="279"/>
                </a:lnTo>
                <a:lnTo>
                  <a:pt x="652" y="258"/>
                </a:lnTo>
                <a:lnTo>
                  <a:pt x="705" y="258"/>
                </a:lnTo>
                <a:lnTo>
                  <a:pt x="705" y="279"/>
                </a:lnTo>
                <a:close/>
                <a:moveTo>
                  <a:pt x="602" y="279"/>
                </a:moveTo>
                <a:lnTo>
                  <a:pt x="549" y="279"/>
                </a:lnTo>
                <a:lnTo>
                  <a:pt x="549" y="258"/>
                </a:lnTo>
                <a:lnTo>
                  <a:pt x="602" y="258"/>
                </a:lnTo>
                <a:lnTo>
                  <a:pt x="602" y="279"/>
                </a:lnTo>
                <a:close/>
                <a:moveTo>
                  <a:pt x="498" y="279"/>
                </a:moveTo>
                <a:lnTo>
                  <a:pt x="445" y="279"/>
                </a:lnTo>
                <a:lnTo>
                  <a:pt x="445" y="258"/>
                </a:lnTo>
                <a:lnTo>
                  <a:pt x="498" y="258"/>
                </a:lnTo>
                <a:lnTo>
                  <a:pt x="498" y="279"/>
                </a:lnTo>
                <a:close/>
                <a:moveTo>
                  <a:pt x="395" y="279"/>
                </a:moveTo>
                <a:lnTo>
                  <a:pt x="344" y="279"/>
                </a:lnTo>
                <a:lnTo>
                  <a:pt x="344" y="258"/>
                </a:lnTo>
                <a:lnTo>
                  <a:pt x="395" y="258"/>
                </a:lnTo>
                <a:lnTo>
                  <a:pt x="395" y="279"/>
                </a:lnTo>
                <a:close/>
                <a:moveTo>
                  <a:pt x="291" y="279"/>
                </a:moveTo>
                <a:lnTo>
                  <a:pt x="240" y="279"/>
                </a:lnTo>
                <a:lnTo>
                  <a:pt x="240" y="258"/>
                </a:lnTo>
                <a:lnTo>
                  <a:pt x="291" y="258"/>
                </a:lnTo>
                <a:lnTo>
                  <a:pt x="291" y="279"/>
                </a:lnTo>
                <a:close/>
                <a:moveTo>
                  <a:pt x="188" y="279"/>
                </a:moveTo>
                <a:lnTo>
                  <a:pt x="137" y="279"/>
                </a:lnTo>
                <a:lnTo>
                  <a:pt x="137" y="258"/>
                </a:lnTo>
                <a:lnTo>
                  <a:pt x="188" y="258"/>
                </a:lnTo>
                <a:lnTo>
                  <a:pt x="188" y="279"/>
                </a:lnTo>
                <a:close/>
                <a:moveTo>
                  <a:pt x="84" y="279"/>
                </a:moveTo>
                <a:lnTo>
                  <a:pt x="34" y="279"/>
                </a:lnTo>
                <a:lnTo>
                  <a:pt x="34" y="258"/>
                </a:lnTo>
                <a:lnTo>
                  <a:pt x="84" y="258"/>
                </a:lnTo>
                <a:lnTo>
                  <a:pt x="84" y="279"/>
                </a:lnTo>
                <a:close/>
                <a:moveTo>
                  <a:pt x="19" y="241"/>
                </a:moveTo>
                <a:lnTo>
                  <a:pt x="0" y="241"/>
                </a:lnTo>
                <a:lnTo>
                  <a:pt x="0" y="190"/>
                </a:lnTo>
                <a:lnTo>
                  <a:pt x="19" y="190"/>
                </a:lnTo>
                <a:lnTo>
                  <a:pt x="19" y="241"/>
                </a:lnTo>
                <a:close/>
                <a:moveTo>
                  <a:pt x="19" y="137"/>
                </a:moveTo>
                <a:lnTo>
                  <a:pt x="0" y="137"/>
                </a:lnTo>
                <a:lnTo>
                  <a:pt x="0" y="86"/>
                </a:lnTo>
                <a:lnTo>
                  <a:pt x="19" y="86"/>
                </a:lnTo>
                <a:lnTo>
                  <a:pt x="19" y="137"/>
                </a:lnTo>
                <a:close/>
                <a:moveTo>
                  <a:pt x="19" y="36"/>
                </a:moveTo>
                <a:lnTo>
                  <a:pt x="0" y="36"/>
                </a:lnTo>
                <a:lnTo>
                  <a:pt x="0" y="0"/>
                </a:lnTo>
                <a:lnTo>
                  <a:pt x="19" y="0"/>
                </a:lnTo>
                <a:lnTo>
                  <a:pt x="19" y="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9"/>
          <p:cNvSpPr>
            <a:spLocks noEditPoints="1"/>
          </p:cNvSpPr>
          <p:nvPr/>
        </p:nvSpPr>
        <p:spPr bwMode="auto">
          <a:xfrm>
            <a:off x="6429983" y="2344619"/>
            <a:ext cx="1185159" cy="700522"/>
          </a:xfrm>
          <a:custGeom>
            <a:avLst/>
            <a:gdLst>
              <a:gd name="T0" fmla="*/ 0 w 807"/>
              <a:gd name="T1" fmla="*/ 477 h 477"/>
              <a:gd name="T2" fmla="*/ 19 w 807"/>
              <a:gd name="T3" fmla="*/ 450 h 477"/>
              <a:gd name="T4" fmla="*/ 19 w 807"/>
              <a:gd name="T5" fmla="*/ 399 h 477"/>
              <a:gd name="T6" fmla="*/ 0 w 807"/>
              <a:gd name="T7" fmla="*/ 346 h 477"/>
              <a:gd name="T8" fmla="*/ 19 w 807"/>
              <a:gd name="T9" fmla="*/ 399 h 477"/>
              <a:gd name="T10" fmla="*/ 0 w 807"/>
              <a:gd name="T11" fmla="*/ 295 h 477"/>
              <a:gd name="T12" fmla="*/ 19 w 807"/>
              <a:gd name="T13" fmla="*/ 243 h 477"/>
              <a:gd name="T14" fmla="*/ 19 w 807"/>
              <a:gd name="T15" fmla="*/ 192 h 477"/>
              <a:gd name="T16" fmla="*/ 0 w 807"/>
              <a:gd name="T17" fmla="*/ 141 h 477"/>
              <a:gd name="T18" fmla="*/ 19 w 807"/>
              <a:gd name="T19" fmla="*/ 192 h 477"/>
              <a:gd name="T20" fmla="*/ 0 w 807"/>
              <a:gd name="T21" fmla="*/ 88 h 477"/>
              <a:gd name="T22" fmla="*/ 19 w 807"/>
              <a:gd name="T23" fmla="*/ 38 h 477"/>
              <a:gd name="T24" fmla="*/ 807 w 807"/>
              <a:gd name="T25" fmla="*/ 19 h 477"/>
              <a:gd name="T26" fmla="*/ 756 w 807"/>
              <a:gd name="T27" fmla="*/ 0 h 477"/>
              <a:gd name="T28" fmla="*/ 807 w 807"/>
              <a:gd name="T29" fmla="*/ 19 h 477"/>
              <a:gd name="T30" fmla="*/ 653 w 807"/>
              <a:gd name="T31" fmla="*/ 19 h 477"/>
              <a:gd name="T32" fmla="*/ 703 w 807"/>
              <a:gd name="T33" fmla="*/ 0 h 477"/>
              <a:gd name="T34" fmla="*/ 600 w 807"/>
              <a:gd name="T35" fmla="*/ 19 h 477"/>
              <a:gd name="T36" fmla="*/ 549 w 807"/>
              <a:gd name="T37" fmla="*/ 0 h 477"/>
              <a:gd name="T38" fmla="*/ 600 w 807"/>
              <a:gd name="T39" fmla="*/ 19 h 477"/>
              <a:gd name="T40" fmla="*/ 446 w 807"/>
              <a:gd name="T41" fmla="*/ 19 h 477"/>
              <a:gd name="T42" fmla="*/ 499 w 807"/>
              <a:gd name="T43" fmla="*/ 0 h 477"/>
              <a:gd name="T44" fmla="*/ 395 w 807"/>
              <a:gd name="T45" fmla="*/ 19 h 477"/>
              <a:gd name="T46" fmla="*/ 342 w 807"/>
              <a:gd name="T47" fmla="*/ 0 h 477"/>
              <a:gd name="T48" fmla="*/ 395 w 807"/>
              <a:gd name="T49" fmla="*/ 19 h 477"/>
              <a:gd name="T50" fmla="*/ 239 w 807"/>
              <a:gd name="T51" fmla="*/ 19 h 477"/>
              <a:gd name="T52" fmla="*/ 292 w 807"/>
              <a:gd name="T53" fmla="*/ 0 h 477"/>
              <a:gd name="T54" fmla="*/ 188 w 807"/>
              <a:gd name="T55" fmla="*/ 19 h 477"/>
              <a:gd name="T56" fmla="*/ 137 w 807"/>
              <a:gd name="T57" fmla="*/ 0 h 477"/>
              <a:gd name="T58" fmla="*/ 188 w 807"/>
              <a:gd name="T59" fmla="*/ 19 h 477"/>
              <a:gd name="T60" fmla="*/ 34 w 807"/>
              <a:gd name="T61" fmla="*/ 19 h 477"/>
              <a:gd name="T62" fmla="*/ 85 w 807"/>
              <a:gd name="T63" fmla="*/ 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7" h="477">
                <a:moveTo>
                  <a:pt x="19" y="477"/>
                </a:moveTo>
                <a:lnTo>
                  <a:pt x="0" y="477"/>
                </a:lnTo>
                <a:lnTo>
                  <a:pt x="0" y="450"/>
                </a:lnTo>
                <a:lnTo>
                  <a:pt x="19" y="450"/>
                </a:lnTo>
                <a:lnTo>
                  <a:pt x="19" y="477"/>
                </a:lnTo>
                <a:close/>
                <a:moveTo>
                  <a:pt x="19" y="399"/>
                </a:moveTo>
                <a:lnTo>
                  <a:pt x="0" y="399"/>
                </a:lnTo>
                <a:lnTo>
                  <a:pt x="0" y="346"/>
                </a:lnTo>
                <a:lnTo>
                  <a:pt x="19" y="346"/>
                </a:lnTo>
                <a:lnTo>
                  <a:pt x="19" y="399"/>
                </a:lnTo>
                <a:close/>
                <a:moveTo>
                  <a:pt x="19" y="295"/>
                </a:moveTo>
                <a:lnTo>
                  <a:pt x="0" y="295"/>
                </a:lnTo>
                <a:lnTo>
                  <a:pt x="0" y="243"/>
                </a:lnTo>
                <a:lnTo>
                  <a:pt x="19" y="243"/>
                </a:lnTo>
                <a:lnTo>
                  <a:pt x="19" y="295"/>
                </a:lnTo>
                <a:close/>
                <a:moveTo>
                  <a:pt x="19" y="192"/>
                </a:moveTo>
                <a:lnTo>
                  <a:pt x="0" y="192"/>
                </a:lnTo>
                <a:lnTo>
                  <a:pt x="0" y="141"/>
                </a:lnTo>
                <a:lnTo>
                  <a:pt x="19" y="141"/>
                </a:lnTo>
                <a:lnTo>
                  <a:pt x="19" y="192"/>
                </a:lnTo>
                <a:close/>
                <a:moveTo>
                  <a:pt x="19" y="88"/>
                </a:moveTo>
                <a:lnTo>
                  <a:pt x="0" y="88"/>
                </a:lnTo>
                <a:lnTo>
                  <a:pt x="0" y="38"/>
                </a:lnTo>
                <a:lnTo>
                  <a:pt x="19" y="38"/>
                </a:lnTo>
                <a:lnTo>
                  <a:pt x="19" y="88"/>
                </a:lnTo>
                <a:close/>
                <a:moveTo>
                  <a:pt x="807" y="19"/>
                </a:moveTo>
                <a:lnTo>
                  <a:pt x="756" y="19"/>
                </a:lnTo>
                <a:lnTo>
                  <a:pt x="756" y="0"/>
                </a:lnTo>
                <a:lnTo>
                  <a:pt x="807" y="0"/>
                </a:lnTo>
                <a:lnTo>
                  <a:pt x="807" y="19"/>
                </a:lnTo>
                <a:close/>
                <a:moveTo>
                  <a:pt x="703" y="19"/>
                </a:moveTo>
                <a:lnTo>
                  <a:pt x="653" y="19"/>
                </a:lnTo>
                <a:lnTo>
                  <a:pt x="653" y="0"/>
                </a:lnTo>
                <a:lnTo>
                  <a:pt x="703" y="0"/>
                </a:lnTo>
                <a:lnTo>
                  <a:pt x="703" y="19"/>
                </a:lnTo>
                <a:close/>
                <a:moveTo>
                  <a:pt x="600" y="19"/>
                </a:moveTo>
                <a:lnTo>
                  <a:pt x="549" y="19"/>
                </a:lnTo>
                <a:lnTo>
                  <a:pt x="549" y="0"/>
                </a:lnTo>
                <a:lnTo>
                  <a:pt x="600" y="0"/>
                </a:lnTo>
                <a:lnTo>
                  <a:pt x="600" y="19"/>
                </a:lnTo>
                <a:close/>
                <a:moveTo>
                  <a:pt x="499" y="19"/>
                </a:moveTo>
                <a:lnTo>
                  <a:pt x="446" y="19"/>
                </a:lnTo>
                <a:lnTo>
                  <a:pt x="446" y="0"/>
                </a:lnTo>
                <a:lnTo>
                  <a:pt x="499" y="0"/>
                </a:lnTo>
                <a:lnTo>
                  <a:pt x="499" y="19"/>
                </a:lnTo>
                <a:close/>
                <a:moveTo>
                  <a:pt x="395" y="19"/>
                </a:moveTo>
                <a:lnTo>
                  <a:pt x="342" y="19"/>
                </a:lnTo>
                <a:lnTo>
                  <a:pt x="342" y="0"/>
                </a:lnTo>
                <a:lnTo>
                  <a:pt x="395" y="0"/>
                </a:lnTo>
                <a:lnTo>
                  <a:pt x="395" y="19"/>
                </a:lnTo>
                <a:close/>
                <a:moveTo>
                  <a:pt x="292" y="19"/>
                </a:moveTo>
                <a:lnTo>
                  <a:pt x="239" y="19"/>
                </a:lnTo>
                <a:lnTo>
                  <a:pt x="239" y="0"/>
                </a:lnTo>
                <a:lnTo>
                  <a:pt x="292" y="0"/>
                </a:lnTo>
                <a:lnTo>
                  <a:pt x="292" y="19"/>
                </a:lnTo>
                <a:close/>
                <a:moveTo>
                  <a:pt x="188" y="19"/>
                </a:moveTo>
                <a:lnTo>
                  <a:pt x="137" y="19"/>
                </a:lnTo>
                <a:lnTo>
                  <a:pt x="137" y="0"/>
                </a:lnTo>
                <a:lnTo>
                  <a:pt x="188" y="0"/>
                </a:lnTo>
                <a:lnTo>
                  <a:pt x="188" y="19"/>
                </a:lnTo>
                <a:close/>
                <a:moveTo>
                  <a:pt x="85" y="19"/>
                </a:moveTo>
                <a:lnTo>
                  <a:pt x="34" y="19"/>
                </a:lnTo>
                <a:lnTo>
                  <a:pt x="34" y="0"/>
                </a:lnTo>
                <a:lnTo>
                  <a:pt x="85" y="0"/>
                </a:lnTo>
                <a:lnTo>
                  <a:pt x="85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73"/>
          <p:cNvSpPr>
            <a:spLocks noEditPoints="1"/>
          </p:cNvSpPr>
          <p:nvPr/>
        </p:nvSpPr>
        <p:spPr bwMode="auto">
          <a:xfrm>
            <a:off x="7397581" y="4454995"/>
            <a:ext cx="1289429" cy="27904"/>
          </a:xfrm>
          <a:custGeom>
            <a:avLst/>
            <a:gdLst>
              <a:gd name="T0" fmla="*/ 878 w 878"/>
              <a:gd name="T1" fmla="*/ 19 h 19"/>
              <a:gd name="T2" fmla="*/ 825 w 878"/>
              <a:gd name="T3" fmla="*/ 19 h 19"/>
              <a:gd name="T4" fmla="*/ 825 w 878"/>
              <a:gd name="T5" fmla="*/ 0 h 19"/>
              <a:gd name="T6" fmla="*/ 878 w 878"/>
              <a:gd name="T7" fmla="*/ 0 h 19"/>
              <a:gd name="T8" fmla="*/ 878 w 878"/>
              <a:gd name="T9" fmla="*/ 19 h 19"/>
              <a:gd name="T10" fmla="*/ 775 w 878"/>
              <a:gd name="T11" fmla="*/ 19 h 19"/>
              <a:gd name="T12" fmla="*/ 722 w 878"/>
              <a:gd name="T13" fmla="*/ 19 h 19"/>
              <a:gd name="T14" fmla="*/ 722 w 878"/>
              <a:gd name="T15" fmla="*/ 0 h 19"/>
              <a:gd name="T16" fmla="*/ 775 w 878"/>
              <a:gd name="T17" fmla="*/ 0 h 19"/>
              <a:gd name="T18" fmla="*/ 775 w 878"/>
              <a:gd name="T19" fmla="*/ 19 h 19"/>
              <a:gd name="T20" fmla="*/ 671 w 878"/>
              <a:gd name="T21" fmla="*/ 19 h 19"/>
              <a:gd name="T22" fmla="*/ 618 w 878"/>
              <a:gd name="T23" fmla="*/ 19 h 19"/>
              <a:gd name="T24" fmla="*/ 618 w 878"/>
              <a:gd name="T25" fmla="*/ 0 h 19"/>
              <a:gd name="T26" fmla="*/ 671 w 878"/>
              <a:gd name="T27" fmla="*/ 0 h 19"/>
              <a:gd name="T28" fmla="*/ 671 w 878"/>
              <a:gd name="T29" fmla="*/ 19 h 19"/>
              <a:gd name="T30" fmla="*/ 568 w 878"/>
              <a:gd name="T31" fmla="*/ 19 h 19"/>
              <a:gd name="T32" fmla="*/ 517 w 878"/>
              <a:gd name="T33" fmla="*/ 19 h 19"/>
              <a:gd name="T34" fmla="*/ 517 w 878"/>
              <a:gd name="T35" fmla="*/ 0 h 19"/>
              <a:gd name="T36" fmla="*/ 568 w 878"/>
              <a:gd name="T37" fmla="*/ 0 h 19"/>
              <a:gd name="T38" fmla="*/ 568 w 878"/>
              <a:gd name="T39" fmla="*/ 19 h 19"/>
              <a:gd name="T40" fmla="*/ 464 w 878"/>
              <a:gd name="T41" fmla="*/ 19 h 19"/>
              <a:gd name="T42" fmla="*/ 414 w 878"/>
              <a:gd name="T43" fmla="*/ 19 h 19"/>
              <a:gd name="T44" fmla="*/ 414 w 878"/>
              <a:gd name="T45" fmla="*/ 0 h 19"/>
              <a:gd name="T46" fmla="*/ 464 w 878"/>
              <a:gd name="T47" fmla="*/ 0 h 19"/>
              <a:gd name="T48" fmla="*/ 464 w 878"/>
              <a:gd name="T49" fmla="*/ 19 h 19"/>
              <a:gd name="T50" fmla="*/ 361 w 878"/>
              <a:gd name="T51" fmla="*/ 19 h 19"/>
              <a:gd name="T52" fmla="*/ 310 w 878"/>
              <a:gd name="T53" fmla="*/ 19 h 19"/>
              <a:gd name="T54" fmla="*/ 310 w 878"/>
              <a:gd name="T55" fmla="*/ 0 h 19"/>
              <a:gd name="T56" fmla="*/ 361 w 878"/>
              <a:gd name="T57" fmla="*/ 0 h 19"/>
              <a:gd name="T58" fmla="*/ 361 w 878"/>
              <a:gd name="T59" fmla="*/ 19 h 19"/>
              <a:gd name="T60" fmla="*/ 257 w 878"/>
              <a:gd name="T61" fmla="*/ 19 h 19"/>
              <a:gd name="T62" fmla="*/ 207 w 878"/>
              <a:gd name="T63" fmla="*/ 19 h 19"/>
              <a:gd name="T64" fmla="*/ 207 w 878"/>
              <a:gd name="T65" fmla="*/ 0 h 19"/>
              <a:gd name="T66" fmla="*/ 257 w 878"/>
              <a:gd name="T67" fmla="*/ 0 h 19"/>
              <a:gd name="T68" fmla="*/ 257 w 878"/>
              <a:gd name="T69" fmla="*/ 19 h 19"/>
              <a:gd name="T70" fmla="*/ 156 w 878"/>
              <a:gd name="T71" fmla="*/ 19 h 19"/>
              <a:gd name="T72" fmla="*/ 103 w 878"/>
              <a:gd name="T73" fmla="*/ 19 h 19"/>
              <a:gd name="T74" fmla="*/ 103 w 878"/>
              <a:gd name="T75" fmla="*/ 0 h 19"/>
              <a:gd name="T76" fmla="*/ 156 w 878"/>
              <a:gd name="T77" fmla="*/ 0 h 19"/>
              <a:gd name="T78" fmla="*/ 156 w 878"/>
              <a:gd name="T79" fmla="*/ 19 h 19"/>
              <a:gd name="T80" fmla="*/ 52 w 878"/>
              <a:gd name="T81" fmla="*/ 19 h 19"/>
              <a:gd name="T82" fmla="*/ 0 w 878"/>
              <a:gd name="T83" fmla="*/ 19 h 19"/>
              <a:gd name="T84" fmla="*/ 0 w 878"/>
              <a:gd name="T85" fmla="*/ 0 h 19"/>
              <a:gd name="T86" fmla="*/ 52 w 878"/>
              <a:gd name="T87" fmla="*/ 0 h 19"/>
              <a:gd name="T88" fmla="*/ 52 w 878"/>
              <a:gd name="T8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78" h="19">
                <a:moveTo>
                  <a:pt x="878" y="19"/>
                </a:moveTo>
                <a:lnTo>
                  <a:pt x="825" y="19"/>
                </a:lnTo>
                <a:lnTo>
                  <a:pt x="825" y="0"/>
                </a:lnTo>
                <a:lnTo>
                  <a:pt x="878" y="0"/>
                </a:lnTo>
                <a:lnTo>
                  <a:pt x="878" y="19"/>
                </a:lnTo>
                <a:close/>
                <a:moveTo>
                  <a:pt x="775" y="19"/>
                </a:moveTo>
                <a:lnTo>
                  <a:pt x="722" y="19"/>
                </a:lnTo>
                <a:lnTo>
                  <a:pt x="722" y="0"/>
                </a:lnTo>
                <a:lnTo>
                  <a:pt x="775" y="0"/>
                </a:lnTo>
                <a:lnTo>
                  <a:pt x="775" y="19"/>
                </a:lnTo>
                <a:close/>
                <a:moveTo>
                  <a:pt x="671" y="19"/>
                </a:moveTo>
                <a:lnTo>
                  <a:pt x="618" y="19"/>
                </a:lnTo>
                <a:lnTo>
                  <a:pt x="618" y="0"/>
                </a:lnTo>
                <a:lnTo>
                  <a:pt x="671" y="0"/>
                </a:lnTo>
                <a:lnTo>
                  <a:pt x="671" y="19"/>
                </a:lnTo>
                <a:close/>
                <a:moveTo>
                  <a:pt x="568" y="19"/>
                </a:moveTo>
                <a:lnTo>
                  <a:pt x="517" y="19"/>
                </a:lnTo>
                <a:lnTo>
                  <a:pt x="517" y="0"/>
                </a:lnTo>
                <a:lnTo>
                  <a:pt x="568" y="0"/>
                </a:lnTo>
                <a:lnTo>
                  <a:pt x="568" y="19"/>
                </a:lnTo>
                <a:close/>
                <a:moveTo>
                  <a:pt x="464" y="19"/>
                </a:moveTo>
                <a:lnTo>
                  <a:pt x="414" y="19"/>
                </a:lnTo>
                <a:lnTo>
                  <a:pt x="414" y="0"/>
                </a:lnTo>
                <a:lnTo>
                  <a:pt x="464" y="0"/>
                </a:lnTo>
                <a:lnTo>
                  <a:pt x="464" y="19"/>
                </a:lnTo>
                <a:close/>
                <a:moveTo>
                  <a:pt x="361" y="19"/>
                </a:moveTo>
                <a:lnTo>
                  <a:pt x="310" y="19"/>
                </a:lnTo>
                <a:lnTo>
                  <a:pt x="310" y="0"/>
                </a:lnTo>
                <a:lnTo>
                  <a:pt x="361" y="0"/>
                </a:lnTo>
                <a:lnTo>
                  <a:pt x="361" y="19"/>
                </a:lnTo>
                <a:close/>
                <a:moveTo>
                  <a:pt x="257" y="19"/>
                </a:moveTo>
                <a:lnTo>
                  <a:pt x="207" y="19"/>
                </a:lnTo>
                <a:lnTo>
                  <a:pt x="207" y="0"/>
                </a:lnTo>
                <a:lnTo>
                  <a:pt x="257" y="0"/>
                </a:lnTo>
                <a:lnTo>
                  <a:pt x="257" y="19"/>
                </a:lnTo>
                <a:close/>
                <a:moveTo>
                  <a:pt x="156" y="19"/>
                </a:moveTo>
                <a:lnTo>
                  <a:pt x="103" y="19"/>
                </a:lnTo>
                <a:lnTo>
                  <a:pt x="103" y="0"/>
                </a:lnTo>
                <a:lnTo>
                  <a:pt x="156" y="0"/>
                </a:lnTo>
                <a:lnTo>
                  <a:pt x="156" y="19"/>
                </a:lnTo>
                <a:close/>
                <a:moveTo>
                  <a:pt x="52" y="19"/>
                </a:moveTo>
                <a:lnTo>
                  <a:pt x="0" y="19"/>
                </a:lnTo>
                <a:lnTo>
                  <a:pt x="0" y="0"/>
                </a:lnTo>
                <a:lnTo>
                  <a:pt x="52" y="0"/>
                </a:lnTo>
                <a:lnTo>
                  <a:pt x="52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Rectangle 87"/>
          <p:cNvSpPr>
            <a:spLocks noChangeArrowheads="1"/>
          </p:cNvSpPr>
          <p:nvPr/>
        </p:nvSpPr>
        <p:spPr bwMode="auto">
          <a:xfrm>
            <a:off x="5648689" y="3479845"/>
            <a:ext cx="1389294" cy="759266"/>
          </a:xfrm>
          <a:prstGeom prst="rect">
            <a:avLst/>
          </a:prstGeom>
          <a:solidFill>
            <a:srgbClr val="F5F5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5722119" y="3545932"/>
            <a:ext cx="378898" cy="368618"/>
            <a:chOff x="5511764" y="2175617"/>
            <a:chExt cx="378898" cy="368618"/>
          </a:xfrm>
        </p:grpSpPr>
        <p:sp>
          <p:nvSpPr>
            <p:cNvPr id="40" name="Rectangle 89"/>
            <p:cNvSpPr>
              <a:spLocks noChangeArrowheads="1"/>
            </p:cNvSpPr>
            <p:nvPr/>
          </p:nvSpPr>
          <p:spPr bwMode="auto">
            <a:xfrm>
              <a:off x="5511764" y="2175617"/>
              <a:ext cx="378898" cy="281971"/>
            </a:xfrm>
            <a:prstGeom prst="rect">
              <a:avLst/>
            </a:prstGeom>
            <a:solidFill>
              <a:srgbClr val="71CFF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90"/>
            <p:cNvSpPr>
              <a:spLocks noChangeArrowheads="1"/>
            </p:cNvSpPr>
            <p:nvPr/>
          </p:nvSpPr>
          <p:spPr bwMode="auto">
            <a:xfrm>
              <a:off x="5511764" y="2488428"/>
              <a:ext cx="378898" cy="55807"/>
            </a:xfrm>
            <a:prstGeom prst="rect">
              <a:avLst/>
            </a:prstGeom>
            <a:solidFill>
              <a:srgbClr val="71CFF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150949" y="3545932"/>
            <a:ext cx="384773" cy="368618"/>
            <a:chOff x="5940594" y="2175617"/>
            <a:chExt cx="384773" cy="368618"/>
          </a:xfrm>
          <a:solidFill>
            <a:srgbClr val="4BD6C1"/>
          </a:solidFill>
        </p:grpSpPr>
        <p:sp>
          <p:nvSpPr>
            <p:cNvPr id="43" name="Rectangle 91"/>
            <p:cNvSpPr>
              <a:spLocks noChangeArrowheads="1"/>
            </p:cNvSpPr>
            <p:nvPr/>
          </p:nvSpPr>
          <p:spPr bwMode="auto">
            <a:xfrm>
              <a:off x="5940594" y="2175617"/>
              <a:ext cx="384773" cy="2819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Rectangle 92"/>
            <p:cNvSpPr>
              <a:spLocks noChangeArrowheads="1"/>
            </p:cNvSpPr>
            <p:nvPr/>
          </p:nvSpPr>
          <p:spPr bwMode="auto">
            <a:xfrm>
              <a:off x="5940594" y="2488428"/>
              <a:ext cx="384773" cy="558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585654" y="3545932"/>
            <a:ext cx="378898" cy="368618"/>
            <a:chOff x="6375299" y="2175617"/>
            <a:chExt cx="378898" cy="368618"/>
          </a:xfrm>
        </p:grpSpPr>
        <p:sp>
          <p:nvSpPr>
            <p:cNvPr id="46" name="Rectangle 94"/>
            <p:cNvSpPr>
              <a:spLocks noChangeArrowheads="1"/>
            </p:cNvSpPr>
            <p:nvPr/>
          </p:nvSpPr>
          <p:spPr bwMode="auto">
            <a:xfrm>
              <a:off x="6375299" y="2175617"/>
              <a:ext cx="378898" cy="281971"/>
            </a:xfrm>
            <a:prstGeom prst="rect">
              <a:avLst/>
            </a:prstGeom>
            <a:solidFill>
              <a:srgbClr val="FDC1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Rectangle 95"/>
            <p:cNvSpPr>
              <a:spLocks noChangeArrowheads="1"/>
            </p:cNvSpPr>
            <p:nvPr/>
          </p:nvSpPr>
          <p:spPr bwMode="auto">
            <a:xfrm>
              <a:off x="6375299" y="2488428"/>
              <a:ext cx="378898" cy="55807"/>
            </a:xfrm>
            <a:prstGeom prst="rect">
              <a:avLst/>
            </a:prstGeom>
            <a:solidFill>
              <a:srgbClr val="FDC1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723586" y="3545000"/>
            <a:ext cx="378898" cy="368618"/>
            <a:chOff x="5511764" y="2175617"/>
            <a:chExt cx="378898" cy="368618"/>
          </a:xfrm>
          <a:solidFill>
            <a:srgbClr val="FA7564"/>
          </a:solidFill>
        </p:grpSpPr>
        <p:sp>
          <p:nvSpPr>
            <p:cNvPr id="49" name="Rectangle 89"/>
            <p:cNvSpPr>
              <a:spLocks noChangeArrowheads="1"/>
            </p:cNvSpPr>
            <p:nvPr/>
          </p:nvSpPr>
          <p:spPr bwMode="auto">
            <a:xfrm>
              <a:off x="5511764" y="2175617"/>
              <a:ext cx="378898" cy="2819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Rectangle 90"/>
            <p:cNvSpPr>
              <a:spLocks noChangeArrowheads="1"/>
            </p:cNvSpPr>
            <p:nvPr/>
          </p:nvSpPr>
          <p:spPr bwMode="auto">
            <a:xfrm>
              <a:off x="5511764" y="2488428"/>
              <a:ext cx="378898" cy="558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148220" y="3542671"/>
            <a:ext cx="384773" cy="368618"/>
            <a:chOff x="5940594" y="2175617"/>
            <a:chExt cx="384773" cy="368618"/>
          </a:xfrm>
          <a:solidFill>
            <a:srgbClr val="FA7564"/>
          </a:solidFill>
        </p:grpSpPr>
        <p:sp>
          <p:nvSpPr>
            <p:cNvPr id="52" name="Rectangle 91"/>
            <p:cNvSpPr>
              <a:spLocks noChangeArrowheads="1"/>
            </p:cNvSpPr>
            <p:nvPr/>
          </p:nvSpPr>
          <p:spPr bwMode="auto">
            <a:xfrm>
              <a:off x="5940594" y="2175617"/>
              <a:ext cx="384773" cy="2819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92"/>
            <p:cNvSpPr>
              <a:spLocks noChangeArrowheads="1"/>
            </p:cNvSpPr>
            <p:nvPr/>
          </p:nvSpPr>
          <p:spPr bwMode="auto">
            <a:xfrm>
              <a:off x="5940594" y="2488428"/>
              <a:ext cx="384773" cy="558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圆角矩形 53"/>
          <p:cNvSpPr/>
          <p:nvPr/>
        </p:nvSpPr>
        <p:spPr>
          <a:xfrm rot="16200000">
            <a:off x="5568939" y="5031900"/>
            <a:ext cx="1548000" cy="25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 55"/>
          <p:cNvSpPr/>
          <p:nvPr/>
        </p:nvSpPr>
        <p:spPr>
          <a:xfrm>
            <a:off x="5920939" y="3350909"/>
            <a:ext cx="465550" cy="911803"/>
          </a:xfrm>
          <a:custGeom>
            <a:avLst/>
            <a:gdLst>
              <a:gd name="connsiteX0" fmla="*/ 546043 w 557599"/>
              <a:gd name="connsiteY0" fmla="*/ 0 h 1092086"/>
              <a:gd name="connsiteX1" fmla="*/ 557599 w 557599"/>
              <a:gd name="connsiteY1" fmla="*/ 1165 h 1092086"/>
              <a:gd name="connsiteX2" fmla="*/ 557599 w 557599"/>
              <a:gd name="connsiteY2" fmla="*/ 1090921 h 1092086"/>
              <a:gd name="connsiteX3" fmla="*/ 546043 w 557599"/>
              <a:gd name="connsiteY3" fmla="*/ 1092086 h 1092086"/>
              <a:gd name="connsiteX4" fmla="*/ 0 w 557599"/>
              <a:gd name="connsiteY4" fmla="*/ 546043 h 1092086"/>
              <a:gd name="connsiteX5" fmla="*/ 546043 w 557599"/>
              <a:gd name="connsiteY5" fmla="*/ 0 h 1092086"/>
              <a:gd name="connsiteX0" fmla="*/ 546043 w 557599"/>
              <a:gd name="connsiteY0" fmla="*/ 0 h 1092086"/>
              <a:gd name="connsiteX1" fmla="*/ 557599 w 557599"/>
              <a:gd name="connsiteY1" fmla="*/ 1165 h 1092086"/>
              <a:gd name="connsiteX2" fmla="*/ 555568 w 557599"/>
              <a:gd name="connsiteY2" fmla="*/ 579395 h 1092086"/>
              <a:gd name="connsiteX3" fmla="*/ 557599 w 557599"/>
              <a:gd name="connsiteY3" fmla="*/ 1090921 h 1092086"/>
              <a:gd name="connsiteX4" fmla="*/ 546043 w 557599"/>
              <a:gd name="connsiteY4" fmla="*/ 1092086 h 1092086"/>
              <a:gd name="connsiteX5" fmla="*/ 0 w 557599"/>
              <a:gd name="connsiteY5" fmla="*/ 546043 h 1092086"/>
              <a:gd name="connsiteX6" fmla="*/ 546043 w 557599"/>
              <a:gd name="connsiteY6" fmla="*/ 0 h 1092086"/>
              <a:gd name="connsiteX0" fmla="*/ 555568 w 647008"/>
              <a:gd name="connsiteY0" fmla="*/ 579395 h 1092086"/>
              <a:gd name="connsiteX1" fmla="*/ 557599 w 647008"/>
              <a:gd name="connsiteY1" fmla="*/ 1090921 h 1092086"/>
              <a:gd name="connsiteX2" fmla="*/ 546043 w 647008"/>
              <a:gd name="connsiteY2" fmla="*/ 1092086 h 1092086"/>
              <a:gd name="connsiteX3" fmla="*/ 0 w 647008"/>
              <a:gd name="connsiteY3" fmla="*/ 546043 h 1092086"/>
              <a:gd name="connsiteX4" fmla="*/ 546043 w 647008"/>
              <a:gd name="connsiteY4" fmla="*/ 0 h 1092086"/>
              <a:gd name="connsiteX5" fmla="*/ 557599 w 647008"/>
              <a:gd name="connsiteY5" fmla="*/ 1165 h 1092086"/>
              <a:gd name="connsiteX6" fmla="*/ 647008 w 647008"/>
              <a:gd name="connsiteY6" fmla="*/ 670835 h 1092086"/>
              <a:gd name="connsiteX0" fmla="*/ 555568 w 557599"/>
              <a:gd name="connsiteY0" fmla="*/ 579395 h 1092086"/>
              <a:gd name="connsiteX1" fmla="*/ 557599 w 557599"/>
              <a:gd name="connsiteY1" fmla="*/ 1090921 h 1092086"/>
              <a:gd name="connsiteX2" fmla="*/ 546043 w 557599"/>
              <a:gd name="connsiteY2" fmla="*/ 1092086 h 1092086"/>
              <a:gd name="connsiteX3" fmla="*/ 0 w 557599"/>
              <a:gd name="connsiteY3" fmla="*/ 546043 h 1092086"/>
              <a:gd name="connsiteX4" fmla="*/ 546043 w 557599"/>
              <a:gd name="connsiteY4" fmla="*/ 0 h 1092086"/>
              <a:gd name="connsiteX5" fmla="*/ 557599 w 557599"/>
              <a:gd name="connsiteY5" fmla="*/ 1165 h 1092086"/>
              <a:gd name="connsiteX0" fmla="*/ 557599 w 557599"/>
              <a:gd name="connsiteY0" fmla="*/ 1090921 h 1092086"/>
              <a:gd name="connsiteX1" fmla="*/ 546043 w 557599"/>
              <a:gd name="connsiteY1" fmla="*/ 1092086 h 1092086"/>
              <a:gd name="connsiteX2" fmla="*/ 0 w 557599"/>
              <a:gd name="connsiteY2" fmla="*/ 546043 h 1092086"/>
              <a:gd name="connsiteX3" fmla="*/ 546043 w 557599"/>
              <a:gd name="connsiteY3" fmla="*/ 0 h 1092086"/>
              <a:gd name="connsiteX4" fmla="*/ 557599 w 557599"/>
              <a:gd name="connsiteY4" fmla="*/ 1165 h 109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599" h="1092086">
                <a:moveTo>
                  <a:pt x="557599" y="1090921"/>
                </a:moveTo>
                <a:lnTo>
                  <a:pt x="546043" y="1092086"/>
                </a:lnTo>
                <a:cubicBezTo>
                  <a:pt x="244472" y="1092086"/>
                  <a:pt x="0" y="847614"/>
                  <a:pt x="0" y="546043"/>
                </a:cubicBezTo>
                <a:cubicBezTo>
                  <a:pt x="0" y="244472"/>
                  <a:pt x="244472" y="0"/>
                  <a:pt x="546043" y="0"/>
                </a:cubicBezTo>
                <a:lnTo>
                  <a:pt x="557599" y="1165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圆角矩形 56"/>
          <p:cNvSpPr/>
          <p:nvPr/>
        </p:nvSpPr>
        <p:spPr>
          <a:xfrm rot="2700000">
            <a:off x="6624520" y="4357689"/>
            <a:ext cx="792000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圆角矩形 57"/>
          <p:cNvSpPr/>
          <p:nvPr/>
        </p:nvSpPr>
        <p:spPr>
          <a:xfrm rot="2700000">
            <a:off x="5330431" y="3215005"/>
            <a:ext cx="792000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圆角矩形 58"/>
          <p:cNvSpPr/>
          <p:nvPr/>
        </p:nvSpPr>
        <p:spPr>
          <a:xfrm rot="8100000">
            <a:off x="6628314" y="3212159"/>
            <a:ext cx="792000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圆角矩形 59"/>
          <p:cNvSpPr/>
          <p:nvPr/>
        </p:nvSpPr>
        <p:spPr>
          <a:xfrm rot="18900000" flipH="1">
            <a:off x="5332600" y="4363405"/>
            <a:ext cx="792000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圆角矩形 60"/>
          <p:cNvSpPr/>
          <p:nvPr/>
        </p:nvSpPr>
        <p:spPr>
          <a:xfrm flipH="1">
            <a:off x="6843066" y="3792034"/>
            <a:ext cx="1548000" cy="25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 rot="16200000" flipH="1">
            <a:off x="5568363" y="2559096"/>
            <a:ext cx="1548000" cy="25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圆角矩形 62"/>
          <p:cNvSpPr/>
          <p:nvPr/>
        </p:nvSpPr>
        <p:spPr>
          <a:xfrm rot="10800000">
            <a:off x="4350816" y="3795475"/>
            <a:ext cx="1548000" cy="25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手机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53" y="1828047"/>
            <a:ext cx="518205" cy="938865"/>
          </a:xfrm>
          <a:prstGeom prst="rect">
            <a:avLst/>
          </a:prstGeom>
        </p:spPr>
      </p:pic>
      <p:pic>
        <p:nvPicPr>
          <p:cNvPr id="65" name="数据库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95" y="1954177"/>
            <a:ext cx="1035488" cy="1035488"/>
          </a:xfrm>
          <a:prstGeom prst="rect">
            <a:avLst/>
          </a:prstGeom>
        </p:spPr>
      </p:pic>
      <p:pic>
        <p:nvPicPr>
          <p:cNvPr id="66" name="放大镜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03" y="3370150"/>
            <a:ext cx="1042506" cy="1042506"/>
          </a:xfrm>
          <a:prstGeom prst="rect">
            <a:avLst/>
          </a:prstGeom>
        </p:spPr>
      </p:pic>
      <p:pic>
        <p:nvPicPr>
          <p:cNvPr id="67" name="房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66" y="3767201"/>
            <a:ext cx="1641144" cy="1525793"/>
          </a:xfrm>
          <a:prstGeom prst="rect">
            <a:avLst/>
          </a:prstGeom>
        </p:spPr>
      </p:pic>
      <p:sp>
        <p:nvSpPr>
          <p:cNvPr id="68" name="放大镜白罩"/>
          <p:cNvSpPr/>
          <p:nvPr/>
        </p:nvSpPr>
        <p:spPr>
          <a:xfrm>
            <a:off x="3069446" y="3376709"/>
            <a:ext cx="1050132" cy="105013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6148754" y="3543051"/>
            <a:ext cx="384773" cy="368618"/>
            <a:chOff x="5940594" y="2175617"/>
            <a:chExt cx="384773" cy="368618"/>
          </a:xfrm>
          <a:solidFill>
            <a:schemeClr val="bg1">
              <a:alpha val="24000"/>
            </a:schemeClr>
          </a:solidFill>
        </p:grpSpPr>
        <p:sp>
          <p:nvSpPr>
            <p:cNvPr id="71" name="Rectangle 91"/>
            <p:cNvSpPr>
              <a:spLocks noChangeArrowheads="1"/>
            </p:cNvSpPr>
            <p:nvPr/>
          </p:nvSpPr>
          <p:spPr bwMode="auto">
            <a:xfrm>
              <a:off x="5940594" y="2175617"/>
              <a:ext cx="384773" cy="2819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Rectangle 92"/>
            <p:cNvSpPr>
              <a:spLocks noChangeArrowheads="1"/>
            </p:cNvSpPr>
            <p:nvPr/>
          </p:nvSpPr>
          <p:spPr bwMode="auto">
            <a:xfrm>
              <a:off x="5940594" y="2488428"/>
              <a:ext cx="384773" cy="558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96690" y="4456941"/>
            <a:ext cx="3855961" cy="1058043"/>
            <a:chOff x="696690" y="4456941"/>
            <a:chExt cx="3855961" cy="1058043"/>
          </a:xfrm>
        </p:grpSpPr>
        <p:sp>
          <p:nvSpPr>
            <p:cNvPr id="74" name="文本框 73"/>
            <p:cNvSpPr txBox="1"/>
            <p:nvPr/>
          </p:nvSpPr>
          <p:spPr>
            <a:xfrm>
              <a:off x="696690" y="4456941"/>
              <a:ext cx="2609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四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期书籍，两期主题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218863" y="4807098"/>
              <a:ext cx="33337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累计分享</a:t>
              </a:r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18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本书</a:t>
              </a:r>
              <a:endParaRPr lang="zh-CN" altLang="en-US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76" name="数据库白罩"/>
          <p:cNvSpPr/>
          <p:nvPr/>
        </p:nvSpPr>
        <p:spPr>
          <a:xfrm>
            <a:off x="4380095" y="1962845"/>
            <a:ext cx="1050132" cy="105013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1216152" y="1930943"/>
            <a:ext cx="3522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2016</a:t>
            </a:r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10</a:t>
            </a:r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月至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2017</a:t>
            </a:r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10</a:t>
            </a:r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月</a:t>
            </a:r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共举办</a:t>
            </a:r>
            <a:r>
              <a:rPr lang="en-US" altLang="zh-CN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期</a:t>
            </a:r>
            <a:endParaRPr lang="zh-CN" altLang="en-US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9" name="手机白罩"/>
          <p:cNvSpPr/>
          <p:nvPr/>
        </p:nvSpPr>
        <p:spPr>
          <a:xfrm>
            <a:off x="7458824" y="1835021"/>
            <a:ext cx="508862" cy="931892"/>
          </a:xfrm>
          <a:prstGeom prst="round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8597611" y="1939233"/>
            <a:ext cx="2795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累计共</a:t>
            </a:r>
            <a:r>
              <a:rPr lang="en-US" altLang="zh-CN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74</a:t>
            </a:r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人次参与</a:t>
            </a:r>
          </a:p>
        </p:txBody>
      </p:sp>
      <p:sp>
        <p:nvSpPr>
          <p:cNvPr id="81" name="数据库白罩"/>
          <p:cNvSpPr/>
          <p:nvPr/>
        </p:nvSpPr>
        <p:spPr>
          <a:xfrm>
            <a:off x="8212860" y="4210757"/>
            <a:ext cx="773253" cy="77223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9192740" y="4611907"/>
            <a:ext cx="2737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累计参与三次及以上活动人数</a:t>
            </a:r>
            <a:r>
              <a:rPr lang="en-US" altLang="zh-CN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8</a:t>
            </a:r>
            <a:r>
              <a:rPr lang="zh-CN" altLang="en-US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11208" y="6440111"/>
            <a:ext cx="242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2016</a:t>
            </a:r>
            <a:r>
              <a:rPr lang="zh-CN" altLang="en-US" dirty="0" smtClean="0">
                <a:solidFill>
                  <a:schemeClr val="bg1"/>
                </a:solidFill>
              </a:rPr>
              <a:t>年</a:t>
            </a:r>
            <a:r>
              <a:rPr lang="en-US" altLang="zh-CN" dirty="0" smtClean="0">
                <a:solidFill>
                  <a:schemeClr val="bg1"/>
                </a:solidFill>
              </a:rPr>
              <a:t>~2017</a:t>
            </a:r>
            <a:r>
              <a:rPr lang="zh-CN" altLang="en-US" dirty="0" smtClean="0">
                <a:solidFill>
                  <a:schemeClr val="bg1"/>
                </a:solidFill>
              </a:rPr>
              <a:t>年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8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0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6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7200000">
                                      <p:cBhvr>
                                        <p:cTn id="18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3600000">
                                      <p:cBhvr>
                                        <p:cTn id="20" dur="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2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5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6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72" dur="200" fill="hold"/>
                                        <p:tgtEl>
                                          <p:spTgt spid="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mph" presetSubtype="0" autoRev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78" dur="100" fill="hold"/>
                                        <p:tgtEl>
                                          <p:spTgt spid="6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autoRev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80" dur="200" fill="hold"/>
                                        <p:tgtEl>
                                          <p:spTgt spid="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animScale>
                                      <p:cBhvr>
                                        <p:cTn id="86" dur="100" fill="hold"/>
                                        <p:tgtEl>
                                          <p:spTgt spid="6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animScale>
                                      <p:cBhvr>
                                        <p:cTn id="88" dur="200" fill="hold"/>
                                        <p:tgtEl>
                                          <p:spTgt spid="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autoRev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96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300"/>
                            </p:stCondLst>
                            <p:childTnLst>
                              <p:par>
                                <p:cTn id="9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1" nodeType="withEffect">
                                  <p:stCondLst>
                                    <p:cond delay="50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5050"/>
                                  </p:stCondLst>
                                  <p:childTnLst>
                                    <p:animScale>
                                      <p:cBhvr>
                                        <p:cTn id="133" dur="150" fill="hold"/>
                                        <p:tgtEl>
                                          <p:spTgt spid="6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83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8350"/>
                                  </p:stCondLst>
                                  <p:childTnLst>
                                    <p:animScale>
                                      <p:cBhvr>
                                        <p:cTn id="144" dur="150" fill="hold"/>
                                        <p:tgtEl>
                                          <p:spTgt spid="6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116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11650"/>
                                  </p:stCondLst>
                                  <p:childTnLst>
                                    <p:animScale>
                                      <p:cBhvr>
                                        <p:cTn id="155" dur="150" fill="hold"/>
                                        <p:tgtEl>
                                          <p:spTgt spid="6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53" presetClass="exit" presetSubtype="32" fill="hold" grpId="1" nodeType="withEffect">
                                  <p:stCondLst>
                                    <p:cond delay="149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18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53" presetClass="entr" presetSubtype="528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1.66667E-6 2.22222E-6 L 0.03919 -0.07014 " pathEditMode="relative" rAng="0" ptsTypes="AA">
                                      <p:cBhvr>
                                        <p:cTn id="228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3519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1.45833E-6 -7.40741E-7 L -0.04349 -0.07616 " pathEditMode="relative" rAng="0" ptsTypes="AA">
                                      <p:cBhvr>
                                        <p:cTn id="23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3819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1.66667E-6 -3.33333E-6 L -0.04153 0.07385 " pathEditMode="relative" rAng="0" ptsTypes="AA">
                                      <p:cBhvr>
                                        <p:cTn id="232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3681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1.25E-6 2.59259E-6 L 0.03945 0.06921 " pathEditMode="relative" rAng="0" ptsTypes="AA">
                                      <p:cBhvr>
                                        <p:cTn id="23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3449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2.29167E-6 5.55112E-17 L -0.00026 -0.15093 " pathEditMode="relative" rAng="0" ptsTypes="AA">
                                      <p:cBhvr>
                                        <p:cTn id="236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546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4.16667E-7 -1.11111E-6 L 0.0569 -0.00069 " pathEditMode="relative" rAng="0" ptsTypes="AA">
                                      <p:cBhvr>
                                        <p:cTn id="238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6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2.29167E-6 1.85185E-6 L 0.00013 0.15 " pathEditMode="relative" rAng="0" ptsTypes="AA">
                                      <p:cBhvr>
                                        <p:cTn id="24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42" presetClass="path" presetSubtype="0" decel="10000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2.5E-6 -4.07407E-6 L -0.08815 -0.00023 " pathEditMode="relative" rAng="0" ptsTypes="AA">
                                      <p:cBhvr>
                                        <p:cTn id="24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-23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22" presetClass="exit" presetSubtype="4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2" presetClass="exit" presetSubtype="4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xit" presetSubtype="1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2" presetClass="exit" presetSubtype="1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2" presetClass="exit" presetSubtype="4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2" presetClass="exit" presetSubtype="8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9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2" presetClass="exit" presetSubtype="1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2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2" presetClass="exit" presetSubtype="2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35" grpId="0" animBg="1"/>
      <p:bldP spid="36" grpId="0" animBg="1"/>
      <p:bldP spid="37" grpId="0" animBg="1"/>
      <p:bldP spid="38" grpId="0" animBg="1"/>
      <p:bldP spid="38" grpId="1" animBg="1"/>
      <p:bldP spid="54" grpId="0" animBg="1"/>
      <p:bldP spid="54" grpId="1" animBg="1"/>
      <p:bldP spid="54" grpId="2" animBg="1"/>
      <p:bldP spid="56" grpId="0" animBg="1"/>
      <p:bldP spid="56" grpId="1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8" grpId="0" animBg="1"/>
      <p:bldP spid="68" grpId="1" animBg="1"/>
      <p:bldP spid="76" grpId="0" animBg="1"/>
      <p:bldP spid="76" grpId="1" animBg="1"/>
      <p:bldP spid="77" grpId="0"/>
      <p:bldP spid="79" grpId="0" animBg="1"/>
      <p:bldP spid="79" grpId="1" animBg="1"/>
      <p:bldP spid="80" grpId="0"/>
      <p:bldP spid="81" grpId="0" animBg="1"/>
      <p:bldP spid="81" grpId="1" animBg="1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39888" y="332178"/>
            <a:ext cx="2905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创新点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508131" y="1908549"/>
            <a:ext cx="5321837" cy="782528"/>
            <a:chOff x="6337899" y="2156526"/>
            <a:chExt cx="5321837" cy="782528"/>
          </a:xfrm>
        </p:grpSpPr>
        <p:sp>
          <p:nvSpPr>
            <p:cNvPr id="4" name="文本框 3"/>
            <p:cNvSpPr txBox="1"/>
            <p:nvPr/>
          </p:nvSpPr>
          <p:spPr>
            <a:xfrm>
              <a:off x="7041320" y="2156526"/>
              <a:ext cx="46184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线上线下相结合</a:t>
              </a:r>
              <a:endPara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337899" y="2169613"/>
              <a:ext cx="655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99460" y="1877770"/>
            <a:ext cx="4340240" cy="800220"/>
            <a:chOff x="1129228" y="2125747"/>
            <a:chExt cx="4340240" cy="800220"/>
          </a:xfrm>
        </p:grpSpPr>
        <p:sp>
          <p:nvSpPr>
            <p:cNvPr id="3" name="文本框 2"/>
            <p:cNvSpPr txBox="1"/>
            <p:nvPr/>
          </p:nvSpPr>
          <p:spPr>
            <a:xfrm>
              <a:off x="1758485" y="2125747"/>
              <a:ext cx="3710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品牌文化活动</a:t>
              </a:r>
              <a:endPara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29228" y="2156526"/>
              <a:ext cx="655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03628" y="2852069"/>
            <a:ext cx="3318604" cy="803835"/>
            <a:chOff x="6333396" y="3100046"/>
            <a:chExt cx="3318604" cy="803835"/>
          </a:xfrm>
        </p:grpSpPr>
        <p:sp>
          <p:nvSpPr>
            <p:cNvPr id="6" name="文本框 5"/>
            <p:cNvSpPr txBox="1"/>
            <p:nvPr/>
          </p:nvSpPr>
          <p:spPr>
            <a:xfrm>
              <a:off x="6333396" y="3134440"/>
              <a:ext cx="655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072856" y="3100046"/>
              <a:ext cx="2579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文化传承</a:t>
              </a:r>
              <a:endPara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73397" y="2857025"/>
            <a:ext cx="3174195" cy="792268"/>
            <a:chOff x="1103165" y="3105002"/>
            <a:chExt cx="3174195" cy="792268"/>
          </a:xfrm>
        </p:grpSpPr>
        <p:sp>
          <p:nvSpPr>
            <p:cNvPr id="5" name="文本框 4"/>
            <p:cNvSpPr txBox="1"/>
            <p:nvPr/>
          </p:nvSpPr>
          <p:spPr>
            <a:xfrm>
              <a:off x="1103165" y="3127829"/>
              <a:ext cx="655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58485" y="3105002"/>
              <a:ext cx="2518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人文关怀</a:t>
              </a:r>
              <a:endPara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219" y="5948408"/>
            <a:ext cx="3920113" cy="321025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48" y="4786870"/>
            <a:ext cx="3920113" cy="3210254"/>
          </a:xfrm>
          <a:prstGeom prst="rect">
            <a:avLst/>
          </a:prstGeom>
        </p:spPr>
      </p:pic>
      <p:sp>
        <p:nvSpPr>
          <p:cNvPr id="26" name="AutoShape 3"/>
          <p:cNvSpPr>
            <a:spLocks noChangeAspect="1" noChangeArrowheads="1" noTextEdit="1"/>
          </p:cNvSpPr>
          <p:nvPr/>
        </p:nvSpPr>
        <p:spPr bwMode="auto">
          <a:xfrm>
            <a:off x="3584575" y="4059238"/>
            <a:ext cx="5095875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>
            <a:off x="4086225" y="5316538"/>
            <a:ext cx="4087813" cy="2833687"/>
          </a:xfrm>
          <a:custGeom>
            <a:avLst/>
            <a:gdLst>
              <a:gd name="T0" fmla="*/ 0 w 2575"/>
              <a:gd name="T1" fmla="*/ 0 h 1785"/>
              <a:gd name="T2" fmla="*/ 0 w 2575"/>
              <a:gd name="T3" fmla="*/ 1304 h 1785"/>
              <a:gd name="T4" fmla="*/ 1287 w 2575"/>
              <a:gd name="T5" fmla="*/ 1785 h 1785"/>
              <a:gd name="T6" fmla="*/ 2575 w 2575"/>
              <a:gd name="T7" fmla="*/ 1293 h 1785"/>
              <a:gd name="T8" fmla="*/ 2575 w 2575"/>
              <a:gd name="T9" fmla="*/ 0 h 1785"/>
              <a:gd name="T10" fmla="*/ 0 w 2575"/>
              <a:gd name="T11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75" h="1785">
                <a:moveTo>
                  <a:pt x="0" y="0"/>
                </a:moveTo>
                <a:lnTo>
                  <a:pt x="0" y="1304"/>
                </a:lnTo>
                <a:lnTo>
                  <a:pt x="1287" y="1785"/>
                </a:lnTo>
                <a:lnTo>
                  <a:pt x="2575" y="1293"/>
                </a:lnTo>
                <a:lnTo>
                  <a:pt x="2575" y="0"/>
                </a:lnTo>
                <a:lnTo>
                  <a:pt x="0" y="0"/>
                </a:lnTo>
                <a:close/>
              </a:path>
            </a:pathLst>
          </a:custGeom>
          <a:solidFill>
            <a:srgbClr val="EF43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6"/>
          <p:cNvSpPr>
            <a:spLocks/>
          </p:cNvSpPr>
          <p:nvPr/>
        </p:nvSpPr>
        <p:spPr bwMode="auto">
          <a:xfrm>
            <a:off x="3584575" y="4062413"/>
            <a:ext cx="2547938" cy="1254125"/>
          </a:xfrm>
          <a:custGeom>
            <a:avLst/>
            <a:gdLst>
              <a:gd name="T0" fmla="*/ 1605 w 1605"/>
              <a:gd name="T1" fmla="*/ 438 h 790"/>
              <a:gd name="T2" fmla="*/ 316 w 1605"/>
              <a:gd name="T3" fmla="*/ 790 h 790"/>
              <a:gd name="T4" fmla="*/ 0 w 1605"/>
              <a:gd name="T5" fmla="*/ 295 h 790"/>
              <a:gd name="T6" fmla="*/ 1339 w 1605"/>
              <a:gd name="T7" fmla="*/ 0 h 790"/>
              <a:gd name="T8" fmla="*/ 1605 w 1605"/>
              <a:gd name="T9" fmla="*/ 438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5" h="790">
                <a:moveTo>
                  <a:pt x="1605" y="438"/>
                </a:moveTo>
                <a:lnTo>
                  <a:pt x="316" y="790"/>
                </a:lnTo>
                <a:lnTo>
                  <a:pt x="0" y="295"/>
                </a:lnTo>
                <a:lnTo>
                  <a:pt x="1339" y="0"/>
                </a:lnTo>
                <a:lnTo>
                  <a:pt x="1605" y="438"/>
                </a:lnTo>
                <a:close/>
              </a:path>
            </a:pathLst>
          </a:custGeom>
          <a:solidFill>
            <a:srgbClr val="E53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6132513" y="4062413"/>
            <a:ext cx="2544763" cy="1254125"/>
          </a:xfrm>
          <a:custGeom>
            <a:avLst/>
            <a:gdLst>
              <a:gd name="T0" fmla="*/ 0 w 1603"/>
              <a:gd name="T1" fmla="*/ 438 h 790"/>
              <a:gd name="T2" fmla="*/ 1286 w 1603"/>
              <a:gd name="T3" fmla="*/ 790 h 790"/>
              <a:gd name="T4" fmla="*/ 1603 w 1603"/>
              <a:gd name="T5" fmla="*/ 295 h 790"/>
              <a:gd name="T6" fmla="*/ 266 w 1603"/>
              <a:gd name="T7" fmla="*/ 0 h 790"/>
              <a:gd name="T8" fmla="*/ 0 w 1603"/>
              <a:gd name="T9" fmla="*/ 438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3" h="790">
                <a:moveTo>
                  <a:pt x="0" y="438"/>
                </a:moveTo>
                <a:lnTo>
                  <a:pt x="1286" y="790"/>
                </a:lnTo>
                <a:lnTo>
                  <a:pt x="1603" y="295"/>
                </a:lnTo>
                <a:lnTo>
                  <a:pt x="266" y="0"/>
                </a:lnTo>
                <a:lnTo>
                  <a:pt x="0" y="438"/>
                </a:lnTo>
                <a:close/>
              </a:path>
            </a:pathLst>
          </a:custGeom>
          <a:solidFill>
            <a:srgbClr val="E53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8"/>
          <p:cNvSpPr>
            <a:spLocks/>
          </p:cNvSpPr>
          <p:nvPr/>
        </p:nvSpPr>
        <p:spPr bwMode="auto">
          <a:xfrm>
            <a:off x="3652838" y="5316538"/>
            <a:ext cx="2476500" cy="1522412"/>
          </a:xfrm>
          <a:custGeom>
            <a:avLst/>
            <a:gdLst>
              <a:gd name="T0" fmla="*/ 273 w 1560"/>
              <a:gd name="T1" fmla="*/ 0 h 959"/>
              <a:gd name="T2" fmla="*/ 1560 w 1560"/>
              <a:gd name="T3" fmla="*/ 429 h 959"/>
              <a:gd name="T4" fmla="*/ 1293 w 1560"/>
              <a:gd name="T5" fmla="*/ 959 h 959"/>
              <a:gd name="T6" fmla="*/ 0 w 1560"/>
              <a:gd name="T7" fmla="*/ 460 h 959"/>
              <a:gd name="T8" fmla="*/ 273 w 1560"/>
              <a:gd name="T9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0" h="959">
                <a:moveTo>
                  <a:pt x="273" y="0"/>
                </a:moveTo>
                <a:lnTo>
                  <a:pt x="1560" y="429"/>
                </a:lnTo>
                <a:lnTo>
                  <a:pt x="1293" y="959"/>
                </a:lnTo>
                <a:lnTo>
                  <a:pt x="0" y="460"/>
                </a:lnTo>
                <a:lnTo>
                  <a:pt x="273" y="0"/>
                </a:lnTo>
                <a:close/>
              </a:path>
            </a:pathLst>
          </a:custGeom>
          <a:solidFill>
            <a:srgbClr val="F44D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9"/>
          <p:cNvSpPr>
            <a:spLocks/>
          </p:cNvSpPr>
          <p:nvPr/>
        </p:nvSpPr>
        <p:spPr bwMode="auto">
          <a:xfrm>
            <a:off x="4086225" y="4757738"/>
            <a:ext cx="4087813" cy="1239837"/>
          </a:xfrm>
          <a:custGeom>
            <a:avLst/>
            <a:gdLst>
              <a:gd name="T0" fmla="*/ 2575 w 2575"/>
              <a:gd name="T1" fmla="*/ 352 h 781"/>
              <a:gd name="T2" fmla="*/ 1287 w 2575"/>
              <a:gd name="T3" fmla="*/ 781 h 781"/>
              <a:gd name="T4" fmla="*/ 0 w 2575"/>
              <a:gd name="T5" fmla="*/ 352 h 781"/>
              <a:gd name="T6" fmla="*/ 1289 w 2575"/>
              <a:gd name="T7" fmla="*/ 0 h 781"/>
              <a:gd name="T8" fmla="*/ 2575 w 2575"/>
              <a:gd name="T9" fmla="*/ 352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75" h="781">
                <a:moveTo>
                  <a:pt x="2575" y="352"/>
                </a:moveTo>
                <a:lnTo>
                  <a:pt x="1287" y="781"/>
                </a:lnTo>
                <a:lnTo>
                  <a:pt x="0" y="352"/>
                </a:lnTo>
                <a:lnTo>
                  <a:pt x="1289" y="0"/>
                </a:lnTo>
                <a:lnTo>
                  <a:pt x="2575" y="352"/>
                </a:lnTo>
                <a:close/>
              </a:path>
            </a:pathLst>
          </a:custGeom>
          <a:solidFill>
            <a:srgbClr val="CE34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10"/>
          <p:cNvSpPr>
            <a:spLocks/>
          </p:cNvSpPr>
          <p:nvPr/>
        </p:nvSpPr>
        <p:spPr bwMode="auto">
          <a:xfrm>
            <a:off x="6151831" y="5329824"/>
            <a:ext cx="2044700" cy="2830512"/>
          </a:xfrm>
          <a:custGeom>
            <a:avLst/>
            <a:gdLst>
              <a:gd name="T0" fmla="*/ 0 w 1288"/>
              <a:gd name="T1" fmla="*/ 429 h 1783"/>
              <a:gd name="T2" fmla="*/ 0 w 1288"/>
              <a:gd name="T3" fmla="*/ 1783 h 1783"/>
              <a:gd name="T4" fmla="*/ 1288 w 1288"/>
              <a:gd name="T5" fmla="*/ 1293 h 1783"/>
              <a:gd name="T6" fmla="*/ 1288 w 1288"/>
              <a:gd name="T7" fmla="*/ 0 h 1783"/>
              <a:gd name="T8" fmla="*/ 0 w 1288"/>
              <a:gd name="T9" fmla="*/ 429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8" h="1783">
                <a:moveTo>
                  <a:pt x="0" y="429"/>
                </a:moveTo>
                <a:lnTo>
                  <a:pt x="0" y="1783"/>
                </a:lnTo>
                <a:lnTo>
                  <a:pt x="1288" y="1293"/>
                </a:lnTo>
                <a:lnTo>
                  <a:pt x="1288" y="0"/>
                </a:lnTo>
                <a:lnTo>
                  <a:pt x="0" y="429"/>
                </a:lnTo>
                <a:close/>
              </a:path>
            </a:pathLst>
          </a:custGeom>
          <a:solidFill>
            <a:srgbClr val="CE34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11"/>
          <p:cNvSpPr>
            <a:spLocks/>
          </p:cNvSpPr>
          <p:nvPr/>
        </p:nvSpPr>
        <p:spPr bwMode="auto">
          <a:xfrm>
            <a:off x="6096000" y="5336760"/>
            <a:ext cx="2474913" cy="1522412"/>
          </a:xfrm>
          <a:custGeom>
            <a:avLst/>
            <a:gdLst>
              <a:gd name="T0" fmla="*/ 1288 w 1559"/>
              <a:gd name="T1" fmla="*/ 0 h 959"/>
              <a:gd name="T2" fmla="*/ 0 w 1559"/>
              <a:gd name="T3" fmla="*/ 429 h 959"/>
              <a:gd name="T4" fmla="*/ 268 w 1559"/>
              <a:gd name="T5" fmla="*/ 959 h 959"/>
              <a:gd name="T6" fmla="*/ 1559 w 1559"/>
              <a:gd name="T7" fmla="*/ 460 h 959"/>
              <a:gd name="T8" fmla="*/ 1288 w 1559"/>
              <a:gd name="T9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9" h="959">
                <a:moveTo>
                  <a:pt x="1288" y="0"/>
                </a:moveTo>
                <a:lnTo>
                  <a:pt x="0" y="429"/>
                </a:lnTo>
                <a:lnTo>
                  <a:pt x="268" y="959"/>
                </a:lnTo>
                <a:lnTo>
                  <a:pt x="1559" y="460"/>
                </a:lnTo>
                <a:lnTo>
                  <a:pt x="1288" y="0"/>
                </a:lnTo>
                <a:close/>
              </a:path>
            </a:pathLst>
          </a:custGeom>
          <a:solidFill>
            <a:srgbClr val="F44D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泪滴形 33"/>
          <p:cNvSpPr/>
          <p:nvPr/>
        </p:nvSpPr>
        <p:spPr>
          <a:xfrm rot="8135921" flipH="1" flipV="1">
            <a:off x="5654367" y="4745867"/>
            <a:ext cx="883266" cy="888990"/>
          </a:xfrm>
          <a:prstGeom prst="teardrop">
            <a:avLst/>
          </a:prstGeom>
          <a:solidFill>
            <a:srgbClr val="FA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5C0F3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679058" y="507302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读</a:t>
            </a:r>
            <a:r>
              <a:rPr lang="en-US" altLang="zh-CN" b="1" dirty="0" smtClean="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&amp;</a:t>
            </a:r>
            <a:r>
              <a:rPr lang="zh-CN" altLang="en-US" b="1" dirty="0">
                <a:solidFill>
                  <a:schemeClr val="bg1"/>
                </a:solidFill>
                <a:latin typeface="造字工房悦黑体验版常规体" pitchFamily="50" charset="-122"/>
                <a:ea typeface="造字工房悦黑体验版常规体" pitchFamily="50" charset="-122"/>
              </a:rPr>
              <a:t>书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9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59344" y="342294"/>
            <a:ext cx="242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创新点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921905" y="1399736"/>
            <a:ext cx="9104964" cy="830997"/>
            <a:chOff x="1129228" y="1333566"/>
            <a:chExt cx="9830118" cy="830997"/>
          </a:xfrm>
        </p:grpSpPr>
        <p:sp>
          <p:nvSpPr>
            <p:cNvPr id="3" name="文本框 2"/>
            <p:cNvSpPr txBox="1"/>
            <p:nvPr/>
          </p:nvSpPr>
          <p:spPr>
            <a:xfrm>
              <a:off x="1724763" y="1333566"/>
              <a:ext cx="92345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线</a:t>
              </a:r>
              <a:r>
                <a:rPr lang="zh-CN" altLang="en-US" sz="4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上线下</a:t>
              </a:r>
              <a:r>
                <a:rPr lang="zh-CN" altLang="en-US" sz="40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相</a:t>
              </a:r>
              <a:r>
                <a:rPr lang="zh-CN" altLang="en-US" sz="40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结合的品牌文化活动</a:t>
              </a:r>
              <a:endPara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29228" y="1333566"/>
              <a:ext cx="65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•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473508" y="2503759"/>
            <a:ext cx="52116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线</a:t>
            </a:r>
            <a:r>
              <a:rPr lang="zh-CN" altLang="en-US" sz="32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上：</a:t>
            </a:r>
            <a:endParaRPr lang="en-US" altLang="zh-CN" sz="32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QQ</a:t>
            </a:r>
            <a:r>
              <a:rPr lang="zh-CN" altLang="en-US" sz="28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、微信、</a:t>
            </a:r>
            <a:r>
              <a:rPr lang="zh-CN" altLang="en-US" sz="28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微</a:t>
            </a:r>
            <a:r>
              <a:rPr lang="zh-CN" altLang="en-US" sz="28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博</a:t>
            </a:r>
            <a:endParaRPr lang="en-US" altLang="zh-CN" sz="28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活动宣传、总结传播、线上交流</a:t>
            </a:r>
            <a:endParaRPr lang="en-US" altLang="zh-CN" sz="28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3508" y="4439323"/>
            <a:ext cx="73661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线下：</a:t>
            </a:r>
            <a:endParaRPr lang="en-US" altLang="zh-CN" sz="32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在图书馆入口放置海报，吸引入馆同学的兴趣</a:t>
            </a:r>
            <a:endParaRPr lang="en-US" altLang="zh-CN" sz="28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面对面的交流形式，增强学生和图书馆的联系</a:t>
            </a:r>
            <a:endParaRPr lang="zh-CN" altLang="en-US" sz="28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24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05" y="1983074"/>
            <a:ext cx="10327519" cy="28287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064" y="78846"/>
            <a:ext cx="163387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30856" y="271229"/>
            <a:ext cx="242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创新点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986026" y="1258606"/>
            <a:ext cx="9787339" cy="830997"/>
            <a:chOff x="1103165" y="1411006"/>
            <a:chExt cx="9787339" cy="830997"/>
          </a:xfrm>
        </p:grpSpPr>
        <p:sp>
          <p:nvSpPr>
            <p:cNvPr id="15" name="文本框 14"/>
            <p:cNvSpPr txBox="1"/>
            <p:nvPr/>
          </p:nvSpPr>
          <p:spPr>
            <a:xfrm>
              <a:off x="1103165" y="1411006"/>
              <a:ext cx="65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•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758485" y="1461331"/>
              <a:ext cx="9132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逆行于时代的人文关怀和文化</a:t>
              </a:r>
              <a:r>
                <a:rPr lang="zh-CN" altLang="en-US" sz="40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传承</a:t>
              </a:r>
              <a:endParaRPr lang="zh-CN" altLang="en-US" sz="4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5026"/>
            <a:ext cx="5007864" cy="375589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21905" y="2677644"/>
            <a:ext cx="3351976" cy="2616101"/>
            <a:chOff x="945692" y="2789404"/>
            <a:chExt cx="3351976" cy="2616101"/>
          </a:xfrm>
        </p:grpSpPr>
        <p:sp>
          <p:nvSpPr>
            <p:cNvPr id="19" name="文本框 18"/>
            <p:cNvSpPr txBox="1"/>
            <p:nvPr/>
          </p:nvSpPr>
          <p:spPr>
            <a:xfrm>
              <a:off x="945692" y="2789404"/>
              <a:ext cx="33519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纯粹的环境</a:t>
              </a:r>
              <a:endParaRPr lang="en-US" altLang="zh-CN" sz="44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18704" y="3712734"/>
              <a:ext cx="30059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碰撞的</a:t>
              </a:r>
              <a:r>
                <a:rPr lang="zh-CN" altLang="en-US" sz="4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思想</a:t>
              </a:r>
              <a:endParaRPr lang="en-US" altLang="zh-CN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18704" y="4636064"/>
              <a:ext cx="30059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书写的</a:t>
              </a:r>
              <a:r>
                <a:rPr lang="zh-CN" altLang="en-US" sz="4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纪念</a:t>
              </a:r>
              <a:endParaRPr lang="en-US" altLang="zh-CN" sz="4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275026"/>
            <a:ext cx="5007864" cy="375589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275026"/>
            <a:ext cx="5007864" cy="375589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467306"/>
            <a:ext cx="5007865" cy="33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6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803146" y="3188543"/>
            <a:ext cx="3423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书写纪念</a:t>
            </a:r>
            <a:endParaRPr lang="zh-CN" altLang="en-US" sz="5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19" y="1411296"/>
            <a:ext cx="6635375" cy="461009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94" y="1744192"/>
            <a:ext cx="5619612" cy="39043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6" y="1841727"/>
            <a:ext cx="4945727" cy="370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31712" y="277270"/>
            <a:ext cx="2328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创新点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21230" y="1245994"/>
            <a:ext cx="7725212" cy="830997"/>
            <a:chOff x="1129228" y="1333566"/>
            <a:chExt cx="8936340" cy="830997"/>
          </a:xfrm>
        </p:grpSpPr>
        <p:sp>
          <p:nvSpPr>
            <p:cNvPr id="3" name="文本框 2"/>
            <p:cNvSpPr txBox="1"/>
            <p:nvPr/>
          </p:nvSpPr>
          <p:spPr>
            <a:xfrm>
              <a:off x="1777651" y="1333566"/>
              <a:ext cx="82879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新时代下文化的创新与回归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29228" y="1333566"/>
              <a:ext cx="65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6" name="AutoShape 3"/>
          <p:cNvSpPr>
            <a:spLocks noChangeAspect="1" noChangeArrowheads="1" noTextEdit="1"/>
          </p:cNvSpPr>
          <p:nvPr/>
        </p:nvSpPr>
        <p:spPr bwMode="auto">
          <a:xfrm>
            <a:off x="3560118" y="4013639"/>
            <a:ext cx="5095875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56"/>
            <a:ext cx="5005515" cy="37259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84" y="2295456"/>
            <a:ext cx="4992202" cy="37259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84" y="2295456"/>
            <a:ext cx="4992202" cy="3725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56"/>
            <a:ext cx="5001277" cy="37259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3424" y="2451272"/>
            <a:ext cx="50321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地点：</a:t>
            </a:r>
            <a:endParaRPr lang="en-US" altLang="zh-CN" sz="24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咖啡厅、天台、书店、阅览室</a:t>
            </a:r>
            <a:r>
              <a:rPr lang="en-US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所有图书馆可能实现的的满足你浪漫想法的地方</a:t>
            </a:r>
            <a:endParaRPr lang="en-US" altLang="zh-CN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3424" y="4079535"/>
            <a:ext cx="5106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形式：</a:t>
            </a:r>
            <a:endParaRPr lang="en-US" altLang="zh-CN" sz="24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部分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借鉴</a:t>
            </a:r>
            <a:r>
              <a:rPr lang="zh-CN" altLang="en-US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央视热映的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“朗读者”活动</a:t>
            </a:r>
            <a:r>
              <a:rPr lang="zh-CN" altLang="en-US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以情感切入文学”，以个人成长、情感体验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、背景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故事与传世佳作相结合的方式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，用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最平实的情感读出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文字背后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的价值</a:t>
            </a:r>
            <a:r>
              <a:rPr lang="zh-CN" altLang="zh-CN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，让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人感到共鸣</a:t>
            </a:r>
            <a:endParaRPr lang="en-US" altLang="zh-CN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0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2268277" y="1633010"/>
            <a:ext cx="7203211" cy="3334429"/>
            <a:chOff x="2268277" y="1633010"/>
            <a:chExt cx="7203211" cy="33344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277" y="1633010"/>
              <a:ext cx="2275176" cy="3334429"/>
            </a:xfrm>
            <a:prstGeom prst="rect">
              <a:avLst/>
            </a:prstGeom>
            <a:effectLst/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312" y="1633010"/>
              <a:ext cx="2275176" cy="3334428"/>
            </a:xfrm>
            <a:prstGeom prst="rect">
              <a:avLst/>
            </a:prstGeom>
            <a:effectLst/>
          </p:spPr>
        </p:pic>
      </p:grpSp>
      <p:grpSp>
        <p:nvGrpSpPr>
          <p:cNvPr id="14" name="组合 13"/>
          <p:cNvGrpSpPr/>
          <p:nvPr/>
        </p:nvGrpSpPr>
        <p:grpSpPr>
          <a:xfrm>
            <a:off x="2457012" y="1799082"/>
            <a:ext cx="7190786" cy="3334429"/>
            <a:chOff x="2457012" y="1799082"/>
            <a:chExt cx="7190786" cy="333442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012" y="1799082"/>
              <a:ext cx="2268963" cy="3334429"/>
            </a:xfrm>
            <a:prstGeom prst="rect">
              <a:avLst/>
            </a:prstGeom>
            <a:effectLst/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834" y="1799083"/>
              <a:ext cx="2268964" cy="3334427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632883" y="1965155"/>
            <a:ext cx="7197437" cy="3334428"/>
            <a:chOff x="2632883" y="1965155"/>
            <a:chExt cx="7197437" cy="33344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883" y="1965155"/>
              <a:ext cx="2268963" cy="333442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" t="2555" r="1960" b="2162"/>
            <a:stretch/>
          </p:blipFill>
          <p:spPr>
            <a:xfrm>
              <a:off x="7560173" y="1965155"/>
              <a:ext cx="2270147" cy="333442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863063" y="2131226"/>
            <a:ext cx="7148596" cy="3334428"/>
            <a:chOff x="2863063" y="2131226"/>
            <a:chExt cx="7148596" cy="333442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483" y="2131227"/>
              <a:ext cx="2275176" cy="333442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63" y="2131226"/>
              <a:ext cx="2268963" cy="333442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33157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80" y="1137934"/>
            <a:ext cx="7345240" cy="488345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" b="1"/>
          <a:stretch/>
        </p:blipFill>
        <p:spPr>
          <a:xfrm>
            <a:off x="2423380" y="1145751"/>
            <a:ext cx="7345240" cy="490061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80" y="1137001"/>
            <a:ext cx="7345240" cy="48980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80" y="1137001"/>
            <a:ext cx="7345240" cy="489803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80" y="1151435"/>
            <a:ext cx="7345240" cy="489682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"/>
          <a:stretch/>
        </p:blipFill>
        <p:spPr>
          <a:xfrm>
            <a:off x="2423380" y="1145751"/>
            <a:ext cx="7346439" cy="4875637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4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677551" y="2656503"/>
            <a:ext cx="6425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smtClean="0">
                <a:solidFill>
                  <a:schemeClr val="bg1"/>
                </a:solidFill>
                <a:latin typeface="Kazuraki" panose="02000609000000000000" pitchFamily="49" charset="-122"/>
                <a:ea typeface="Kazuraki" panose="02000609000000000000" pitchFamily="49" charset="-122"/>
              </a:rPr>
              <a:t>Thank You !</a:t>
            </a:r>
            <a:endParaRPr lang="zh-CN" altLang="en-US" sz="8800" b="1" dirty="0">
              <a:solidFill>
                <a:schemeClr val="bg1"/>
              </a:solidFill>
              <a:latin typeface="Kazuraki" panose="02000609000000000000" pitchFamily="49" charset="-122"/>
              <a:ea typeface="Kazuraki" panose="02000609000000000000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8193" y="6237291"/>
            <a:ext cx="199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汇报人：李悦桦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1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1549597" y="2463690"/>
            <a:ext cx="2216207" cy="2487933"/>
            <a:chOff x="5166238" y="2869492"/>
            <a:chExt cx="2216207" cy="2487933"/>
          </a:xfrm>
        </p:grpSpPr>
        <p:sp>
          <p:nvSpPr>
            <p:cNvPr id="43" name="椭圆 42"/>
            <p:cNvSpPr/>
            <p:nvPr/>
          </p:nvSpPr>
          <p:spPr>
            <a:xfrm>
              <a:off x="5248252" y="5190005"/>
              <a:ext cx="1051560" cy="167420"/>
            </a:xfrm>
            <a:prstGeom prst="ellipse">
              <a:avLst/>
            </a:prstGeom>
            <a:solidFill>
              <a:srgbClr val="1AB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5263342" y="4303175"/>
              <a:ext cx="1011004" cy="913900"/>
            </a:xfrm>
            <a:custGeom>
              <a:avLst/>
              <a:gdLst>
                <a:gd name="T0" fmla="*/ 74 w 74"/>
                <a:gd name="T1" fmla="*/ 54 h 67"/>
                <a:gd name="T2" fmla="*/ 70 w 74"/>
                <a:gd name="T3" fmla="*/ 63 h 67"/>
                <a:gd name="T4" fmla="*/ 60 w 74"/>
                <a:gd name="T5" fmla="*/ 67 h 67"/>
                <a:gd name="T6" fmla="*/ 14 w 74"/>
                <a:gd name="T7" fmla="*/ 67 h 67"/>
                <a:gd name="T8" fmla="*/ 4 w 74"/>
                <a:gd name="T9" fmla="*/ 63 h 67"/>
                <a:gd name="T10" fmla="*/ 0 w 74"/>
                <a:gd name="T11" fmla="*/ 54 h 67"/>
                <a:gd name="T12" fmla="*/ 0 w 74"/>
                <a:gd name="T13" fmla="*/ 0 h 67"/>
                <a:gd name="T14" fmla="*/ 74 w 74"/>
                <a:gd name="T15" fmla="*/ 0 h 67"/>
                <a:gd name="T16" fmla="*/ 74 w 74"/>
                <a:gd name="T17" fmla="*/ 5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7">
                  <a:moveTo>
                    <a:pt x="74" y="54"/>
                  </a:moveTo>
                  <a:cubicBezTo>
                    <a:pt x="74" y="57"/>
                    <a:pt x="72" y="61"/>
                    <a:pt x="70" y="63"/>
                  </a:cubicBezTo>
                  <a:cubicBezTo>
                    <a:pt x="67" y="66"/>
                    <a:pt x="64" y="67"/>
                    <a:pt x="60" y="6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67"/>
                    <a:pt x="7" y="66"/>
                    <a:pt x="4" y="63"/>
                  </a:cubicBezTo>
                  <a:cubicBezTo>
                    <a:pt x="1" y="61"/>
                    <a:pt x="0" y="57"/>
                    <a:pt x="0" y="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74" y="54"/>
                  </a:ln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903072" y="4303175"/>
              <a:ext cx="371274" cy="913900"/>
            </a:xfrm>
            <a:custGeom>
              <a:avLst/>
              <a:gdLst>
                <a:gd name="T0" fmla="*/ 13 w 27"/>
                <a:gd name="T1" fmla="*/ 0 h 67"/>
                <a:gd name="T2" fmla="*/ 13 w 27"/>
                <a:gd name="T3" fmla="*/ 54 h 67"/>
                <a:gd name="T4" fmla="*/ 9 w 27"/>
                <a:gd name="T5" fmla="*/ 63 h 67"/>
                <a:gd name="T6" fmla="*/ 0 w 27"/>
                <a:gd name="T7" fmla="*/ 67 h 67"/>
                <a:gd name="T8" fmla="*/ 13 w 27"/>
                <a:gd name="T9" fmla="*/ 67 h 67"/>
                <a:gd name="T10" fmla="*/ 23 w 27"/>
                <a:gd name="T11" fmla="*/ 63 h 67"/>
                <a:gd name="T12" fmla="*/ 27 w 27"/>
                <a:gd name="T13" fmla="*/ 54 h 67"/>
                <a:gd name="T14" fmla="*/ 27 w 27"/>
                <a:gd name="T15" fmla="*/ 0 h 67"/>
                <a:gd name="T16" fmla="*/ 13 w 27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67">
                  <a:moveTo>
                    <a:pt x="13" y="0"/>
                  </a:moveTo>
                  <a:cubicBezTo>
                    <a:pt x="13" y="54"/>
                    <a:pt x="13" y="54"/>
                    <a:pt x="13" y="54"/>
                  </a:cubicBezTo>
                  <a:cubicBezTo>
                    <a:pt x="13" y="57"/>
                    <a:pt x="12" y="61"/>
                    <a:pt x="9" y="63"/>
                  </a:cubicBezTo>
                  <a:cubicBezTo>
                    <a:pt x="6" y="66"/>
                    <a:pt x="3" y="67"/>
                    <a:pt x="0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7" y="67"/>
                    <a:pt x="20" y="66"/>
                    <a:pt x="23" y="63"/>
                  </a:cubicBezTo>
                  <a:cubicBezTo>
                    <a:pt x="25" y="61"/>
                    <a:pt x="27" y="57"/>
                    <a:pt x="27" y="54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15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6274342" y="4423122"/>
              <a:ext cx="217051" cy="491221"/>
            </a:xfrm>
            <a:custGeom>
              <a:avLst/>
              <a:gdLst>
                <a:gd name="T0" fmla="*/ 7 w 16"/>
                <a:gd name="T1" fmla="*/ 36 h 36"/>
                <a:gd name="T2" fmla="*/ 0 w 16"/>
                <a:gd name="T3" fmla="*/ 36 h 36"/>
                <a:gd name="T4" fmla="*/ 0 w 16"/>
                <a:gd name="T5" fmla="*/ 31 h 36"/>
                <a:gd name="T6" fmla="*/ 7 w 16"/>
                <a:gd name="T7" fmla="*/ 31 h 36"/>
                <a:gd name="T8" fmla="*/ 10 w 16"/>
                <a:gd name="T9" fmla="*/ 30 h 36"/>
                <a:gd name="T10" fmla="*/ 11 w 16"/>
                <a:gd name="T11" fmla="*/ 27 h 36"/>
                <a:gd name="T12" fmla="*/ 11 w 16"/>
                <a:gd name="T13" fmla="*/ 9 h 36"/>
                <a:gd name="T14" fmla="*/ 10 w 16"/>
                <a:gd name="T15" fmla="*/ 6 h 36"/>
                <a:gd name="T16" fmla="*/ 7 w 16"/>
                <a:gd name="T17" fmla="*/ 5 h 36"/>
                <a:gd name="T18" fmla="*/ 0 w 16"/>
                <a:gd name="T19" fmla="*/ 5 h 36"/>
                <a:gd name="T20" fmla="*/ 0 w 16"/>
                <a:gd name="T21" fmla="*/ 0 h 36"/>
                <a:gd name="T22" fmla="*/ 7 w 16"/>
                <a:gd name="T23" fmla="*/ 0 h 36"/>
                <a:gd name="T24" fmla="*/ 14 w 16"/>
                <a:gd name="T25" fmla="*/ 3 h 36"/>
                <a:gd name="T26" fmla="*/ 16 w 16"/>
                <a:gd name="T27" fmla="*/ 9 h 36"/>
                <a:gd name="T28" fmla="*/ 16 w 16"/>
                <a:gd name="T29" fmla="*/ 27 h 36"/>
                <a:gd name="T30" fmla="*/ 14 w 16"/>
                <a:gd name="T31" fmla="*/ 34 h 36"/>
                <a:gd name="T32" fmla="*/ 7 w 16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6">
                  <a:moveTo>
                    <a:pt x="7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9" y="31"/>
                    <a:pt x="10" y="30"/>
                  </a:cubicBezTo>
                  <a:cubicBezTo>
                    <a:pt x="11" y="29"/>
                    <a:pt x="11" y="28"/>
                    <a:pt x="11" y="2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7"/>
                    <a:pt x="10" y="6"/>
                  </a:cubicBezTo>
                  <a:cubicBezTo>
                    <a:pt x="9" y="5"/>
                    <a:pt x="8" y="5"/>
                    <a:pt x="7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2" y="1"/>
                    <a:pt x="14" y="3"/>
                  </a:cubicBezTo>
                  <a:cubicBezTo>
                    <a:pt x="15" y="4"/>
                    <a:pt x="16" y="7"/>
                    <a:pt x="16" y="9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0"/>
                    <a:pt x="15" y="32"/>
                    <a:pt x="14" y="34"/>
                  </a:cubicBezTo>
                  <a:cubicBezTo>
                    <a:pt x="12" y="35"/>
                    <a:pt x="10" y="36"/>
                    <a:pt x="7" y="36"/>
                  </a:cubicBezTo>
                  <a:close/>
                </a:path>
              </a:pathLst>
            </a:cu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5457546" y="5217075"/>
              <a:ext cx="622596" cy="51409"/>
            </a:xfrm>
            <a:prstGeom prst="rect">
              <a:avLst/>
            </a:prstGeom>
            <a:solidFill>
              <a:srgbClr val="E6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634612" y="4148952"/>
              <a:ext cx="268460" cy="154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6040157" y="3783392"/>
              <a:ext cx="285594" cy="1370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811682" y="3360714"/>
              <a:ext cx="268460" cy="913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5400427" y="3920477"/>
              <a:ext cx="1176646" cy="228475"/>
            </a:xfrm>
            <a:custGeom>
              <a:avLst/>
              <a:gdLst>
                <a:gd name="T0" fmla="*/ 86 w 86"/>
                <a:gd name="T1" fmla="*/ 9 h 17"/>
                <a:gd name="T2" fmla="*/ 77 w 86"/>
                <a:gd name="T3" fmla="*/ 17 h 17"/>
                <a:gd name="T4" fmla="*/ 8 w 86"/>
                <a:gd name="T5" fmla="*/ 17 h 17"/>
                <a:gd name="T6" fmla="*/ 0 w 86"/>
                <a:gd name="T7" fmla="*/ 9 h 17"/>
                <a:gd name="T8" fmla="*/ 8 w 86"/>
                <a:gd name="T9" fmla="*/ 0 h 17"/>
                <a:gd name="T10" fmla="*/ 77 w 86"/>
                <a:gd name="T11" fmla="*/ 0 h 17"/>
                <a:gd name="T12" fmla="*/ 86 w 86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7">
                  <a:moveTo>
                    <a:pt x="86" y="9"/>
                  </a:moveTo>
                  <a:cubicBezTo>
                    <a:pt x="86" y="14"/>
                    <a:pt x="82" y="17"/>
                    <a:pt x="7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2" y="0"/>
                    <a:pt x="86" y="4"/>
                    <a:pt x="8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5588917" y="3452104"/>
              <a:ext cx="1245189" cy="331289"/>
            </a:xfrm>
            <a:custGeom>
              <a:avLst/>
              <a:gdLst>
                <a:gd name="T0" fmla="*/ 91 w 91"/>
                <a:gd name="T1" fmla="*/ 12 h 24"/>
                <a:gd name="T2" fmla="*/ 79 w 91"/>
                <a:gd name="T3" fmla="*/ 24 h 24"/>
                <a:gd name="T4" fmla="*/ 11 w 91"/>
                <a:gd name="T5" fmla="*/ 24 h 24"/>
                <a:gd name="T6" fmla="*/ 0 w 91"/>
                <a:gd name="T7" fmla="*/ 12 h 24"/>
                <a:gd name="T8" fmla="*/ 11 w 91"/>
                <a:gd name="T9" fmla="*/ 0 h 24"/>
                <a:gd name="T10" fmla="*/ 79 w 91"/>
                <a:gd name="T11" fmla="*/ 0 h 24"/>
                <a:gd name="T12" fmla="*/ 91 w 91"/>
                <a:gd name="T1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24">
                  <a:moveTo>
                    <a:pt x="91" y="12"/>
                  </a:moveTo>
                  <a:cubicBezTo>
                    <a:pt x="91" y="19"/>
                    <a:pt x="86" y="24"/>
                    <a:pt x="79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6" y="0"/>
                    <a:pt x="91" y="6"/>
                    <a:pt x="9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5166238" y="2869492"/>
              <a:ext cx="2216207" cy="491221"/>
            </a:xfrm>
            <a:custGeom>
              <a:avLst/>
              <a:gdLst>
                <a:gd name="T0" fmla="*/ 162 w 162"/>
                <a:gd name="T1" fmla="*/ 18 h 36"/>
                <a:gd name="T2" fmla="*/ 144 w 162"/>
                <a:gd name="T3" fmla="*/ 36 h 36"/>
                <a:gd name="T4" fmla="*/ 19 w 162"/>
                <a:gd name="T5" fmla="*/ 36 h 36"/>
                <a:gd name="T6" fmla="*/ 0 w 162"/>
                <a:gd name="T7" fmla="*/ 18 h 36"/>
                <a:gd name="T8" fmla="*/ 19 w 162"/>
                <a:gd name="T9" fmla="*/ 0 h 36"/>
                <a:gd name="T10" fmla="*/ 144 w 162"/>
                <a:gd name="T11" fmla="*/ 0 h 36"/>
                <a:gd name="T12" fmla="*/ 162 w 162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36">
                  <a:moveTo>
                    <a:pt x="162" y="18"/>
                  </a:moveTo>
                  <a:cubicBezTo>
                    <a:pt x="162" y="28"/>
                    <a:pt x="154" y="36"/>
                    <a:pt x="144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9" y="36"/>
                    <a:pt x="0" y="2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54" y="0"/>
                    <a:pt x="162" y="8"/>
                    <a:pt x="16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5971614" y="3783392"/>
              <a:ext cx="68542" cy="68542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5 h 5"/>
                <a:gd name="T4" fmla="*/ 0 w 5"/>
                <a:gd name="T5" fmla="*/ 0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3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5971614" y="3851935"/>
              <a:ext cx="68542" cy="68542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5 h 5"/>
                <a:gd name="T4" fmla="*/ 0 w 5"/>
                <a:gd name="T5" fmla="*/ 5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5" y="3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5903072" y="4148952"/>
              <a:ext cx="68542" cy="68542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0 w 5"/>
                <a:gd name="T5" fmla="*/ 0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3" y="0"/>
                    <a:pt x="0" y="3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5566070" y="4148952"/>
              <a:ext cx="68542" cy="68542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5 h 5"/>
                <a:gd name="T4" fmla="*/ 0 w 5"/>
                <a:gd name="T5" fmla="*/ 0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3"/>
                    <a:pt x="3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5771697" y="3360714"/>
              <a:ext cx="39985" cy="51409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4 h 4"/>
                <a:gd name="T4" fmla="*/ 0 w 3"/>
                <a:gd name="T5" fmla="*/ 0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2" y="0"/>
                    <a:pt x="0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5771697" y="3412122"/>
              <a:ext cx="39985" cy="39985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6080138" y="3360714"/>
              <a:ext cx="57119" cy="51409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0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6080138" y="3412122"/>
              <a:ext cx="57119" cy="39985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3 h 3"/>
                <a:gd name="T4" fmla="*/ 0 w 4"/>
                <a:gd name="T5" fmla="*/ 0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2" y="3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4"/>
            <p:cNvSpPr>
              <a:spLocks/>
            </p:cNvSpPr>
            <p:nvPr/>
          </p:nvSpPr>
          <p:spPr bwMode="auto">
            <a:xfrm>
              <a:off x="6325751" y="3783392"/>
              <a:ext cx="68542" cy="68542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0 w 5"/>
                <a:gd name="T5" fmla="*/ 0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>
              <a:off x="6325751" y="3851935"/>
              <a:ext cx="68542" cy="68542"/>
            </a:xfrm>
            <a:custGeom>
              <a:avLst/>
              <a:gdLst>
                <a:gd name="T0" fmla="*/ 5 w 5"/>
                <a:gd name="T1" fmla="*/ 5 h 5"/>
                <a:gd name="T2" fmla="*/ 0 w 5"/>
                <a:gd name="T3" fmla="*/ 5 h 5"/>
                <a:gd name="T4" fmla="*/ 0 w 5"/>
                <a:gd name="T5" fmla="*/ 0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Rectangle 26"/>
            <p:cNvSpPr>
              <a:spLocks noChangeArrowheads="1"/>
            </p:cNvSpPr>
            <p:nvPr/>
          </p:nvSpPr>
          <p:spPr bwMode="auto">
            <a:xfrm>
              <a:off x="5548936" y="3018001"/>
              <a:ext cx="1462240" cy="28561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5548936" y="3097967"/>
              <a:ext cx="1462240" cy="28561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28"/>
            <p:cNvSpPr>
              <a:spLocks noChangeArrowheads="1"/>
            </p:cNvSpPr>
            <p:nvPr/>
          </p:nvSpPr>
          <p:spPr bwMode="auto">
            <a:xfrm>
              <a:off x="5548936" y="3195071"/>
              <a:ext cx="725410" cy="28561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233424" y="651455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简 介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869800" y="2193417"/>
            <a:ext cx="291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活动背景</a:t>
            </a:r>
            <a:endParaRPr lang="zh-CN" altLang="en-US" sz="4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59078" y="3462264"/>
            <a:ext cx="3332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定位和目标</a:t>
            </a:r>
          </a:p>
        </p:txBody>
      </p:sp>
      <p:sp>
        <p:nvSpPr>
          <p:cNvPr id="9" name="下箭头 8"/>
          <p:cNvSpPr/>
          <p:nvPr/>
        </p:nvSpPr>
        <p:spPr>
          <a:xfrm>
            <a:off x="8136512" y="2922235"/>
            <a:ext cx="378039" cy="41411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方正宋三简体" panose="03000509000000000000" pitchFamily="65" charset="-122"/>
              <a:ea typeface="方正宋三简体" panose="03000509000000000000" pitchFamily="65" charset="-122"/>
            </a:endParaRPr>
          </a:p>
        </p:txBody>
      </p:sp>
      <p:sp>
        <p:nvSpPr>
          <p:cNvPr id="47" name="下箭头 46"/>
          <p:cNvSpPr/>
          <p:nvPr/>
        </p:nvSpPr>
        <p:spPr>
          <a:xfrm>
            <a:off x="8136512" y="4253289"/>
            <a:ext cx="378039" cy="41411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方正宋三简体" panose="03000509000000000000" pitchFamily="65" charset="-122"/>
              <a:ea typeface="方正宋三简体" panose="03000509000000000000" pitchFamily="65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869800" y="4763130"/>
            <a:ext cx="2911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开展情况</a:t>
            </a:r>
            <a:endParaRPr lang="zh-CN" altLang="en-US" sz="4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54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47" grpId="0" animBg="1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511137" y="4861878"/>
            <a:ext cx="8820511" cy="769441"/>
            <a:chOff x="1511137" y="4861878"/>
            <a:chExt cx="8820511" cy="769441"/>
          </a:xfrm>
        </p:grpSpPr>
        <p:sp>
          <p:nvSpPr>
            <p:cNvPr id="22" name="矩形 21"/>
            <p:cNvSpPr/>
            <p:nvPr/>
          </p:nvSpPr>
          <p:spPr>
            <a:xfrm>
              <a:off x="2166441" y="4940478"/>
              <a:ext cx="8165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kern="1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Times New Roman" panose="02020603050405020304" pitchFamily="18" charset="0"/>
                </a:rPr>
                <a:t>阅读成为营销策略、消费符号，作为“悦读”被呈现</a:t>
              </a:r>
              <a:endParaRPr lang="zh-CN" altLang="en-US" sz="2400" kern="1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11137" y="4861878"/>
              <a:ext cx="4497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11139" y="3954973"/>
            <a:ext cx="8820506" cy="769441"/>
            <a:chOff x="1511139" y="3907823"/>
            <a:chExt cx="8820506" cy="769441"/>
          </a:xfrm>
        </p:grpSpPr>
        <p:sp>
          <p:nvSpPr>
            <p:cNvPr id="10" name="矩形 9"/>
            <p:cNvSpPr/>
            <p:nvPr/>
          </p:nvSpPr>
          <p:spPr>
            <a:xfrm>
              <a:off x="2166438" y="3995284"/>
              <a:ext cx="8165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kern="1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Times New Roman" panose="02020603050405020304" pitchFamily="18" charset="0"/>
                </a:rPr>
                <a:t>文字碎片化、人们失去阅读的耐心</a:t>
              </a:r>
              <a:endParaRPr lang="zh-CN" altLang="en-US" sz="2400" kern="1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511139" y="3907823"/>
              <a:ext cx="4497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11137" y="2141161"/>
            <a:ext cx="8820507" cy="769441"/>
            <a:chOff x="1511137" y="2141161"/>
            <a:chExt cx="8820507" cy="769441"/>
          </a:xfrm>
        </p:grpSpPr>
        <p:sp>
          <p:nvSpPr>
            <p:cNvPr id="21" name="矩形 20"/>
            <p:cNvSpPr/>
            <p:nvPr/>
          </p:nvSpPr>
          <p:spPr>
            <a:xfrm>
              <a:off x="2166437" y="2197089"/>
              <a:ext cx="8165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kern="1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Times New Roman" panose="02020603050405020304" pitchFamily="18" charset="0"/>
                </a:rPr>
                <a:t>网络媒体的发展，成为传播文化、传递信息的主流方式</a:t>
              </a:r>
              <a:endParaRPr lang="zh-CN" altLang="en-US" sz="2400" kern="1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11137" y="2141161"/>
              <a:ext cx="6553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11138" y="3048067"/>
            <a:ext cx="8820506" cy="769441"/>
            <a:chOff x="1511138" y="3061825"/>
            <a:chExt cx="8820506" cy="769441"/>
          </a:xfrm>
        </p:grpSpPr>
        <p:sp>
          <p:nvSpPr>
            <p:cNvPr id="23" name="文本框 22"/>
            <p:cNvSpPr txBox="1"/>
            <p:nvPr/>
          </p:nvSpPr>
          <p:spPr>
            <a:xfrm>
              <a:off x="1511138" y="3061825"/>
              <a:ext cx="6553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166437" y="3121833"/>
              <a:ext cx="8165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kern="1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Times New Roman" panose="02020603050405020304" pitchFamily="18" charset="0"/>
                </a:rPr>
                <a:t>校园</a:t>
              </a:r>
              <a:r>
                <a:rPr lang="zh-CN" altLang="en-US" sz="2400" kern="1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Times New Roman" panose="02020603050405020304" pitchFamily="18" charset="0"/>
                </a:rPr>
                <a:t>文化活动的功利性、文学意义的缺失</a:t>
              </a:r>
              <a:endParaRPr lang="zh-CN" altLang="en-US" sz="2400" kern="1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582160" y="663336"/>
            <a:ext cx="3501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活动背景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2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8161" y="3224270"/>
            <a:ext cx="3810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优点</a:t>
            </a:r>
            <a:endParaRPr lang="zh-CN" altLang="en-US" sz="6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685555" y="2357959"/>
            <a:ext cx="6016351" cy="2498493"/>
            <a:chOff x="5500643" y="1932255"/>
            <a:chExt cx="6016351" cy="2498493"/>
          </a:xfrm>
        </p:grpSpPr>
        <p:grpSp>
          <p:nvGrpSpPr>
            <p:cNvPr id="3" name="组合 2"/>
            <p:cNvGrpSpPr/>
            <p:nvPr/>
          </p:nvGrpSpPr>
          <p:grpSpPr>
            <a:xfrm>
              <a:off x="5500643" y="1932255"/>
              <a:ext cx="4671418" cy="830997"/>
              <a:chOff x="5480323" y="1475055"/>
              <a:chExt cx="4671418" cy="830997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5960383" y="1567387"/>
                <a:ext cx="4191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读者群广大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480323" y="1475055"/>
                <a:ext cx="655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dirty="0">
                    <a:solidFill>
                      <a:schemeClr val="bg1"/>
                    </a:solidFill>
                    <a:latin typeface="苏新诗柳楷简" panose="02010600000101010101" pitchFamily="2" charset="-122"/>
                    <a:ea typeface="苏新诗柳楷简" panose="02010600000101010101" pitchFamily="2" charset="-122"/>
                  </a:rPr>
                  <a:t>•</a:t>
                </a:r>
                <a:endParaRPr lang="zh-CN" altLang="en-US" sz="4800" b="1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500643" y="2766003"/>
              <a:ext cx="5911890" cy="830997"/>
              <a:chOff x="5480323" y="2257432"/>
              <a:chExt cx="5911890" cy="830997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950058" y="2349764"/>
                <a:ext cx="5442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新媒体与线下宣传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480323" y="2257432"/>
                <a:ext cx="655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dirty="0">
                    <a:solidFill>
                      <a:schemeClr val="bg1"/>
                    </a:solidFill>
                    <a:latin typeface="苏新诗柳楷简" panose="02010600000101010101" pitchFamily="2" charset="-122"/>
                    <a:ea typeface="苏新诗柳楷简" panose="02010600000101010101" pitchFamily="2" charset="-122"/>
                  </a:rPr>
                  <a:t>•</a:t>
                </a:r>
                <a:endParaRPr lang="zh-CN" altLang="en-US" sz="4800" b="1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5500643" y="3599751"/>
              <a:ext cx="6016351" cy="830997"/>
              <a:chOff x="5490649" y="3107715"/>
              <a:chExt cx="6016351" cy="830997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5970709" y="3204050"/>
                <a:ext cx="553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空间最大化利用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490649" y="3107715"/>
                <a:ext cx="655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dirty="0">
                    <a:solidFill>
                      <a:schemeClr val="bg1"/>
                    </a:solidFill>
                    <a:latin typeface="苏新诗柳楷简" panose="02010600000101010101" pitchFamily="2" charset="-122"/>
                    <a:ea typeface="苏新诗柳楷简" panose="02010600000101010101" pitchFamily="2" charset="-122"/>
                  </a:rPr>
                  <a:t>•</a:t>
                </a:r>
                <a:endParaRPr lang="zh-CN" altLang="en-US" sz="4800" b="1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21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126385" y="965973"/>
            <a:ext cx="4673505" cy="4469755"/>
            <a:chOff x="6442075" y="2936876"/>
            <a:chExt cx="1165225" cy="1114425"/>
          </a:xfrm>
        </p:grpSpPr>
        <p:sp>
          <p:nvSpPr>
            <p:cNvPr id="50" name="Freeform 113"/>
            <p:cNvSpPr>
              <a:spLocks/>
            </p:cNvSpPr>
            <p:nvPr/>
          </p:nvSpPr>
          <p:spPr bwMode="auto">
            <a:xfrm>
              <a:off x="6672263" y="3446463"/>
              <a:ext cx="839788" cy="558800"/>
            </a:xfrm>
            <a:custGeom>
              <a:avLst/>
              <a:gdLst>
                <a:gd name="T0" fmla="*/ 314 w 314"/>
                <a:gd name="T1" fmla="*/ 199 h 209"/>
                <a:gd name="T2" fmla="*/ 311 w 314"/>
                <a:gd name="T3" fmla="*/ 206 h 209"/>
                <a:gd name="T4" fmla="*/ 304 w 314"/>
                <a:gd name="T5" fmla="*/ 209 h 209"/>
                <a:gd name="T6" fmla="*/ 10 w 314"/>
                <a:gd name="T7" fmla="*/ 209 h 209"/>
                <a:gd name="T8" fmla="*/ 3 w 314"/>
                <a:gd name="T9" fmla="*/ 206 h 209"/>
                <a:gd name="T10" fmla="*/ 0 w 314"/>
                <a:gd name="T11" fmla="*/ 199 h 209"/>
                <a:gd name="T12" fmla="*/ 0 w 314"/>
                <a:gd name="T13" fmla="*/ 11 h 209"/>
                <a:gd name="T14" fmla="*/ 3 w 314"/>
                <a:gd name="T15" fmla="*/ 3 h 209"/>
                <a:gd name="T16" fmla="*/ 10 w 314"/>
                <a:gd name="T17" fmla="*/ 0 h 209"/>
                <a:gd name="T18" fmla="*/ 304 w 314"/>
                <a:gd name="T19" fmla="*/ 0 h 209"/>
                <a:gd name="T20" fmla="*/ 311 w 314"/>
                <a:gd name="T21" fmla="*/ 3 h 209"/>
                <a:gd name="T22" fmla="*/ 314 w 314"/>
                <a:gd name="T23" fmla="*/ 11 h 209"/>
                <a:gd name="T24" fmla="*/ 314 w 314"/>
                <a:gd name="T25" fmla="*/ 19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4" h="209">
                  <a:moveTo>
                    <a:pt x="314" y="199"/>
                  </a:moveTo>
                  <a:cubicBezTo>
                    <a:pt x="314" y="201"/>
                    <a:pt x="313" y="204"/>
                    <a:pt x="311" y="206"/>
                  </a:cubicBezTo>
                  <a:cubicBezTo>
                    <a:pt x="309" y="208"/>
                    <a:pt x="307" y="209"/>
                    <a:pt x="304" y="20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7" y="209"/>
                    <a:pt x="5" y="208"/>
                    <a:pt x="3" y="206"/>
                  </a:cubicBezTo>
                  <a:cubicBezTo>
                    <a:pt x="1" y="204"/>
                    <a:pt x="0" y="201"/>
                    <a:pt x="0" y="19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7" y="0"/>
                    <a:pt x="309" y="1"/>
                    <a:pt x="311" y="3"/>
                  </a:cubicBezTo>
                  <a:cubicBezTo>
                    <a:pt x="313" y="5"/>
                    <a:pt x="314" y="8"/>
                    <a:pt x="314" y="11"/>
                  </a:cubicBezTo>
                  <a:lnTo>
                    <a:pt x="314" y="199"/>
                  </a:lnTo>
                  <a:close/>
                </a:path>
              </a:pathLst>
            </a:custGeom>
            <a:solidFill>
              <a:srgbClr val="2A4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1" name="Oval 114"/>
            <p:cNvSpPr>
              <a:spLocks noChangeArrowheads="1"/>
            </p:cNvSpPr>
            <p:nvPr/>
          </p:nvSpPr>
          <p:spPr bwMode="auto">
            <a:xfrm>
              <a:off x="7080250" y="3459163"/>
              <a:ext cx="22225" cy="19050"/>
            </a:xfrm>
            <a:prstGeom prst="ellipse">
              <a:avLst/>
            </a:prstGeom>
            <a:solidFill>
              <a:srgbClr val="203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2" name="Oval 115"/>
            <p:cNvSpPr>
              <a:spLocks noChangeArrowheads="1"/>
            </p:cNvSpPr>
            <p:nvPr/>
          </p:nvSpPr>
          <p:spPr bwMode="auto">
            <a:xfrm>
              <a:off x="7088188" y="3465513"/>
              <a:ext cx="6350" cy="7938"/>
            </a:xfrm>
            <a:prstGeom prst="ellipse">
              <a:avLst/>
            </a:prstGeom>
            <a:solidFill>
              <a:srgbClr val="5066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3" name="Freeform 116"/>
            <p:cNvSpPr>
              <a:spLocks/>
            </p:cNvSpPr>
            <p:nvPr/>
          </p:nvSpPr>
          <p:spPr bwMode="auto">
            <a:xfrm>
              <a:off x="6575425" y="4021138"/>
              <a:ext cx="1031875" cy="30163"/>
            </a:xfrm>
            <a:custGeom>
              <a:avLst/>
              <a:gdLst>
                <a:gd name="T0" fmla="*/ 386 w 386"/>
                <a:gd name="T1" fmla="*/ 0 h 11"/>
                <a:gd name="T2" fmla="*/ 363 w 386"/>
                <a:gd name="T3" fmla="*/ 11 h 11"/>
                <a:gd name="T4" fmla="*/ 23 w 386"/>
                <a:gd name="T5" fmla="*/ 11 h 11"/>
                <a:gd name="T6" fmla="*/ 0 w 386"/>
                <a:gd name="T7" fmla="*/ 0 h 11"/>
                <a:gd name="T8" fmla="*/ 386 w 38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11">
                  <a:moveTo>
                    <a:pt x="386" y="0"/>
                  </a:moveTo>
                  <a:cubicBezTo>
                    <a:pt x="381" y="7"/>
                    <a:pt x="372" y="11"/>
                    <a:pt x="36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4" y="11"/>
                    <a:pt x="5" y="7"/>
                    <a:pt x="0" y="0"/>
                  </a:cubicBezTo>
                  <a:lnTo>
                    <a:pt x="386" y="0"/>
                  </a:lnTo>
                  <a:close/>
                </a:path>
              </a:pathLst>
            </a:custGeom>
            <a:solidFill>
              <a:srgbClr val="CEE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4" name="Freeform 117"/>
            <p:cNvSpPr>
              <a:spLocks/>
            </p:cNvSpPr>
            <p:nvPr/>
          </p:nvSpPr>
          <p:spPr bwMode="auto">
            <a:xfrm>
              <a:off x="6575425" y="4005263"/>
              <a:ext cx="1031875" cy="15875"/>
            </a:xfrm>
            <a:custGeom>
              <a:avLst/>
              <a:gdLst>
                <a:gd name="T0" fmla="*/ 386 w 386"/>
                <a:gd name="T1" fmla="*/ 6 h 6"/>
                <a:gd name="T2" fmla="*/ 0 w 386"/>
                <a:gd name="T3" fmla="*/ 6 h 6"/>
                <a:gd name="T4" fmla="*/ 0 w 386"/>
                <a:gd name="T5" fmla="*/ 2 h 6"/>
                <a:gd name="T6" fmla="*/ 0 w 386"/>
                <a:gd name="T7" fmla="*/ 1 h 6"/>
                <a:gd name="T8" fmla="*/ 2 w 386"/>
                <a:gd name="T9" fmla="*/ 0 h 6"/>
                <a:gd name="T10" fmla="*/ 384 w 386"/>
                <a:gd name="T11" fmla="*/ 0 h 6"/>
                <a:gd name="T12" fmla="*/ 386 w 386"/>
                <a:gd name="T13" fmla="*/ 1 h 6"/>
                <a:gd name="T14" fmla="*/ 386 w 386"/>
                <a:gd name="T15" fmla="*/ 2 h 6"/>
                <a:gd name="T16" fmla="*/ 386 w 386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6" h="6">
                  <a:moveTo>
                    <a:pt x="386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5" y="0"/>
                    <a:pt x="385" y="0"/>
                    <a:pt x="386" y="1"/>
                  </a:cubicBezTo>
                  <a:cubicBezTo>
                    <a:pt x="386" y="1"/>
                    <a:pt x="386" y="1"/>
                    <a:pt x="386" y="2"/>
                  </a:cubicBezTo>
                  <a:lnTo>
                    <a:pt x="38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5" name="Freeform 118"/>
            <p:cNvSpPr>
              <a:spLocks/>
            </p:cNvSpPr>
            <p:nvPr/>
          </p:nvSpPr>
          <p:spPr bwMode="auto">
            <a:xfrm>
              <a:off x="6994525" y="4005263"/>
              <a:ext cx="193675" cy="7938"/>
            </a:xfrm>
            <a:custGeom>
              <a:avLst/>
              <a:gdLst>
                <a:gd name="T0" fmla="*/ 72 w 72"/>
                <a:gd name="T1" fmla="*/ 1 h 3"/>
                <a:gd name="T2" fmla="*/ 71 w 72"/>
                <a:gd name="T3" fmla="*/ 3 h 3"/>
                <a:gd name="T4" fmla="*/ 70 w 72"/>
                <a:gd name="T5" fmla="*/ 3 h 3"/>
                <a:gd name="T6" fmla="*/ 2 w 72"/>
                <a:gd name="T7" fmla="*/ 3 h 3"/>
                <a:gd name="T8" fmla="*/ 1 w 72"/>
                <a:gd name="T9" fmla="*/ 3 h 3"/>
                <a:gd name="T10" fmla="*/ 0 w 72"/>
                <a:gd name="T11" fmla="*/ 1 h 3"/>
                <a:gd name="T12" fmla="*/ 0 w 72"/>
                <a:gd name="T13" fmla="*/ 0 h 3"/>
                <a:gd name="T14" fmla="*/ 72 w 72"/>
                <a:gd name="T15" fmla="*/ 0 h 3"/>
                <a:gd name="T16" fmla="*/ 72 w 72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3">
                  <a:moveTo>
                    <a:pt x="72" y="1"/>
                  </a:moveTo>
                  <a:cubicBezTo>
                    <a:pt x="72" y="2"/>
                    <a:pt x="72" y="2"/>
                    <a:pt x="71" y="3"/>
                  </a:cubicBezTo>
                  <a:cubicBezTo>
                    <a:pt x="71" y="3"/>
                    <a:pt x="70" y="3"/>
                    <a:pt x="7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B8D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6" name="Rectangle 119"/>
            <p:cNvSpPr>
              <a:spLocks noChangeArrowheads="1"/>
            </p:cNvSpPr>
            <p:nvPr/>
          </p:nvSpPr>
          <p:spPr bwMode="auto">
            <a:xfrm>
              <a:off x="6713538" y="3489326"/>
              <a:ext cx="755650" cy="473075"/>
            </a:xfrm>
            <a:prstGeom prst="rect">
              <a:avLst/>
            </a:prstGeom>
            <a:solidFill>
              <a:srgbClr val="FF6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7" name="Freeform 120"/>
            <p:cNvSpPr>
              <a:spLocks/>
            </p:cNvSpPr>
            <p:nvPr/>
          </p:nvSpPr>
          <p:spPr bwMode="auto">
            <a:xfrm>
              <a:off x="6907213" y="3500438"/>
              <a:ext cx="198438" cy="157163"/>
            </a:xfrm>
            <a:custGeom>
              <a:avLst/>
              <a:gdLst>
                <a:gd name="T0" fmla="*/ 73 w 74"/>
                <a:gd name="T1" fmla="*/ 37 h 59"/>
                <a:gd name="T2" fmla="*/ 62 w 74"/>
                <a:gd name="T3" fmla="*/ 23 h 59"/>
                <a:gd name="T4" fmla="*/ 62 w 74"/>
                <a:gd name="T5" fmla="*/ 17 h 59"/>
                <a:gd name="T6" fmla="*/ 39 w 74"/>
                <a:gd name="T7" fmla="*/ 2 h 59"/>
                <a:gd name="T8" fmla="*/ 23 w 74"/>
                <a:gd name="T9" fmla="*/ 11 h 59"/>
                <a:gd name="T10" fmla="*/ 1 w 74"/>
                <a:gd name="T11" fmla="*/ 37 h 59"/>
                <a:gd name="T12" fmla="*/ 32 w 74"/>
                <a:gd name="T13" fmla="*/ 56 h 59"/>
                <a:gd name="T14" fmla="*/ 38 w 74"/>
                <a:gd name="T15" fmla="*/ 55 h 59"/>
                <a:gd name="T16" fmla="*/ 54 w 74"/>
                <a:gd name="T17" fmla="*/ 59 h 59"/>
                <a:gd name="T18" fmla="*/ 73 w 74"/>
                <a:gd name="T19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59">
                  <a:moveTo>
                    <a:pt x="73" y="37"/>
                  </a:moveTo>
                  <a:cubicBezTo>
                    <a:pt x="72" y="31"/>
                    <a:pt x="68" y="26"/>
                    <a:pt x="62" y="23"/>
                  </a:cubicBezTo>
                  <a:cubicBezTo>
                    <a:pt x="63" y="21"/>
                    <a:pt x="63" y="19"/>
                    <a:pt x="62" y="17"/>
                  </a:cubicBezTo>
                  <a:cubicBezTo>
                    <a:pt x="61" y="7"/>
                    <a:pt x="51" y="0"/>
                    <a:pt x="39" y="2"/>
                  </a:cubicBezTo>
                  <a:cubicBezTo>
                    <a:pt x="32" y="2"/>
                    <a:pt x="27" y="6"/>
                    <a:pt x="23" y="11"/>
                  </a:cubicBezTo>
                  <a:cubicBezTo>
                    <a:pt x="9" y="14"/>
                    <a:pt x="0" y="25"/>
                    <a:pt x="1" y="37"/>
                  </a:cubicBezTo>
                  <a:cubicBezTo>
                    <a:pt x="3" y="50"/>
                    <a:pt x="17" y="58"/>
                    <a:pt x="32" y="56"/>
                  </a:cubicBezTo>
                  <a:cubicBezTo>
                    <a:pt x="34" y="56"/>
                    <a:pt x="36" y="55"/>
                    <a:pt x="38" y="55"/>
                  </a:cubicBezTo>
                  <a:cubicBezTo>
                    <a:pt x="42" y="58"/>
                    <a:pt x="48" y="59"/>
                    <a:pt x="54" y="59"/>
                  </a:cubicBezTo>
                  <a:cubicBezTo>
                    <a:pt x="66" y="57"/>
                    <a:pt x="74" y="47"/>
                    <a:pt x="73" y="37"/>
                  </a:cubicBezTo>
                  <a:close/>
                </a:path>
              </a:pathLst>
            </a:custGeom>
            <a:solidFill>
              <a:srgbClr val="E1E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6442075" y="2936876"/>
              <a:ext cx="742950" cy="579438"/>
            </a:xfrm>
            <a:custGeom>
              <a:avLst/>
              <a:gdLst>
                <a:gd name="T0" fmla="*/ 230 w 278"/>
                <a:gd name="T1" fmla="*/ 79 h 216"/>
                <a:gd name="T2" fmla="*/ 223 w 278"/>
                <a:gd name="T3" fmla="*/ 78 h 216"/>
                <a:gd name="T4" fmla="*/ 223 w 278"/>
                <a:gd name="T5" fmla="*/ 78 h 216"/>
                <a:gd name="T6" fmla="*/ 187 w 278"/>
                <a:gd name="T7" fmla="*/ 34 h 216"/>
                <a:gd name="T8" fmla="*/ 153 w 278"/>
                <a:gd name="T9" fmla="*/ 44 h 216"/>
                <a:gd name="T10" fmla="*/ 106 w 278"/>
                <a:gd name="T11" fmla="*/ 5 h 216"/>
                <a:gd name="T12" fmla="*/ 42 w 278"/>
                <a:gd name="T13" fmla="*/ 53 h 216"/>
                <a:gd name="T14" fmla="*/ 45 w 278"/>
                <a:gd name="T15" fmla="*/ 78 h 216"/>
                <a:gd name="T16" fmla="*/ 39 w 278"/>
                <a:gd name="T17" fmla="*/ 76 h 216"/>
                <a:gd name="T18" fmla="*/ 2 w 278"/>
                <a:gd name="T19" fmla="*/ 104 h 216"/>
                <a:gd name="T20" fmla="*/ 30 w 278"/>
                <a:gd name="T21" fmla="*/ 141 h 216"/>
                <a:gd name="T22" fmla="*/ 37 w 278"/>
                <a:gd name="T23" fmla="*/ 142 h 216"/>
                <a:gd name="T24" fmla="*/ 36 w 278"/>
                <a:gd name="T25" fmla="*/ 148 h 216"/>
                <a:gd name="T26" fmla="*/ 81 w 278"/>
                <a:gd name="T27" fmla="*/ 207 h 216"/>
                <a:gd name="T28" fmla="*/ 126 w 278"/>
                <a:gd name="T29" fmla="*/ 191 h 216"/>
                <a:gd name="T30" fmla="*/ 154 w 278"/>
                <a:gd name="T31" fmla="*/ 214 h 216"/>
                <a:gd name="T32" fmla="*/ 191 w 278"/>
                <a:gd name="T33" fmla="*/ 190 h 216"/>
                <a:gd name="T34" fmla="*/ 195 w 278"/>
                <a:gd name="T35" fmla="*/ 191 h 216"/>
                <a:gd name="T36" fmla="*/ 214 w 278"/>
                <a:gd name="T37" fmla="*/ 178 h 216"/>
                <a:gd name="T38" fmla="*/ 214 w 278"/>
                <a:gd name="T39" fmla="*/ 172 h 216"/>
                <a:gd name="T40" fmla="*/ 217 w 278"/>
                <a:gd name="T41" fmla="*/ 173 h 216"/>
                <a:gd name="T42" fmla="*/ 275 w 278"/>
                <a:gd name="T43" fmla="*/ 133 h 216"/>
                <a:gd name="T44" fmla="*/ 230 w 278"/>
                <a:gd name="T4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8" h="216">
                  <a:moveTo>
                    <a:pt x="230" y="79"/>
                  </a:moveTo>
                  <a:cubicBezTo>
                    <a:pt x="228" y="78"/>
                    <a:pt x="225" y="78"/>
                    <a:pt x="223" y="78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6" y="57"/>
                    <a:pt x="210" y="37"/>
                    <a:pt x="187" y="34"/>
                  </a:cubicBezTo>
                  <a:cubicBezTo>
                    <a:pt x="174" y="32"/>
                    <a:pt x="161" y="37"/>
                    <a:pt x="153" y="44"/>
                  </a:cubicBezTo>
                  <a:cubicBezTo>
                    <a:pt x="146" y="24"/>
                    <a:pt x="129" y="8"/>
                    <a:pt x="106" y="5"/>
                  </a:cubicBezTo>
                  <a:cubicBezTo>
                    <a:pt x="75" y="0"/>
                    <a:pt x="47" y="22"/>
                    <a:pt x="42" y="53"/>
                  </a:cubicBezTo>
                  <a:cubicBezTo>
                    <a:pt x="41" y="61"/>
                    <a:pt x="42" y="70"/>
                    <a:pt x="45" y="78"/>
                  </a:cubicBezTo>
                  <a:cubicBezTo>
                    <a:pt x="43" y="77"/>
                    <a:pt x="41" y="77"/>
                    <a:pt x="39" y="76"/>
                  </a:cubicBezTo>
                  <a:cubicBezTo>
                    <a:pt x="21" y="74"/>
                    <a:pt x="5" y="87"/>
                    <a:pt x="2" y="104"/>
                  </a:cubicBezTo>
                  <a:cubicBezTo>
                    <a:pt x="0" y="122"/>
                    <a:pt x="12" y="139"/>
                    <a:pt x="30" y="141"/>
                  </a:cubicBezTo>
                  <a:cubicBezTo>
                    <a:pt x="33" y="142"/>
                    <a:pt x="35" y="142"/>
                    <a:pt x="37" y="142"/>
                  </a:cubicBezTo>
                  <a:cubicBezTo>
                    <a:pt x="36" y="144"/>
                    <a:pt x="36" y="146"/>
                    <a:pt x="36" y="148"/>
                  </a:cubicBezTo>
                  <a:cubicBezTo>
                    <a:pt x="32" y="177"/>
                    <a:pt x="52" y="203"/>
                    <a:pt x="81" y="207"/>
                  </a:cubicBezTo>
                  <a:cubicBezTo>
                    <a:pt x="98" y="209"/>
                    <a:pt x="115" y="203"/>
                    <a:pt x="126" y="191"/>
                  </a:cubicBezTo>
                  <a:cubicBezTo>
                    <a:pt x="130" y="202"/>
                    <a:pt x="140" y="212"/>
                    <a:pt x="154" y="214"/>
                  </a:cubicBezTo>
                  <a:cubicBezTo>
                    <a:pt x="172" y="216"/>
                    <a:pt x="187" y="205"/>
                    <a:pt x="191" y="190"/>
                  </a:cubicBezTo>
                  <a:cubicBezTo>
                    <a:pt x="192" y="190"/>
                    <a:pt x="194" y="191"/>
                    <a:pt x="195" y="191"/>
                  </a:cubicBezTo>
                  <a:cubicBezTo>
                    <a:pt x="205" y="192"/>
                    <a:pt x="213" y="186"/>
                    <a:pt x="214" y="178"/>
                  </a:cubicBezTo>
                  <a:cubicBezTo>
                    <a:pt x="215" y="176"/>
                    <a:pt x="214" y="174"/>
                    <a:pt x="214" y="172"/>
                  </a:cubicBezTo>
                  <a:cubicBezTo>
                    <a:pt x="215" y="173"/>
                    <a:pt x="216" y="173"/>
                    <a:pt x="217" y="173"/>
                  </a:cubicBezTo>
                  <a:cubicBezTo>
                    <a:pt x="245" y="177"/>
                    <a:pt x="271" y="159"/>
                    <a:pt x="275" y="133"/>
                  </a:cubicBezTo>
                  <a:cubicBezTo>
                    <a:pt x="278" y="107"/>
                    <a:pt x="258" y="83"/>
                    <a:pt x="230" y="79"/>
                  </a:cubicBezTo>
                  <a:close/>
                </a:path>
              </a:pathLst>
            </a:custGeom>
            <a:solidFill>
              <a:srgbClr val="E1E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59" name="Freeform 122"/>
            <p:cNvSpPr>
              <a:spLocks/>
            </p:cNvSpPr>
            <p:nvPr/>
          </p:nvSpPr>
          <p:spPr bwMode="auto">
            <a:xfrm>
              <a:off x="6829425" y="3684588"/>
              <a:ext cx="133350" cy="96838"/>
            </a:xfrm>
            <a:custGeom>
              <a:avLst/>
              <a:gdLst>
                <a:gd name="T0" fmla="*/ 45 w 50"/>
                <a:gd name="T1" fmla="*/ 6 h 36"/>
                <a:gd name="T2" fmla="*/ 24 w 50"/>
                <a:gd name="T3" fmla="*/ 4 h 36"/>
                <a:gd name="T4" fmla="*/ 8 w 50"/>
                <a:gd name="T5" fmla="*/ 4 h 36"/>
                <a:gd name="T6" fmla="*/ 5 w 50"/>
                <a:gd name="T7" fmla="*/ 22 h 36"/>
                <a:gd name="T8" fmla="*/ 11 w 50"/>
                <a:gd name="T9" fmla="*/ 27 h 36"/>
                <a:gd name="T10" fmla="*/ 13 w 50"/>
                <a:gd name="T11" fmla="*/ 30 h 36"/>
                <a:gd name="T12" fmla="*/ 37 w 50"/>
                <a:gd name="T13" fmla="*/ 30 h 36"/>
                <a:gd name="T14" fmla="*/ 45 w 50"/>
                <a:gd name="T15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6">
                  <a:moveTo>
                    <a:pt x="45" y="6"/>
                  </a:moveTo>
                  <a:cubicBezTo>
                    <a:pt x="41" y="0"/>
                    <a:pt x="32" y="0"/>
                    <a:pt x="24" y="4"/>
                  </a:cubicBezTo>
                  <a:cubicBezTo>
                    <a:pt x="19" y="0"/>
                    <a:pt x="13" y="0"/>
                    <a:pt x="8" y="4"/>
                  </a:cubicBezTo>
                  <a:cubicBezTo>
                    <a:pt x="2" y="8"/>
                    <a:pt x="0" y="16"/>
                    <a:pt x="5" y="22"/>
                  </a:cubicBezTo>
                  <a:cubicBezTo>
                    <a:pt x="6" y="24"/>
                    <a:pt x="9" y="26"/>
                    <a:pt x="11" y="27"/>
                  </a:cubicBezTo>
                  <a:cubicBezTo>
                    <a:pt x="11" y="28"/>
                    <a:pt x="12" y="29"/>
                    <a:pt x="13" y="30"/>
                  </a:cubicBezTo>
                  <a:cubicBezTo>
                    <a:pt x="17" y="36"/>
                    <a:pt x="28" y="36"/>
                    <a:pt x="37" y="30"/>
                  </a:cubicBezTo>
                  <a:cubicBezTo>
                    <a:pt x="46" y="23"/>
                    <a:pt x="50" y="13"/>
                    <a:pt x="45" y="6"/>
                  </a:cubicBezTo>
                  <a:close/>
                </a:path>
              </a:pathLst>
            </a:custGeom>
            <a:solidFill>
              <a:srgbClr val="E1E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60" name="Oval 123"/>
            <p:cNvSpPr>
              <a:spLocks noChangeArrowheads="1"/>
            </p:cNvSpPr>
            <p:nvPr/>
          </p:nvSpPr>
          <p:spPr bwMode="auto">
            <a:xfrm>
              <a:off x="6688138" y="3205163"/>
              <a:ext cx="47625" cy="47625"/>
            </a:xfrm>
            <a:prstGeom prst="ellipse">
              <a:avLst/>
            </a:prstGeom>
            <a:solidFill>
              <a:srgbClr val="B8D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61" name="Oval 124"/>
            <p:cNvSpPr>
              <a:spLocks noChangeArrowheads="1"/>
            </p:cNvSpPr>
            <p:nvPr/>
          </p:nvSpPr>
          <p:spPr bwMode="auto">
            <a:xfrm>
              <a:off x="6789738" y="3205163"/>
              <a:ext cx="44450" cy="47625"/>
            </a:xfrm>
            <a:prstGeom prst="ellipse">
              <a:avLst/>
            </a:prstGeom>
            <a:solidFill>
              <a:srgbClr val="B8D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62" name="Oval 125"/>
            <p:cNvSpPr>
              <a:spLocks noChangeArrowheads="1"/>
            </p:cNvSpPr>
            <p:nvPr/>
          </p:nvSpPr>
          <p:spPr bwMode="auto">
            <a:xfrm>
              <a:off x="6888163" y="3205163"/>
              <a:ext cx="47625" cy="47625"/>
            </a:xfrm>
            <a:prstGeom prst="ellipse">
              <a:avLst/>
            </a:prstGeom>
            <a:solidFill>
              <a:srgbClr val="B8D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134256" y="673492"/>
            <a:ext cx="4397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定位和目标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82310" y="2818152"/>
            <a:ext cx="4251179" cy="769441"/>
            <a:chOff x="6602532" y="1752809"/>
            <a:chExt cx="4251179" cy="769441"/>
          </a:xfrm>
        </p:grpSpPr>
        <p:sp>
          <p:nvSpPr>
            <p:cNvPr id="2" name="文本框 1"/>
            <p:cNvSpPr txBox="1"/>
            <p:nvPr/>
          </p:nvSpPr>
          <p:spPr>
            <a:xfrm>
              <a:off x="6719246" y="1879747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图书馆的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品牌</a:t>
              </a:r>
              <a:r>
                <a:rPr lang="zh-CN" altLang="en-US" sz="28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文化</a:t>
              </a:r>
              <a:r>
                <a:rPr lang="zh-CN" altLang="en-US" sz="2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活动</a:t>
              </a:r>
              <a:endParaRPr lang="en-US" altLang="zh-CN" sz="28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602532" y="1752809"/>
              <a:ext cx="655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    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82310" y="3710704"/>
            <a:ext cx="4620880" cy="769441"/>
            <a:chOff x="5525314" y="3497913"/>
            <a:chExt cx="4620880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5994095" y="3543633"/>
              <a:ext cx="4152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文学青年精神交流的空间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525314" y="3497913"/>
              <a:ext cx="655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•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20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4582159" y="332134"/>
            <a:ext cx="315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开展情况</a:t>
            </a:r>
            <a:endParaRPr lang="zh-CN" altLang="en-US" sz="5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72663" y="1621224"/>
            <a:ext cx="9643987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第一</a:t>
            </a:r>
            <a:r>
              <a:rPr lang="zh-CN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期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2016-10-14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《平凡的世界》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13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 咖啡厅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第二</a:t>
            </a:r>
            <a:r>
              <a:rPr lang="zh-CN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期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4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2016-11-15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《活着》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14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 图书馆天台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第三期</a:t>
            </a:r>
            <a:r>
              <a:rPr lang="en-US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2016-12-10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《解忧杂货店》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14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 青禾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书店</a:t>
            </a:r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第四期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2017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-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03-18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“民国风韵”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12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 图书馆团队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活动室</a:t>
            </a:r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 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第五期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2017-4-26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《倾城之恋》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8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 图书馆七楼天台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zh-CN" sz="2800" b="1" dirty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第六</a:t>
            </a:r>
            <a:r>
              <a:rPr lang="zh-CN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期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2017-10-18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“童话镇”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13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 图书馆团队活动室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《小王子》《夜莺与玫瑰》</a:t>
            </a:r>
          </a:p>
          <a:p>
            <a:endParaRPr lang="zh-CN" altLang="en-US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43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73" y="2987348"/>
            <a:ext cx="2925835" cy="1621925"/>
          </a:xfrm>
          <a:prstGeom prst="rect">
            <a:avLst/>
          </a:prstGeom>
        </p:spPr>
      </p:pic>
      <p:sp>
        <p:nvSpPr>
          <p:cNvPr id="10" name="Freeform 97"/>
          <p:cNvSpPr>
            <a:spLocks noEditPoints="1"/>
          </p:cNvSpPr>
          <p:nvPr/>
        </p:nvSpPr>
        <p:spPr bwMode="auto">
          <a:xfrm>
            <a:off x="4129644" y="5021521"/>
            <a:ext cx="480702" cy="483301"/>
          </a:xfrm>
          <a:custGeom>
            <a:avLst/>
            <a:gdLst>
              <a:gd name="T0" fmla="*/ 94 w 188"/>
              <a:gd name="T1" fmla="*/ 133 h 189"/>
              <a:gd name="T2" fmla="*/ 133 w 188"/>
              <a:gd name="T3" fmla="*/ 94 h 189"/>
              <a:gd name="T4" fmla="*/ 94 w 188"/>
              <a:gd name="T5" fmla="*/ 55 h 189"/>
              <a:gd name="T6" fmla="*/ 55 w 188"/>
              <a:gd name="T7" fmla="*/ 94 h 189"/>
              <a:gd name="T8" fmla="*/ 94 w 188"/>
              <a:gd name="T9" fmla="*/ 133 h 189"/>
              <a:gd name="T10" fmla="*/ 94 w 188"/>
              <a:gd name="T11" fmla="*/ 0 h 189"/>
              <a:gd name="T12" fmla="*/ 188 w 188"/>
              <a:gd name="T13" fmla="*/ 94 h 189"/>
              <a:gd name="T14" fmla="*/ 94 w 188"/>
              <a:gd name="T15" fmla="*/ 189 h 189"/>
              <a:gd name="T16" fmla="*/ 0 w 188"/>
              <a:gd name="T17" fmla="*/ 94 h 189"/>
              <a:gd name="T18" fmla="*/ 94 w 188"/>
              <a:gd name="T19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8" h="189">
                <a:moveTo>
                  <a:pt x="94" y="133"/>
                </a:moveTo>
                <a:cubicBezTo>
                  <a:pt x="116" y="133"/>
                  <a:pt x="133" y="116"/>
                  <a:pt x="133" y="94"/>
                </a:cubicBezTo>
                <a:cubicBezTo>
                  <a:pt x="133" y="73"/>
                  <a:pt x="116" y="55"/>
                  <a:pt x="94" y="55"/>
                </a:cubicBezTo>
                <a:cubicBezTo>
                  <a:pt x="73" y="55"/>
                  <a:pt x="55" y="73"/>
                  <a:pt x="55" y="94"/>
                </a:cubicBezTo>
                <a:cubicBezTo>
                  <a:pt x="55" y="116"/>
                  <a:pt x="73" y="133"/>
                  <a:pt x="94" y="133"/>
                </a:cubicBezTo>
                <a:close/>
                <a:moveTo>
                  <a:pt x="94" y="0"/>
                </a:moveTo>
                <a:cubicBezTo>
                  <a:pt x="146" y="0"/>
                  <a:pt x="188" y="42"/>
                  <a:pt x="188" y="94"/>
                </a:cubicBezTo>
                <a:cubicBezTo>
                  <a:pt x="188" y="147"/>
                  <a:pt x="146" y="189"/>
                  <a:pt x="94" y="189"/>
                </a:cubicBezTo>
                <a:cubicBezTo>
                  <a:pt x="42" y="189"/>
                  <a:pt x="0" y="147"/>
                  <a:pt x="0" y="94"/>
                </a:cubicBezTo>
                <a:cubicBezTo>
                  <a:pt x="0" y="42"/>
                  <a:pt x="42" y="0"/>
                  <a:pt x="94" y="0"/>
                </a:cubicBezTo>
                <a:close/>
              </a:path>
            </a:pathLst>
          </a:custGeom>
          <a:solidFill>
            <a:srgbClr val="EA52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1" name="Oval 98"/>
          <p:cNvSpPr>
            <a:spLocks noChangeArrowheads="1"/>
          </p:cNvSpPr>
          <p:nvPr/>
        </p:nvSpPr>
        <p:spPr bwMode="auto">
          <a:xfrm>
            <a:off x="4329721" y="5221598"/>
            <a:ext cx="80549" cy="83148"/>
          </a:xfrm>
          <a:prstGeom prst="ellipse">
            <a:avLst/>
          </a:prstGeom>
          <a:solidFill>
            <a:srgbClr val="EA52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2" name="Freeform 99"/>
          <p:cNvSpPr>
            <a:spLocks noEditPoints="1"/>
          </p:cNvSpPr>
          <p:nvPr/>
        </p:nvSpPr>
        <p:spPr bwMode="auto">
          <a:xfrm>
            <a:off x="541266" y="2254236"/>
            <a:ext cx="641802" cy="641802"/>
          </a:xfrm>
          <a:custGeom>
            <a:avLst/>
            <a:gdLst>
              <a:gd name="T0" fmla="*/ 126 w 252"/>
              <a:gd name="T1" fmla="*/ 178 h 252"/>
              <a:gd name="T2" fmla="*/ 178 w 252"/>
              <a:gd name="T3" fmla="*/ 126 h 252"/>
              <a:gd name="T4" fmla="*/ 126 w 252"/>
              <a:gd name="T5" fmla="*/ 74 h 252"/>
              <a:gd name="T6" fmla="*/ 74 w 252"/>
              <a:gd name="T7" fmla="*/ 126 h 252"/>
              <a:gd name="T8" fmla="*/ 126 w 252"/>
              <a:gd name="T9" fmla="*/ 178 h 252"/>
              <a:gd name="T10" fmla="*/ 126 w 252"/>
              <a:gd name="T11" fmla="*/ 0 h 252"/>
              <a:gd name="T12" fmla="*/ 252 w 252"/>
              <a:gd name="T13" fmla="*/ 126 h 252"/>
              <a:gd name="T14" fmla="*/ 126 w 252"/>
              <a:gd name="T15" fmla="*/ 252 h 252"/>
              <a:gd name="T16" fmla="*/ 0 w 252"/>
              <a:gd name="T17" fmla="*/ 126 h 252"/>
              <a:gd name="T18" fmla="*/ 126 w 252"/>
              <a:gd name="T19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2" h="252">
                <a:moveTo>
                  <a:pt x="126" y="178"/>
                </a:moveTo>
                <a:cubicBezTo>
                  <a:pt x="155" y="178"/>
                  <a:pt x="178" y="155"/>
                  <a:pt x="178" y="126"/>
                </a:cubicBezTo>
                <a:cubicBezTo>
                  <a:pt x="178" y="97"/>
                  <a:pt x="155" y="74"/>
                  <a:pt x="126" y="74"/>
                </a:cubicBezTo>
                <a:cubicBezTo>
                  <a:pt x="97" y="74"/>
                  <a:pt x="74" y="97"/>
                  <a:pt x="74" y="126"/>
                </a:cubicBezTo>
                <a:cubicBezTo>
                  <a:pt x="74" y="155"/>
                  <a:pt x="97" y="178"/>
                  <a:pt x="126" y="178"/>
                </a:cubicBezTo>
                <a:close/>
                <a:moveTo>
                  <a:pt x="126" y="0"/>
                </a:moveTo>
                <a:cubicBezTo>
                  <a:pt x="195" y="0"/>
                  <a:pt x="252" y="56"/>
                  <a:pt x="252" y="126"/>
                </a:cubicBezTo>
                <a:cubicBezTo>
                  <a:pt x="252" y="196"/>
                  <a:pt x="195" y="252"/>
                  <a:pt x="126" y="252"/>
                </a:cubicBezTo>
                <a:cubicBezTo>
                  <a:pt x="56" y="252"/>
                  <a:pt x="0" y="196"/>
                  <a:pt x="0" y="126"/>
                </a:cubicBezTo>
                <a:cubicBezTo>
                  <a:pt x="0" y="56"/>
                  <a:pt x="56" y="0"/>
                  <a:pt x="126" y="0"/>
                </a:cubicBezTo>
                <a:close/>
              </a:path>
            </a:pathLst>
          </a:custGeom>
          <a:solidFill>
            <a:srgbClr val="EA52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3" name="Oval 100"/>
          <p:cNvSpPr>
            <a:spLocks noChangeArrowheads="1"/>
          </p:cNvSpPr>
          <p:nvPr/>
        </p:nvSpPr>
        <p:spPr bwMode="auto">
          <a:xfrm>
            <a:off x="806302" y="2519272"/>
            <a:ext cx="111730" cy="111730"/>
          </a:xfrm>
          <a:prstGeom prst="ellipse">
            <a:avLst/>
          </a:prstGeom>
          <a:solidFill>
            <a:srgbClr val="EA52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4" name="Freeform 101"/>
          <p:cNvSpPr>
            <a:spLocks/>
          </p:cNvSpPr>
          <p:nvPr/>
        </p:nvSpPr>
        <p:spPr bwMode="auto">
          <a:xfrm>
            <a:off x="3661934" y="2056758"/>
            <a:ext cx="202675" cy="202674"/>
          </a:xfrm>
          <a:custGeom>
            <a:avLst/>
            <a:gdLst>
              <a:gd name="T0" fmla="*/ 0 w 78"/>
              <a:gd name="T1" fmla="*/ 78 h 78"/>
              <a:gd name="T2" fmla="*/ 78 w 78"/>
              <a:gd name="T3" fmla="*/ 39 h 78"/>
              <a:gd name="T4" fmla="*/ 0 w 78"/>
              <a:gd name="T5" fmla="*/ 0 h 78"/>
              <a:gd name="T6" fmla="*/ 0 w 78"/>
              <a:gd name="T7" fmla="*/ 78 h 78"/>
              <a:gd name="T8" fmla="*/ 0 w 78"/>
              <a:gd name="T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78">
                <a:moveTo>
                  <a:pt x="0" y="78"/>
                </a:moveTo>
                <a:lnTo>
                  <a:pt x="78" y="39"/>
                </a:lnTo>
                <a:lnTo>
                  <a:pt x="0" y="0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5" name="Freeform 102"/>
          <p:cNvSpPr>
            <a:spLocks/>
          </p:cNvSpPr>
          <p:nvPr/>
        </p:nvSpPr>
        <p:spPr bwMode="auto">
          <a:xfrm>
            <a:off x="3864608" y="2056758"/>
            <a:ext cx="205272" cy="202674"/>
          </a:xfrm>
          <a:custGeom>
            <a:avLst/>
            <a:gdLst>
              <a:gd name="T0" fmla="*/ 0 w 79"/>
              <a:gd name="T1" fmla="*/ 39 h 78"/>
              <a:gd name="T2" fmla="*/ 0 w 79"/>
              <a:gd name="T3" fmla="*/ 78 h 78"/>
              <a:gd name="T4" fmla="*/ 79 w 79"/>
              <a:gd name="T5" fmla="*/ 39 h 78"/>
              <a:gd name="T6" fmla="*/ 0 w 79"/>
              <a:gd name="T7" fmla="*/ 0 h 78"/>
              <a:gd name="T8" fmla="*/ 0 w 79"/>
              <a:gd name="T9" fmla="*/ 39 h 78"/>
              <a:gd name="T10" fmla="*/ 0 w 79"/>
              <a:gd name="T11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" h="78">
                <a:moveTo>
                  <a:pt x="0" y="39"/>
                </a:moveTo>
                <a:lnTo>
                  <a:pt x="0" y="78"/>
                </a:lnTo>
                <a:lnTo>
                  <a:pt x="79" y="39"/>
                </a:lnTo>
                <a:lnTo>
                  <a:pt x="0" y="0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6" name="Freeform 103"/>
          <p:cNvSpPr>
            <a:spLocks/>
          </p:cNvSpPr>
          <p:nvPr/>
        </p:nvSpPr>
        <p:spPr bwMode="auto">
          <a:xfrm>
            <a:off x="4069882" y="2056758"/>
            <a:ext cx="202675" cy="202674"/>
          </a:xfrm>
          <a:custGeom>
            <a:avLst/>
            <a:gdLst>
              <a:gd name="T0" fmla="*/ 78 w 78"/>
              <a:gd name="T1" fmla="*/ 39 h 78"/>
              <a:gd name="T2" fmla="*/ 0 w 78"/>
              <a:gd name="T3" fmla="*/ 0 h 78"/>
              <a:gd name="T4" fmla="*/ 0 w 78"/>
              <a:gd name="T5" fmla="*/ 39 h 78"/>
              <a:gd name="T6" fmla="*/ 0 w 78"/>
              <a:gd name="T7" fmla="*/ 78 h 78"/>
              <a:gd name="T8" fmla="*/ 78 w 78"/>
              <a:gd name="T9" fmla="*/ 39 h 78"/>
              <a:gd name="T10" fmla="*/ 78 w 78"/>
              <a:gd name="T11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8">
                <a:moveTo>
                  <a:pt x="78" y="39"/>
                </a:moveTo>
                <a:lnTo>
                  <a:pt x="0" y="0"/>
                </a:lnTo>
                <a:lnTo>
                  <a:pt x="0" y="39"/>
                </a:lnTo>
                <a:lnTo>
                  <a:pt x="0" y="78"/>
                </a:lnTo>
                <a:lnTo>
                  <a:pt x="78" y="39"/>
                </a:lnTo>
                <a:lnTo>
                  <a:pt x="78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7" name="Freeform 104"/>
          <p:cNvSpPr>
            <a:spLocks/>
          </p:cNvSpPr>
          <p:nvPr/>
        </p:nvSpPr>
        <p:spPr bwMode="auto">
          <a:xfrm>
            <a:off x="1707943" y="5445059"/>
            <a:ext cx="265036" cy="265036"/>
          </a:xfrm>
          <a:custGeom>
            <a:avLst/>
            <a:gdLst>
              <a:gd name="T0" fmla="*/ 102 w 102"/>
              <a:gd name="T1" fmla="*/ 102 h 102"/>
              <a:gd name="T2" fmla="*/ 0 w 102"/>
              <a:gd name="T3" fmla="*/ 51 h 102"/>
              <a:gd name="T4" fmla="*/ 102 w 102"/>
              <a:gd name="T5" fmla="*/ 0 h 102"/>
              <a:gd name="T6" fmla="*/ 102 w 102"/>
              <a:gd name="T7" fmla="*/ 102 h 102"/>
              <a:gd name="T8" fmla="*/ 102 w 102"/>
              <a:gd name="T9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02">
                <a:moveTo>
                  <a:pt x="102" y="102"/>
                </a:moveTo>
                <a:lnTo>
                  <a:pt x="0" y="51"/>
                </a:lnTo>
                <a:lnTo>
                  <a:pt x="102" y="0"/>
                </a:lnTo>
                <a:lnTo>
                  <a:pt x="102" y="102"/>
                </a:lnTo>
                <a:lnTo>
                  <a:pt x="102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8" name="Freeform 105"/>
          <p:cNvSpPr>
            <a:spLocks/>
          </p:cNvSpPr>
          <p:nvPr/>
        </p:nvSpPr>
        <p:spPr bwMode="auto">
          <a:xfrm>
            <a:off x="1442907" y="5445059"/>
            <a:ext cx="265036" cy="265036"/>
          </a:xfrm>
          <a:custGeom>
            <a:avLst/>
            <a:gdLst>
              <a:gd name="T0" fmla="*/ 102 w 102"/>
              <a:gd name="T1" fmla="*/ 51 h 102"/>
              <a:gd name="T2" fmla="*/ 102 w 102"/>
              <a:gd name="T3" fmla="*/ 102 h 102"/>
              <a:gd name="T4" fmla="*/ 0 w 102"/>
              <a:gd name="T5" fmla="*/ 51 h 102"/>
              <a:gd name="T6" fmla="*/ 102 w 102"/>
              <a:gd name="T7" fmla="*/ 0 h 102"/>
              <a:gd name="T8" fmla="*/ 102 w 102"/>
              <a:gd name="T9" fmla="*/ 51 h 102"/>
              <a:gd name="T10" fmla="*/ 102 w 102"/>
              <a:gd name="T11" fmla="*/ 5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2" h="102">
                <a:moveTo>
                  <a:pt x="102" y="51"/>
                </a:moveTo>
                <a:lnTo>
                  <a:pt x="102" y="102"/>
                </a:lnTo>
                <a:lnTo>
                  <a:pt x="0" y="51"/>
                </a:lnTo>
                <a:lnTo>
                  <a:pt x="102" y="0"/>
                </a:lnTo>
                <a:lnTo>
                  <a:pt x="102" y="51"/>
                </a:lnTo>
                <a:lnTo>
                  <a:pt x="102" y="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19" name="Freeform 106"/>
          <p:cNvSpPr>
            <a:spLocks/>
          </p:cNvSpPr>
          <p:nvPr/>
        </p:nvSpPr>
        <p:spPr bwMode="auto">
          <a:xfrm>
            <a:off x="1177871" y="5445059"/>
            <a:ext cx="265036" cy="265036"/>
          </a:xfrm>
          <a:custGeom>
            <a:avLst/>
            <a:gdLst>
              <a:gd name="T0" fmla="*/ 0 w 102"/>
              <a:gd name="T1" fmla="*/ 51 h 102"/>
              <a:gd name="T2" fmla="*/ 102 w 102"/>
              <a:gd name="T3" fmla="*/ 0 h 102"/>
              <a:gd name="T4" fmla="*/ 102 w 102"/>
              <a:gd name="T5" fmla="*/ 51 h 102"/>
              <a:gd name="T6" fmla="*/ 102 w 102"/>
              <a:gd name="T7" fmla="*/ 102 h 102"/>
              <a:gd name="T8" fmla="*/ 0 w 102"/>
              <a:gd name="T9" fmla="*/ 51 h 102"/>
              <a:gd name="T10" fmla="*/ 0 w 102"/>
              <a:gd name="T11" fmla="*/ 5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2" h="102">
                <a:moveTo>
                  <a:pt x="0" y="51"/>
                </a:moveTo>
                <a:lnTo>
                  <a:pt x="102" y="0"/>
                </a:lnTo>
                <a:lnTo>
                  <a:pt x="102" y="51"/>
                </a:lnTo>
                <a:lnTo>
                  <a:pt x="102" y="102"/>
                </a:lnTo>
                <a:lnTo>
                  <a:pt x="0" y="51"/>
                </a:lnTo>
                <a:lnTo>
                  <a:pt x="0" y="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20" name="Freeform 107"/>
          <p:cNvSpPr>
            <a:spLocks noEditPoints="1"/>
          </p:cNvSpPr>
          <p:nvPr/>
        </p:nvSpPr>
        <p:spPr bwMode="auto">
          <a:xfrm>
            <a:off x="2425099" y="3426109"/>
            <a:ext cx="935421" cy="925027"/>
          </a:xfrm>
          <a:custGeom>
            <a:avLst/>
            <a:gdLst>
              <a:gd name="T0" fmla="*/ 198 w 367"/>
              <a:gd name="T1" fmla="*/ 271 h 363"/>
              <a:gd name="T2" fmla="*/ 191 w 367"/>
              <a:gd name="T3" fmla="*/ 272 h 363"/>
              <a:gd name="T4" fmla="*/ 127 w 367"/>
              <a:gd name="T5" fmla="*/ 253 h 363"/>
              <a:gd name="T6" fmla="*/ 121 w 367"/>
              <a:gd name="T7" fmla="*/ 248 h 363"/>
              <a:gd name="T8" fmla="*/ 115 w 367"/>
              <a:gd name="T9" fmla="*/ 243 h 363"/>
              <a:gd name="T10" fmla="*/ 115 w 367"/>
              <a:gd name="T11" fmla="*/ 242 h 363"/>
              <a:gd name="T12" fmla="*/ 94 w 367"/>
              <a:gd name="T13" fmla="*/ 198 h 363"/>
              <a:gd name="T14" fmla="*/ 124 w 367"/>
              <a:gd name="T15" fmla="*/ 115 h 363"/>
              <a:gd name="T16" fmla="*/ 182 w 367"/>
              <a:gd name="T17" fmla="*/ 93 h 363"/>
              <a:gd name="T18" fmla="*/ 247 w 367"/>
              <a:gd name="T19" fmla="*/ 120 h 363"/>
              <a:gd name="T20" fmla="*/ 250 w 367"/>
              <a:gd name="T21" fmla="*/ 124 h 363"/>
              <a:gd name="T22" fmla="*/ 264 w 367"/>
              <a:gd name="T23" fmla="*/ 144 h 363"/>
              <a:gd name="T24" fmla="*/ 271 w 367"/>
              <a:gd name="T25" fmla="*/ 168 h 363"/>
              <a:gd name="T26" fmla="*/ 241 w 367"/>
              <a:gd name="T27" fmla="*/ 251 h 363"/>
              <a:gd name="T28" fmla="*/ 221 w 367"/>
              <a:gd name="T29" fmla="*/ 264 h 363"/>
              <a:gd name="T30" fmla="*/ 354 w 367"/>
              <a:gd name="T31" fmla="*/ 202 h 363"/>
              <a:gd name="T32" fmla="*/ 332 w 367"/>
              <a:gd name="T33" fmla="*/ 153 h 363"/>
              <a:gd name="T34" fmla="*/ 358 w 367"/>
              <a:gd name="T35" fmla="*/ 133 h 363"/>
              <a:gd name="T36" fmla="*/ 340 w 367"/>
              <a:gd name="T37" fmla="*/ 88 h 363"/>
              <a:gd name="T38" fmla="*/ 318 w 367"/>
              <a:gd name="T39" fmla="*/ 78 h 363"/>
              <a:gd name="T40" fmla="*/ 264 w 367"/>
              <a:gd name="T41" fmla="*/ 54 h 363"/>
              <a:gd name="T42" fmla="*/ 257 w 367"/>
              <a:gd name="T43" fmla="*/ 17 h 363"/>
              <a:gd name="T44" fmla="*/ 224 w 367"/>
              <a:gd name="T45" fmla="*/ 5 h 363"/>
              <a:gd name="T46" fmla="*/ 194 w 367"/>
              <a:gd name="T47" fmla="*/ 31 h 363"/>
              <a:gd name="T48" fmla="*/ 142 w 367"/>
              <a:gd name="T49" fmla="*/ 14 h 363"/>
              <a:gd name="T50" fmla="*/ 104 w 367"/>
              <a:gd name="T51" fmla="*/ 18 h 363"/>
              <a:gd name="T52" fmla="*/ 76 w 367"/>
              <a:gd name="T53" fmla="*/ 45 h 363"/>
              <a:gd name="T54" fmla="*/ 56 w 367"/>
              <a:gd name="T55" fmla="*/ 99 h 363"/>
              <a:gd name="T56" fmla="*/ 31 w 367"/>
              <a:gd name="T57" fmla="*/ 92 h 363"/>
              <a:gd name="T58" fmla="*/ 10 w 367"/>
              <a:gd name="T59" fmla="*/ 122 h 363"/>
              <a:gd name="T60" fmla="*/ 10 w 367"/>
              <a:gd name="T61" fmla="*/ 161 h 363"/>
              <a:gd name="T62" fmla="*/ 33 w 367"/>
              <a:gd name="T63" fmla="*/ 213 h 363"/>
              <a:gd name="T64" fmla="*/ 9 w 367"/>
              <a:gd name="T65" fmla="*/ 246 h 363"/>
              <a:gd name="T66" fmla="*/ 25 w 367"/>
              <a:gd name="T67" fmla="*/ 278 h 363"/>
              <a:gd name="T68" fmla="*/ 45 w 367"/>
              <a:gd name="T69" fmla="*/ 289 h 363"/>
              <a:gd name="T70" fmla="*/ 93 w 367"/>
              <a:gd name="T71" fmla="*/ 307 h 363"/>
              <a:gd name="T72" fmla="*/ 97 w 367"/>
              <a:gd name="T73" fmla="*/ 349 h 363"/>
              <a:gd name="T74" fmla="*/ 140 w 367"/>
              <a:gd name="T75" fmla="*/ 363 h 363"/>
              <a:gd name="T76" fmla="*/ 162 w 367"/>
              <a:gd name="T77" fmla="*/ 334 h 363"/>
              <a:gd name="T78" fmla="*/ 221 w 367"/>
              <a:gd name="T79" fmla="*/ 350 h 363"/>
              <a:gd name="T80" fmla="*/ 278 w 367"/>
              <a:gd name="T81" fmla="*/ 341 h 363"/>
              <a:gd name="T82" fmla="*/ 279 w 367"/>
              <a:gd name="T83" fmla="*/ 301 h 363"/>
              <a:gd name="T84" fmla="*/ 330 w 367"/>
              <a:gd name="T85" fmla="*/ 271 h 363"/>
              <a:gd name="T86" fmla="*/ 351 w 367"/>
              <a:gd name="T87" fmla="*/ 259 h 363"/>
              <a:gd name="T88" fmla="*/ 354 w 367"/>
              <a:gd name="T89" fmla="*/ 20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7" h="363">
                <a:moveTo>
                  <a:pt x="198" y="271"/>
                </a:moveTo>
                <a:cubicBezTo>
                  <a:pt x="198" y="271"/>
                  <a:pt x="198" y="271"/>
                  <a:pt x="198" y="271"/>
                </a:cubicBezTo>
                <a:cubicBezTo>
                  <a:pt x="198" y="271"/>
                  <a:pt x="198" y="271"/>
                  <a:pt x="198" y="271"/>
                </a:cubicBezTo>
                <a:cubicBezTo>
                  <a:pt x="196" y="272"/>
                  <a:pt x="194" y="272"/>
                  <a:pt x="191" y="272"/>
                </a:cubicBezTo>
                <a:cubicBezTo>
                  <a:pt x="168" y="274"/>
                  <a:pt x="145" y="268"/>
                  <a:pt x="127" y="253"/>
                </a:cubicBezTo>
                <a:cubicBezTo>
                  <a:pt x="127" y="253"/>
                  <a:pt x="127" y="253"/>
                  <a:pt x="127" y="253"/>
                </a:cubicBezTo>
                <a:cubicBezTo>
                  <a:pt x="127" y="253"/>
                  <a:pt x="127" y="253"/>
                  <a:pt x="127" y="253"/>
                </a:cubicBezTo>
                <a:cubicBezTo>
                  <a:pt x="125" y="252"/>
                  <a:pt x="123" y="250"/>
                  <a:pt x="121" y="248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18" y="246"/>
                  <a:pt x="117" y="244"/>
                  <a:pt x="115" y="243"/>
                </a:cubicBezTo>
                <a:cubicBezTo>
                  <a:pt x="115" y="242"/>
                  <a:pt x="115" y="242"/>
                  <a:pt x="115" y="242"/>
                </a:cubicBezTo>
                <a:cubicBezTo>
                  <a:pt x="115" y="242"/>
                  <a:pt x="115" y="242"/>
                  <a:pt x="115" y="242"/>
                </a:cubicBezTo>
                <a:cubicBezTo>
                  <a:pt x="109" y="236"/>
                  <a:pt x="105" y="229"/>
                  <a:pt x="102" y="222"/>
                </a:cubicBezTo>
                <a:cubicBezTo>
                  <a:pt x="98" y="214"/>
                  <a:pt x="96" y="207"/>
                  <a:pt x="94" y="198"/>
                </a:cubicBezTo>
                <a:cubicBezTo>
                  <a:pt x="94" y="198"/>
                  <a:pt x="94" y="198"/>
                  <a:pt x="94" y="198"/>
                </a:cubicBezTo>
                <a:cubicBezTo>
                  <a:pt x="89" y="167"/>
                  <a:pt x="100" y="136"/>
                  <a:pt x="124" y="115"/>
                </a:cubicBezTo>
                <a:cubicBezTo>
                  <a:pt x="130" y="110"/>
                  <a:pt x="137" y="105"/>
                  <a:pt x="144" y="102"/>
                </a:cubicBezTo>
                <a:cubicBezTo>
                  <a:pt x="156" y="96"/>
                  <a:pt x="169" y="93"/>
                  <a:pt x="182" y="93"/>
                </a:cubicBezTo>
                <a:cubicBezTo>
                  <a:pt x="206" y="93"/>
                  <a:pt x="228" y="103"/>
                  <a:pt x="245" y="119"/>
                </a:cubicBezTo>
                <a:cubicBezTo>
                  <a:pt x="247" y="120"/>
                  <a:pt x="247" y="120"/>
                  <a:pt x="247" y="120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6" y="131"/>
                  <a:pt x="260" y="137"/>
                  <a:pt x="264" y="144"/>
                </a:cubicBezTo>
                <a:cubicBezTo>
                  <a:pt x="267" y="152"/>
                  <a:pt x="269" y="159"/>
                  <a:pt x="271" y="168"/>
                </a:cubicBezTo>
                <a:cubicBezTo>
                  <a:pt x="271" y="168"/>
                  <a:pt x="271" y="168"/>
                  <a:pt x="271" y="168"/>
                </a:cubicBezTo>
                <a:cubicBezTo>
                  <a:pt x="276" y="197"/>
                  <a:pt x="266" y="226"/>
                  <a:pt x="246" y="247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35" y="256"/>
                  <a:pt x="228" y="261"/>
                  <a:pt x="221" y="264"/>
                </a:cubicBezTo>
                <a:cubicBezTo>
                  <a:pt x="214" y="267"/>
                  <a:pt x="206" y="270"/>
                  <a:pt x="198" y="271"/>
                </a:cubicBezTo>
                <a:close/>
                <a:moveTo>
                  <a:pt x="354" y="202"/>
                </a:moveTo>
                <a:cubicBezTo>
                  <a:pt x="334" y="195"/>
                  <a:pt x="334" y="195"/>
                  <a:pt x="334" y="195"/>
                </a:cubicBezTo>
                <a:cubicBezTo>
                  <a:pt x="335" y="181"/>
                  <a:pt x="335" y="167"/>
                  <a:pt x="332" y="153"/>
                </a:cubicBezTo>
                <a:cubicBezTo>
                  <a:pt x="350" y="144"/>
                  <a:pt x="350" y="144"/>
                  <a:pt x="350" y="144"/>
                </a:cubicBezTo>
                <a:cubicBezTo>
                  <a:pt x="354" y="142"/>
                  <a:pt x="357" y="138"/>
                  <a:pt x="358" y="133"/>
                </a:cubicBezTo>
                <a:cubicBezTo>
                  <a:pt x="359" y="130"/>
                  <a:pt x="358" y="126"/>
                  <a:pt x="356" y="121"/>
                </a:cubicBezTo>
                <a:cubicBezTo>
                  <a:pt x="340" y="88"/>
                  <a:pt x="340" y="88"/>
                  <a:pt x="340" y="88"/>
                </a:cubicBezTo>
                <a:cubicBezTo>
                  <a:pt x="336" y="78"/>
                  <a:pt x="328" y="77"/>
                  <a:pt x="325" y="77"/>
                </a:cubicBezTo>
                <a:cubicBezTo>
                  <a:pt x="323" y="77"/>
                  <a:pt x="320" y="77"/>
                  <a:pt x="318" y="78"/>
                </a:cubicBezTo>
                <a:cubicBezTo>
                  <a:pt x="300" y="86"/>
                  <a:pt x="300" y="86"/>
                  <a:pt x="300" y="86"/>
                </a:cubicBezTo>
                <a:cubicBezTo>
                  <a:pt x="290" y="74"/>
                  <a:pt x="278" y="63"/>
                  <a:pt x="264" y="54"/>
                </a:cubicBezTo>
                <a:cubicBezTo>
                  <a:pt x="270" y="37"/>
                  <a:pt x="270" y="36"/>
                  <a:pt x="270" y="36"/>
                </a:cubicBezTo>
                <a:cubicBezTo>
                  <a:pt x="272" y="29"/>
                  <a:pt x="269" y="20"/>
                  <a:pt x="257" y="17"/>
                </a:cubicBezTo>
                <a:cubicBezTo>
                  <a:pt x="257" y="16"/>
                  <a:pt x="250" y="14"/>
                  <a:pt x="241" y="11"/>
                </a:cubicBezTo>
                <a:cubicBezTo>
                  <a:pt x="231" y="7"/>
                  <a:pt x="225" y="5"/>
                  <a:pt x="224" y="5"/>
                </a:cubicBezTo>
                <a:cubicBezTo>
                  <a:pt x="214" y="0"/>
                  <a:pt x="206" y="3"/>
                  <a:pt x="202" y="11"/>
                </a:cubicBezTo>
                <a:cubicBezTo>
                  <a:pt x="201" y="11"/>
                  <a:pt x="201" y="12"/>
                  <a:pt x="194" y="31"/>
                </a:cubicBezTo>
                <a:cubicBezTo>
                  <a:pt x="180" y="30"/>
                  <a:pt x="166" y="31"/>
                  <a:pt x="152" y="34"/>
                </a:cubicBezTo>
                <a:cubicBezTo>
                  <a:pt x="143" y="15"/>
                  <a:pt x="143" y="14"/>
                  <a:pt x="142" y="14"/>
                </a:cubicBezTo>
                <a:cubicBezTo>
                  <a:pt x="138" y="7"/>
                  <a:pt x="129" y="5"/>
                  <a:pt x="120" y="10"/>
                </a:cubicBezTo>
                <a:cubicBezTo>
                  <a:pt x="119" y="10"/>
                  <a:pt x="113" y="13"/>
                  <a:pt x="104" y="18"/>
                </a:cubicBezTo>
                <a:cubicBezTo>
                  <a:pt x="94" y="22"/>
                  <a:pt x="88" y="25"/>
                  <a:pt x="88" y="25"/>
                </a:cubicBezTo>
                <a:cubicBezTo>
                  <a:pt x="76" y="30"/>
                  <a:pt x="74" y="39"/>
                  <a:pt x="76" y="45"/>
                </a:cubicBezTo>
                <a:cubicBezTo>
                  <a:pt x="77" y="46"/>
                  <a:pt x="77" y="47"/>
                  <a:pt x="86" y="66"/>
                </a:cubicBezTo>
                <a:cubicBezTo>
                  <a:pt x="74" y="75"/>
                  <a:pt x="64" y="86"/>
                  <a:pt x="56" y="99"/>
                </a:cubicBezTo>
                <a:cubicBezTo>
                  <a:pt x="36" y="92"/>
                  <a:pt x="35" y="92"/>
                  <a:pt x="34" y="92"/>
                </a:cubicBezTo>
                <a:cubicBezTo>
                  <a:pt x="31" y="92"/>
                  <a:pt x="31" y="92"/>
                  <a:pt x="31" y="92"/>
                </a:cubicBezTo>
                <a:cubicBezTo>
                  <a:pt x="28" y="92"/>
                  <a:pt x="19" y="93"/>
                  <a:pt x="16" y="105"/>
                </a:cubicBezTo>
                <a:cubicBezTo>
                  <a:pt x="15" y="106"/>
                  <a:pt x="13" y="113"/>
                  <a:pt x="10" y="122"/>
                </a:cubicBezTo>
                <a:cubicBezTo>
                  <a:pt x="7" y="132"/>
                  <a:pt x="4" y="139"/>
                  <a:pt x="4" y="139"/>
                </a:cubicBezTo>
                <a:cubicBezTo>
                  <a:pt x="0" y="151"/>
                  <a:pt x="4" y="158"/>
                  <a:pt x="10" y="161"/>
                </a:cubicBezTo>
                <a:cubicBezTo>
                  <a:pt x="11" y="162"/>
                  <a:pt x="12" y="162"/>
                  <a:pt x="31" y="169"/>
                </a:cubicBezTo>
                <a:cubicBezTo>
                  <a:pt x="30" y="184"/>
                  <a:pt x="30" y="199"/>
                  <a:pt x="33" y="213"/>
                </a:cubicBezTo>
                <a:cubicBezTo>
                  <a:pt x="14" y="222"/>
                  <a:pt x="14" y="223"/>
                  <a:pt x="13" y="223"/>
                </a:cubicBezTo>
                <a:cubicBezTo>
                  <a:pt x="7" y="227"/>
                  <a:pt x="3" y="235"/>
                  <a:pt x="9" y="246"/>
                </a:cubicBezTo>
                <a:cubicBezTo>
                  <a:pt x="10" y="247"/>
                  <a:pt x="13" y="252"/>
                  <a:pt x="17" y="262"/>
                </a:cubicBezTo>
                <a:cubicBezTo>
                  <a:pt x="21" y="271"/>
                  <a:pt x="24" y="277"/>
                  <a:pt x="25" y="278"/>
                </a:cubicBezTo>
                <a:cubicBezTo>
                  <a:pt x="29" y="288"/>
                  <a:pt x="36" y="290"/>
                  <a:pt x="40" y="290"/>
                </a:cubicBezTo>
                <a:cubicBezTo>
                  <a:pt x="45" y="289"/>
                  <a:pt x="45" y="289"/>
                  <a:pt x="45" y="289"/>
                </a:cubicBezTo>
                <a:cubicBezTo>
                  <a:pt x="45" y="289"/>
                  <a:pt x="46" y="289"/>
                  <a:pt x="65" y="280"/>
                </a:cubicBezTo>
                <a:cubicBezTo>
                  <a:pt x="73" y="290"/>
                  <a:pt x="83" y="299"/>
                  <a:pt x="93" y="307"/>
                </a:cubicBezTo>
                <a:cubicBezTo>
                  <a:pt x="86" y="328"/>
                  <a:pt x="86" y="328"/>
                  <a:pt x="86" y="328"/>
                </a:cubicBezTo>
                <a:cubicBezTo>
                  <a:pt x="83" y="335"/>
                  <a:pt x="86" y="345"/>
                  <a:pt x="97" y="349"/>
                </a:cubicBezTo>
                <a:cubicBezTo>
                  <a:pt x="132" y="362"/>
                  <a:pt x="132" y="362"/>
                  <a:pt x="132" y="362"/>
                </a:cubicBezTo>
                <a:cubicBezTo>
                  <a:pt x="135" y="363"/>
                  <a:pt x="138" y="363"/>
                  <a:pt x="140" y="363"/>
                </a:cubicBezTo>
                <a:cubicBezTo>
                  <a:pt x="147" y="363"/>
                  <a:pt x="153" y="359"/>
                  <a:pt x="155" y="353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79" y="336"/>
                  <a:pt x="196" y="336"/>
                  <a:pt x="213" y="332"/>
                </a:cubicBezTo>
                <a:cubicBezTo>
                  <a:pt x="221" y="350"/>
                  <a:pt x="221" y="350"/>
                  <a:pt x="221" y="350"/>
                </a:cubicBezTo>
                <a:cubicBezTo>
                  <a:pt x="225" y="358"/>
                  <a:pt x="235" y="361"/>
                  <a:pt x="245" y="357"/>
                </a:cubicBezTo>
                <a:cubicBezTo>
                  <a:pt x="278" y="341"/>
                  <a:pt x="278" y="341"/>
                  <a:pt x="278" y="341"/>
                </a:cubicBezTo>
                <a:cubicBezTo>
                  <a:pt x="290" y="335"/>
                  <a:pt x="291" y="326"/>
                  <a:pt x="288" y="318"/>
                </a:cubicBezTo>
                <a:cubicBezTo>
                  <a:pt x="279" y="301"/>
                  <a:pt x="279" y="301"/>
                  <a:pt x="279" y="301"/>
                </a:cubicBezTo>
                <a:cubicBezTo>
                  <a:pt x="292" y="291"/>
                  <a:pt x="302" y="279"/>
                  <a:pt x="311" y="265"/>
                </a:cubicBezTo>
                <a:cubicBezTo>
                  <a:pt x="330" y="271"/>
                  <a:pt x="330" y="271"/>
                  <a:pt x="330" y="271"/>
                </a:cubicBezTo>
                <a:cubicBezTo>
                  <a:pt x="331" y="272"/>
                  <a:pt x="333" y="272"/>
                  <a:pt x="335" y="272"/>
                </a:cubicBezTo>
                <a:cubicBezTo>
                  <a:pt x="342" y="272"/>
                  <a:pt x="348" y="267"/>
                  <a:pt x="351" y="259"/>
                </a:cubicBezTo>
                <a:cubicBezTo>
                  <a:pt x="363" y="224"/>
                  <a:pt x="363" y="224"/>
                  <a:pt x="363" y="224"/>
                </a:cubicBezTo>
                <a:cubicBezTo>
                  <a:pt x="367" y="212"/>
                  <a:pt x="361" y="204"/>
                  <a:pt x="354" y="202"/>
                </a:cubicBezTo>
                <a:close/>
              </a:path>
            </a:pathLst>
          </a:custGeom>
          <a:solidFill>
            <a:srgbClr val="2072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21" name="Freeform 108"/>
          <p:cNvSpPr>
            <a:spLocks noEditPoints="1"/>
          </p:cNvSpPr>
          <p:nvPr/>
        </p:nvSpPr>
        <p:spPr bwMode="auto">
          <a:xfrm>
            <a:off x="2723915" y="3722325"/>
            <a:ext cx="337791" cy="337791"/>
          </a:xfrm>
          <a:custGeom>
            <a:avLst/>
            <a:gdLst>
              <a:gd name="T0" fmla="*/ 66 w 133"/>
              <a:gd name="T1" fmla="*/ 100 h 133"/>
              <a:gd name="T2" fmla="*/ 33 w 133"/>
              <a:gd name="T3" fmla="*/ 67 h 133"/>
              <a:gd name="T4" fmla="*/ 66 w 133"/>
              <a:gd name="T5" fmla="*/ 34 h 133"/>
              <a:gd name="T6" fmla="*/ 100 w 133"/>
              <a:gd name="T7" fmla="*/ 67 h 133"/>
              <a:gd name="T8" fmla="*/ 66 w 133"/>
              <a:gd name="T9" fmla="*/ 100 h 133"/>
              <a:gd name="T10" fmla="*/ 66 w 133"/>
              <a:gd name="T11" fmla="*/ 0 h 133"/>
              <a:gd name="T12" fmla="*/ 0 w 133"/>
              <a:gd name="T13" fmla="*/ 67 h 133"/>
              <a:gd name="T14" fmla="*/ 66 w 133"/>
              <a:gd name="T15" fmla="*/ 133 h 133"/>
              <a:gd name="T16" fmla="*/ 133 w 133"/>
              <a:gd name="T17" fmla="*/ 67 h 133"/>
              <a:gd name="T18" fmla="*/ 66 w 133"/>
              <a:gd name="T19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133">
                <a:moveTo>
                  <a:pt x="66" y="100"/>
                </a:moveTo>
                <a:cubicBezTo>
                  <a:pt x="48" y="100"/>
                  <a:pt x="33" y="85"/>
                  <a:pt x="33" y="67"/>
                </a:cubicBezTo>
                <a:cubicBezTo>
                  <a:pt x="33" y="48"/>
                  <a:pt x="48" y="34"/>
                  <a:pt x="66" y="34"/>
                </a:cubicBezTo>
                <a:cubicBezTo>
                  <a:pt x="85" y="34"/>
                  <a:pt x="100" y="48"/>
                  <a:pt x="100" y="67"/>
                </a:cubicBezTo>
                <a:cubicBezTo>
                  <a:pt x="100" y="85"/>
                  <a:pt x="85" y="100"/>
                  <a:pt x="66" y="100"/>
                </a:cubicBezTo>
                <a:close/>
                <a:moveTo>
                  <a:pt x="66" y="0"/>
                </a:moveTo>
                <a:cubicBezTo>
                  <a:pt x="30" y="0"/>
                  <a:pt x="0" y="30"/>
                  <a:pt x="0" y="67"/>
                </a:cubicBezTo>
                <a:cubicBezTo>
                  <a:pt x="0" y="104"/>
                  <a:pt x="30" y="133"/>
                  <a:pt x="66" y="133"/>
                </a:cubicBezTo>
                <a:cubicBezTo>
                  <a:pt x="103" y="133"/>
                  <a:pt x="133" y="104"/>
                  <a:pt x="133" y="67"/>
                </a:cubicBezTo>
                <a:cubicBezTo>
                  <a:pt x="133" y="30"/>
                  <a:pt x="103" y="0"/>
                  <a:pt x="66" y="0"/>
                </a:cubicBezTo>
                <a:close/>
              </a:path>
            </a:pathLst>
          </a:custGeom>
          <a:solidFill>
            <a:srgbClr val="2072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26" name="文本框 25"/>
          <p:cNvSpPr txBox="1"/>
          <p:nvPr/>
        </p:nvSpPr>
        <p:spPr>
          <a:xfrm>
            <a:off x="5347683" y="648335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过 程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6923379" y="1869039"/>
            <a:ext cx="353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选题策划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986226" y="3033527"/>
            <a:ext cx="3541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线</a:t>
            </a:r>
            <a:r>
              <a:rPr lang="zh-CN" altLang="en-US" sz="32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上线下</a:t>
            </a:r>
            <a:r>
              <a: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宣传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848229" y="5362502"/>
            <a:ext cx="368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会后总结</a:t>
            </a:r>
          </a:p>
        </p:txBody>
      </p:sp>
      <p:sp>
        <p:nvSpPr>
          <p:cNvPr id="36" name="下箭头 35"/>
          <p:cNvSpPr/>
          <p:nvPr/>
        </p:nvSpPr>
        <p:spPr>
          <a:xfrm>
            <a:off x="8523500" y="2543586"/>
            <a:ext cx="339371" cy="40016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下箭头 36"/>
          <p:cNvSpPr/>
          <p:nvPr/>
        </p:nvSpPr>
        <p:spPr>
          <a:xfrm>
            <a:off x="8523500" y="3708074"/>
            <a:ext cx="339371" cy="40016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下箭头 23"/>
          <p:cNvSpPr/>
          <p:nvPr/>
        </p:nvSpPr>
        <p:spPr>
          <a:xfrm>
            <a:off x="8523500" y="4872562"/>
            <a:ext cx="339371" cy="40016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文本框 24"/>
          <p:cNvSpPr txBox="1"/>
          <p:nvPr/>
        </p:nvSpPr>
        <p:spPr>
          <a:xfrm>
            <a:off x="6848229" y="4198015"/>
            <a:ext cx="368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交流进行时</a:t>
            </a:r>
          </a:p>
        </p:txBody>
      </p:sp>
    </p:spTree>
    <p:extLst>
      <p:ext uri="{BB962C8B-B14F-4D97-AF65-F5344CB8AC3E}">
        <p14:creationId xmlns:p14="http://schemas.microsoft.com/office/powerpoint/2010/main" val="16755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23" grpId="0"/>
      <p:bldP spid="35" grpId="0"/>
      <p:bldP spid="36" grpId="0" animBg="1"/>
      <p:bldP spid="37" grpId="0" animBg="1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07"/>
          <p:cNvSpPr>
            <a:spLocks noEditPoints="1"/>
          </p:cNvSpPr>
          <p:nvPr/>
        </p:nvSpPr>
        <p:spPr bwMode="auto">
          <a:xfrm>
            <a:off x="600345" y="1256705"/>
            <a:ext cx="935421" cy="925027"/>
          </a:xfrm>
          <a:custGeom>
            <a:avLst/>
            <a:gdLst>
              <a:gd name="T0" fmla="*/ 198 w 367"/>
              <a:gd name="T1" fmla="*/ 271 h 363"/>
              <a:gd name="T2" fmla="*/ 191 w 367"/>
              <a:gd name="T3" fmla="*/ 272 h 363"/>
              <a:gd name="T4" fmla="*/ 127 w 367"/>
              <a:gd name="T5" fmla="*/ 253 h 363"/>
              <a:gd name="T6" fmla="*/ 121 w 367"/>
              <a:gd name="T7" fmla="*/ 248 h 363"/>
              <a:gd name="T8" fmla="*/ 115 w 367"/>
              <a:gd name="T9" fmla="*/ 243 h 363"/>
              <a:gd name="T10" fmla="*/ 115 w 367"/>
              <a:gd name="T11" fmla="*/ 242 h 363"/>
              <a:gd name="T12" fmla="*/ 94 w 367"/>
              <a:gd name="T13" fmla="*/ 198 h 363"/>
              <a:gd name="T14" fmla="*/ 124 w 367"/>
              <a:gd name="T15" fmla="*/ 115 h 363"/>
              <a:gd name="T16" fmla="*/ 182 w 367"/>
              <a:gd name="T17" fmla="*/ 93 h 363"/>
              <a:gd name="T18" fmla="*/ 247 w 367"/>
              <a:gd name="T19" fmla="*/ 120 h 363"/>
              <a:gd name="T20" fmla="*/ 250 w 367"/>
              <a:gd name="T21" fmla="*/ 124 h 363"/>
              <a:gd name="T22" fmla="*/ 264 w 367"/>
              <a:gd name="T23" fmla="*/ 144 h 363"/>
              <a:gd name="T24" fmla="*/ 271 w 367"/>
              <a:gd name="T25" fmla="*/ 168 h 363"/>
              <a:gd name="T26" fmla="*/ 241 w 367"/>
              <a:gd name="T27" fmla="*/ 251 h 363"/>
              <a:gd name="T28" fmla="*/ 221 w 367"/>
              <a:gd name="T29" fmla="*/ 264 h 363"/>
              <a:gd name="T30" fmla="*/ 354 w 367"/>
              <a:gd name="T31" fmla="*/ 202 h 363"/>
              <a:gd name="T32" fmla="*/ 332 w 367"/>
              <a:gd name="T33" fmla="*/ 153 h 363"/>
              <a:gd name="T34" fmla="*/ 358 w 367"/>
              <a:gd name="T35" fmla="*/ 133 h 363"/>
              <a:gd name="T36" fmla="*/ 340 w 367"/>
              <a:gd name="T37" fmla="*/ 88 h 363"/>
              <a:gd name="T38" fmla="*/ 318 w 367"/>
              <a:gd name="T39" fmla="*/ 78 h 363"/>
              <a:gd name="T40" fmla="*/ 264 w 367"/>
              <a:gd name="T41" fmla="*/ 54 h 363"/>
              <a:gd name="T42" fmla="*/ 257 w 367"/>
              <a:gd name="T43" fmla="*/ 17 h 363"/>
              <a:gd name="T44" fmla="*/ 224 w 367"/>
              <a:gd name="T45" fmla="*/ 5 h 363"/>
              <a:gd name="T46" fmla="*/ 194 w 367"/>
              <a:gd name="T47" fmla="*/ 31 h 363"/>
              <a:gd name="T48" fmla="*/ 142 w 367"/>
              <a:gd name="T49" fmla="*/ 14 h 363"/>
              <a:gd name="T50" fmla="*/ 104 w 367"/>
              <a:gd name="T51" fmla="*/ 18 h 363"/>
              <a:gd name="T52" fmla="*/ 76 w 367"/>
              <a:gd name="T53" fmla="*/ 45 h 363"/>
              <a:gd name="T54" fmla="*/ 56 w 367"/>
              <a:gd name="T55" fmla="*/ 99 h 363"/>
              <a:gd name="T56" fmla="*/ 31 w 367"/>
              <a:gd name="T57" fmla="*/ 92 h 363"/>
              <a:gd name="T58" fmla="*/ 10 w 367"/>
              <a:gd name="T59" fmla="*/ 122 h 363"/>
              <a:gd name="T60" fmla="*/ 10 w 367"/>
              <a:gd name="T61" fmla="*/ 161 h 363"/>
              <a:gd name="T62" fmla="*/ 33 w 367"/>
              <a:gd name="T63" fmla="*/ 213 h 363"/>
              <a:gd name="T64" fmla="*/ 9 w 367"/>
              <a:gd name="T65" fmla="*/ 246 h 363"/>
              <a:gd name="T66" fmla="*/ 25 w 367"/>
              <a:gd name="T67" fmla="*/ 278 h 363"/>
              <a:gd name="T68" fmla="*/ 45 w 367"/>
              <a:gd name="T69" fmla="*/ 289 h 363"/>
              <a:gd name="T70" fmla="*/ 93 w 367"/>
              <a:gd name="T71" fmla="*/ 307 h 363"/>
              <a:gd name="T72" fmla="*/ 97 w 367"/>
              <a:gd name="T73" fmla="*/ 349 h 363"/>
              <a:gd name="T74" fmla="*/ 140 w 367"/>
              <a:gd name="T75" fmla="*/ 363 h 363"/>
              <a:gd name="T76" fmla="*/ 162 w 367"/>
              <a:gd name="T77" fmla="*/ 334 h 363"/>
              <a:gd name="T78" fmla="*/ 221 w 367"/>
              <a:gd name="T79" fmla="*/ 350 h 363"/>
              <a:gd name="T80" fmla="*/ 278 w 367"/>
              <a:gd name="T81" fmla="*/ 341 h 363"/>
              <a:gd name="T82" fmla="*/ 279 w 367"/>
              <a:gd name="T83" fmla="*/ 301 h 363"/>
              <a:gd name="T84" fmla="*/ 330 w 367"/>
              <a:gd name="T85" fmla="*/ 271 h 363"/>
              <a:gd name="T86" fmla="*/ 351 w 367"/>
              <a:gd name="T87" fmla="*/ 259 h 363"/>
              <a:gd name="T88" fmla="*/ 354 w 367"/>
              <a:gd name="T89" fmla="*/ 202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7" h="363">
                <a:moveTo>
                  <a:pt x="198" y="271"/>
                </a:moveTo>
                <a:cubicBezTo>
                  <a:pt x="198" y="271"/>
                  <a:pt x="198" y="271"/>
                  <a:pt x="198" y="271"/>
                </a:cubicBezTo>
                <a:cubicBezTo>
                  <a:pt x="198" y="271"/>
                  <a:pt x="198" y="271"/>
                  <a:pt x="198" y="271"/>
                </a:cubicBezTo>
                <a:cubicBezTo>
                  <a:pt x="196" y="272"/>
                  <a:pt x="194" y="272"/>
                  <a:pt x="191" y="272"/>
                </a:cubicBezTo>
                <a:cubicBezTo>
                  <a:pt x="168" y="274"/>
                  <a:pt x="145" y="268"/>
                  <a:pt x="127" y="253"/>
                </a:cubicBezTo>
                <a:cubicBezTo>
                  <a:pt x="127" y="253"/>
                  <a:pt x="127" y="253"/>
                  <a:pt x="127" y="253"/>
                </a:cubicBezTo>
                <a:cubicBezTo>
                  <a:pt x="127" y="253"/>
                  <a:pt x="127" y="253"/>
                  <a:pt x="127" y="253"/>
                </a:cubicBezTo>
                <a:cubicBezTo>
                  <a:pt x="125" y="252"/>
                  <a:pt x="123" y="250"/>
                  <a:pt x="121" y="248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18" y="246"/>
                  <a:pt x="117" y="244"/>
                  <a:pt x="115" y="243"/>
                </a:cubicBezTo>
                <a:cubicBezTo>
                  <a:pt x="115" y="242"/>
                  <a:pt x="115" y="242"/>
                  <a:pt x="115" y="242"/>
                </a:cubicBezTo>
                <a:cubicBezTo>
                  <a:pt x="115" y="242"/>
                  <a:pt x="115" y="242"/>
                  <a:pt x="115" y="242"/>
                </a:cubicBezTo>
                <a:cubicBezTo>
                  <a:pt x="109" y="236"/>
                  <a:pt x="105" y="229"/>
                  <a:pt x="102" y="222"/>
                </a:cubicBezTo>
                <a:cubicBezTo>
                  <a:pt x="98" y="214"/>
                  <a:pt x="96" y="207"/>
                  <a:pt x="94" y="198"/>
                </a:cubicBezTo>
                <a:cubicBezTo>
                  <a:pt x="94" y="198"/>
                  <a:pt x="94" y="198"/>
                  <a:pt x="94" y="198"/>
                </a:cubicBezTo>
                <a:cubicBezTo>
                  <a:pt x="89" y="167"/>
                  <a:pt x="100" y="136"/>
                  <a:pt x="124" y="115"/>
                </a:cubicBezTo>
                <a:cubicBezTo>
                  <a:pt x="130" y="110"/>
                  <a:pt x="137" y="105"/>
                  <a:pt x="144" y="102"/>
                </a:cubicBezTo>
                <a:cubicBezTo>
                  <a:pt x="156" y="96"/>
                  <a:pt x="169" y="93"/>
                  <a:pt x="182" y="93"/>
                </a:cubicBezTo>
                <a:cubicBezTo>
                  <a:pt x="206" y="93"/>
                  <a:pt x="228" y="103"/>
                  <a:pt x="245" y="119"/>
                </a:cubicBezTo>
                <a:cubicBezTo>
                  <a:pt x="247" y="120"/>
                  <a:pt x="247" y="120"/>
                  <a:pt x="247" y="120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6" y="131"/>
                  <a:pt x="260" y="137"/>
                  <a:pt x="264" y="144"/>
                </a:cubicBezTo>
                <a:cubicBezTo>
                  <a:pt x="267" y="152"/>
                  <a:pt x="269" y="159"/>
                  <a:pt x="271" y="168"/>
                </a:cubicBezTo>
                <a:cubicBezTo>
                  <a:pt x="271" y="168"/>
                  <a:pt x="271" y="168"/>
                  <a:pt x="271" y="168"/>
                </a:cubicBezTo>
                <a:cubicBezTo>
                  <a:pt x="276" y="197"/>
                  <a:pt x="266" y="226"/>
                  <a:pt x="246" y="247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35" y="256"/>
                  <a:pt x="228" y="261"/>
                  <a:pt x="221" y="264"/>
                </a:cubicBezTo>
                <a:cubicBezTo>
                  <a:pt x="214" y="267"/>
                  <a:pt x="206" y="270"/>
                  <a:pt x="198" y="271"/>
                </a:cubicBezTo>
                <a:close/>
                <a:moveTo>
                  <a:pt x="354" y="202"/>
                </a:moveTo>
                <a:cubicBezTo>
                  <a:pt x="334" y="195"/>
                  <a:pt x="334" y="195"/>
                  <a:pt x="334" y="195"/>
                </a:cubicBezTo>
                <a:cubicBezTo>
                  <a:pt x="335" y="181"/>
                  <a:pt x="335" y="167"/>
                  <a:pt x="332" y="153"/>
                </a:cubicBezTo>
                <a:cubicBezTo>
                  <a:pt x="350" y="144"/>
                  <a:pt x="350" y="144"/>
                  <a:pt x="350" y="144"/>
                </a:cubicBezTo>
                <a:cubicBezTo>
                  <a:pt x="354" y="142"/>
                  <a:pt x="357" y="138"/>
                  <a:pt x="358" y="133"/>
                </a:cubicBezTo>
                <a:cubicBezTo>
                  <a:pt x="359" y="130"/>
                  <a:pt x="358" y="126"/>
                  <a:pt x="356" y="121"/>
                </a:cubicBezTo>
                <a:cubicBezTo>
                  <a:pt x="340" y="88"/>
                  <a:pt x="340" y="88"/>
                  <a:pt x="340" y="88"/>
                </a:cubicBezTo>
                <a:cubicBezTo>
                  <a:pt x="336" y="78"/>
                  <a:pt x="328" y="77"/>
                  <a:pt x="325" y="77"/>
                </a:cubicBezTo>
                <a:cubicBezTo>
                  <a:pt x="323" y="77"/>
                  <a:pt x="320" y="77"/>
                  <a:pt x="318" y="78"/>
                </a:cubicBezTo>
                <a:cubicBezTo>
                  <a:pt x="300" y="86"/>
                  <a:pt x="300" y="86"/>
                  <a:pt x="300" y="86"/>
                </a:cubicBezTo>
                <a:cubicBezTo>
                  <a:pt x="290" y="74"/>
                  <a:pt x="278" y="63"/>
                  <a:pt x="264" y="54"/>
                </a:cubicBezTo>
                <a:cubicBezTo>
                  <a:pt x="270" y="37"/>
                  <a:pt x="270" y="36"/>
                  <a:pt x="270" y="36"/>
                </a:cubicBezTo>
                <a:cubicBezTo>
                  <a:pt x="272" y="29"/>
                  <a:pt x="269" y="20"/>
                  <a:pt x="257" y="17"/>
                </a:cubicBezTo>
                <a:cubicBezTo>
                  <a:pt x="257" y="16"/>
                  <a:pt x="250" y="14"/>
                  <a:pt x="241" y="11"/>
                </a:cubicBezTo>
                <a:cubicBezTo>
                  <a:pt x="231" y="7"/>
                  <a:pt x="225" y="5"/>
                  <a:pt x="224" y="5"/>
                </a:cubicBezTo>
                <a:cubicBezTo>
                  <a:pt x="214" y="0"/>
                  <a:pt x="206" y="3"/>
                  <a:pt x="202" y="11"/>
                </a:cubicBezTo>
                <a:cubicBezTo>
                  <a:pt x="201" y="11"/>
                  <a:pt x="201" y="12"/>
                  <a:pt x="194" y="31"/>
                </a:cubicBezTo>
                <a:cubicBezTo>
                  <a:pt x="180" y="30"/>
                  <a:pt x="166" y="31"/>
                  <a:pt x="152" y="34"/>
                </a:cubicBezTo>
                <a:cubicBezTo>
                  <a:pt x="143" y="15"/>
                  <a:pt x="143" y="14"/>
                  <a:pt x="142" y="14"/>
                </a:cubicBezTo>
                <a:cubicBezTo>
                  <a:pt x="138" y="7"/>
                  <a:pt x="129" y="5"/>
                  <a:pt x="120" y="10"/>
                </a:cubicBezTo>
                <a:cubicBezTo>
                  <a:pt x="119" y="10"/>
                  <a:pt x="113" y="13"/>
                  <a:pt x="104" y="18"/>
                </a:cubicBezTo>
                <a:cubicBezTo>
                  <a:pt x="94" y="22"/>
                  <a:pt x="88" y="25"/>
                  <a:pt x="88" y="25"/>
                </a:cubicBezTo>
                <a:cubicBezTo>
                  <a:pt x="76" y="30"/>
                  <a:pt x="74" y="39"/>
                  <a:pt x="76" y="45"/>
                </a:cubicBezTo>
                <a:cubicBezTo>
                  <a:pt x="77" y="46"/>
                  <a:pt x="77" y="47"/>
                  <a:pt x="86" y="66"/>
                </a:cubicBezTo>
                <a:cubicBezTo>
                  <a:pt x="74" y="75"/>
                  <a:pt x="64" y="86"/>
                  <a:pt x="56" y="99"/>
                </a:cubicBezTo>
                <a:cubicBezTo>
                  <a:pt x="36" y="92"/>
                  <a:pt x="35" y="92"/>
                  <a:pt x="34" y="92"/>
                </a:cubicBezTo>
                <a:cubicBezTo>
                  <a:pt x="31" y="92"/>
                  <a:pt x="31" y="92"/>
                  <a:pt x="31" y="92"/>
                </a:cubicBezTo>
                <a:cubicBezTo>
                  <a:pt x="28" y="92"/>
                  <a:pt x="19" y="93"/>
                  <a:pt x="16" y="105"/>
                </a:cubicBezTo>
                <a:cubicBezTo>
                  <a:pt x="15" y="106"/>
                  <a:pt x="13" y="113"/>
                  <a:pt x="10" y="122"/>
                </a:cubicBezTo>
                <a:cubicBezTo>
                  <a:pt x="7" y="132"/>
                  <a:pt x="4" y="139"/>
                  <a:pt x="4" y="139"/>
                </a:cubicBezTo>
                <a:cubicBezTo>
                  <a:pt x="0" y="151"/>
                  <a:pt x="4" y="158"/>
                  <a:pt x="10" y="161"/>
                </a:cubicBezTo>
                <a:cubicBezTo>
                  <a:pt x="11" y="162"/>
                  <a:pt x="12" y="162"/>
                  <a:pt x="31" y="169"/>
                </a:cubicBezTo>
                <a:cubicBezTo>
                  <a:pt x="30" y="184"/>
                  <a:pt x="30" y="199"/>
                  <a:pt x="33" y="213"/>
                </a:cubicBezTo>
                <a:cubicBezTo>
                  <a:pt x="14" y="222"/>
                  <a:pt x="14" y="223"/>
                  <a:pt x="13" y="223"/>
                </a:cubicBezTo>
                <a:cubicBezTo>
                  <a:pt x="7" y="227"/>
                  <a:pt x="3" y="235"/>
                  <a:pt x="9" y="246"/>
                </a:cubicBezTo>
                <a:cubicBezTo>
                  <a:pt x="10" y="247"/>
                  <a:pt x="13" y="252"/>
                  <a:pt x="17" y="262"/>
                </a:cubicBezTo>
                <a:cubicBezTo>
                  <a:pt x="21" y="271"/>
                  <a:pt x="24" y="277"/>
                  <a:pt x="25" y="278"/>
                </a:cubicBezTo>
                <a:cubicBezTo>
                  <a:pt x="29" y="288"/>
                  <a:pt x="36" y="290"/>
                  <a:pt x="40" y="290"/>
                </a:cubicBezTo>
                <a:cubicBezTo>
                  <a:pt x="45" y="289"/>
                  <a:pt x="45" y="289"/>
                  <a:pt x="45" y="289"/>
                </a:cubicBezTo>
                <a:cubicBezTo>
                  <a:pt x="45" y="289"/>
                  <a:pt x="46" y="289"/>
                  <a:pt x="65" y="280"/>
                </a:cubicBezTo>
                <a:cubicBezTo>
                  <a:pt x="73" y="290"/>
                  <a:pt x="83" y="299"/>
                  <a:pt x="93" y="307"/>
                </a:cubicBezTo>
                <a:cubicBezTo>
                  <a:pt x="86" y="328"/>
                  <a:pt x="86" y="328"/>
                  <a:pt x="86" y="328"/>
                </a:cubicBezTo>
                <a:cubicBezTo>
                  <a:pt x="83" y="335"/>
                  <a:pt x="86" y="345"/>
                  <a:pt x="97" y="349"/>
                </a:cubicBezTo>
                <a:cubicBezTo>
                  <a:pt x="132" y="362"/>
                  <a:pt x="132" y="362"/>
                  <a:pt x="132" y="362"/>
                </a:cubicBezTo>
                <a:cubicBezTo>
                  <a:pt x="135" y="363"/>
                  <a:pt x="138" y="363"/>
                  <a:pt x="140" y="363"/>
                </a:cubicBezTo>
                <a:cubicBezTo>
                  <a:pt x="147" y="363"/>
                  <a:pt x="153" y="359"/>
                  <a:pt x="155" y="353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79" y="336"/>
                  <a:pt x="196" y="336"/>
                  <a:pt x="213" y="332"/>
                </a:cubicBezTo>
                <a:cubicBezTo>
                  <a:pt x="221" y="350"/>
                  <a:pt x="221" y="350"/>
                  <a:pt x="221" y="350"/>
                </a:cubicBezTo>
                <a:cubicBezTo>
                  <a:pt x="225" y="358"/>
                  <a:pt x="235" y="361"/>
                  <a:pt x="245" y="357"/>
                </a:cubicBezTo>
                <a:cubicBezTo>
                  <a:pt x="278" y="341"/>
                  <a:pt x="278" y="341"/>
                  <a:pt x="278" y="341"/>
                </a:cubicBezTo>
                <a:cubicBezTo>
                  <a:pt x="290" y="335"/>
                  <a:pt x="291" y="326"/>
                  <a:pt x="288" y="318"/>
                </a:cubicBezTo>
                <a:cubicBezTo>
                  <a:pt x="279" y="301"/>
                  <a:pt x="279" y="301"/>
                  <a:pt x="279" y="301"/>
                </a:cubicBezTo>
                <a:cubicBezTo>
                  <a:pt x="292" y="291"/>
                  <a:pt x="302" y="279"/>
                  <a:pt x="311" y="265"/>
                </a:cubicBezTo>
                <a:cubicBezTo>
                  <a:pt x="330" y="271"/>
                  <a:pt x="330" y="271"/>
                  <a:pt x="330" y="271"/>
                </a:cubicBezTo>
                <a:cubicBezTo>
                  <a:pt x="331" y="272"/>
                  <a:pt x="333" y="272"/>
                  <a:pt x="335" y="272"/>
                </a:cubicBezTo>
                <a:cubicBezTo>
                  <a:pt x="342" y="272"/>
                  <a:pt x="348" y="267"/>
                  <a:pt x="351" y="259"/>
                </a:cubicBezTo>
                <a:cubicBezTo>
                  <a:pt x="363" y="224"/>
                  <a:pt x="363" y="224"/>
                  <a:pt x="363" y="224"/>
                </a:cubicBezTo>
                <a:cubicBezTo>
                  <a:pt x="367" y="212"/>
                  <a:pt x="361" y="204"/>
                  <a:pt x="354" y="202"/>
                </a:cubicBezTo>
                <a:close/>
              </a:path>
            </a:pathLst>
          </a:custGeom>
          <a:solidFill>
            <a:srgbClr val="2072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21" name="Freeform 108"/>
          <p:cNvSpPr>
            <a:spLocks noEditPoints="1"/>
          </p:cNvSpPr>
          <p:nvPr/>
        </p:nvSpPr>
        <p:spPr bwMode="auto">
          <a:xfrm>
            <a:off x="899159" y="1568019"/>
            <a:ext cx="337791" cy="337791"/>
          </a:xfrm>
          <a:custGeom>
            <a:avLst/>
            <a:gdLst>
              <a:gd name="T0" fmla="*/ 66 w 133"/>
              <a:gd name="T1" fmla="*/ 100 h 133"/>
              <a:gd name="T2" fmla="*/ 33 w 133"/>
              <a:gd name="T3" fmla="*/ 67 h 133"/>
              <a:gd name="T4" fmla="*/ 66 w 133"/>
              <a:gd name="T5" fmla="*/ 34 h 133"/>
              <a:gd name="T6" fmla="*/ 100 w 133"/>
              <a:gd name="T7" fmla="*/ 67 h 133"/>
              <a:gd name="T8" fmla="*/ 66 w 133"/>
              <a:gd name="T9" fmla="*/ 100 h 133"/>
              <a:gd name="T10" fmla="*/ 66 w 133"/>
              <a:gd name="T11" fmla="*/ 0 h 133"/>
              <a:gd name="T12" fmla="*/ 0 w 133"/>
              <a:gd name="T13" fmla="*/ 67 h 133"/>
              <a:gd name="T14" fmla="*/ 66 w 133"/>
              <a:gd name="T15" fmla="*/ 133 h 133"/>
              <a:gd name="T16" fmla="*/ 133 w 133"/>
              <a:gd name="T17" fmla="*/ 67 h 133"/>
              <a:gd name="T18" fmla="*/ 66 w 133"/>
              <a:gd name="T19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133">
                <a:moveTo>
                  <a:pt x="66" y="100"/>
                </a:moveTo>
                <a:cubicBezTo>
                  <a:pt x="48" y="100"/>
                  <a:pt x="33" y="85"/>
                  <a:pt x="33" y="67"/>
                </a:cubicBezTo>
                <a:cubicBezTo>
                  <a:pt x="33" y="48"/>
                  <a:pt x="48" y="34"/>
                  <a:pt x="66" y="34"/>
                </a:cubicBezTo>
                <a:cubicBezTo>
                  <a:pt x="85" y="34"/>
                  <a:pt x="100" y="48"/>
                  <a:pt x="100" y="67"/>
                </a:cubicBezTo>
                <a:cubicBezTo>
                  <a:pt x="100" y="85"/>
                  <a:pt x="85" y="100"/>
                  <a:pt x="66" y="100"/>
                </a:cubicBezTo>
                <a:close/>
                <a:moveTo>
                  <a:pt x="66" y="0"/>
                </a:moveTo>
                <a:cubicBezTo>
                  <a:pt x="30" y="0"/>
                  <a:pt x="0" y="30"/>
                  <a:pt x="0" y="67"/>
                </a:cubicBezTo>
                <a:cubicBezTo>
                  <a:pt x="0" y="104"/>
                  <a:pt x="30" y="133"/>
                  <a:pt x="66" y="133"/>
                </a:cubicBezTo>
                <a:cubicBezTo>
                  <a:pt x="103" y="133"/>
                  <a:pt x="133" y="104"/>
                  <a:pt x="133" y="67"/>
                </a:cubicBezTo>
                <a:cubicBezTo>
                  <a:pt x="133" y="30"/>
                  <a:pt x="103" y="0"/>
                  <a:pt x="66" y="0"/>
                </a:cubicBezTo>
                <a:close/>
              </a:path>
            </a:pathLst>
          </a:custGeom>
          <a:solidFill>
            <a:srgbClr val="2072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sp>
        <p:nvSpPr>
          <p:cNvPr id="26" name="文本框 25"/>
          <p:cNvSpPr txBox="1"/>
          <p:nvPr/>
        </p:nvSpPr>
        <p:spPr>
          <a:xfrm>
            <a:off x="762266" y="295770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选题策划</a:t>
            </a:r>
            <a:endParaRPr lang="zh-CN" altLang="en-US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8785" y="229880"/>
            <a:ext cx="3068074" cy="740896"/>
            <a:chOff x="278785" y="229880"/>
            <a:chExt cx="3068074" cy="74089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85" y="332134"/>
              <a:ext cx="643120" cy="63864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/>
            <a:stretch/>
          </p:blipFill>
          <p:spPr>
            <a:xfrm>
              <a:off x="986026" y="229880"/>
              <a:ext cx="2360833" cy="73609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066792" y="260041"/>
            <a:ext cx="6108192" cy="631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1.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内容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：书籍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或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主题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2.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时间：每月两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次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3.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地点：团队活动室或其他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开放空间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4.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人员</a:t>
            </a:r>
            <a:r>
              <a:rPr lang="zh-CN" altLang="en-US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招募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marL="182563">
              <a:lnSpc>
                <a:spcPct val="17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线上招募读者，通过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QQ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空间、微信公众号、微博发布活动信息，附报名链接，有意愿参加的同学主动报名；主讲人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名；主持人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名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5.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前期准备</a:t>
            </a:r>
          </a:p>
          <a:p>
            <a:pPr marL="182563">
              <a:lnSpc>
                <a:spcPct val="17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活动筹备小组确定选题和时间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地点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marL="182563">
              <a:lnSpc>
                <a:spcPct val="17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微信、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QQ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、微博小组整理信息发布微信图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marL="182563">
              <a:lnSpc>
                <a:spcPct val="17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设计组：电子海报一张，打印；</a:t>
            </a:r>
          </a:p>
          <a:p>
            <a:pPr marL="182563">
              <a:lnSpc>
                <a:spcPct val="17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秘书处：整理报名信息，发短信通知读者</a:t>
            </a:r>
            <a:r>
              <a:rPr lang="zh-CN" altLang="zh-CN" sz="20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到场</a:t>
            </a:r>
            <a:endParaRPr lang="zh-CN" altLang="zh-CN" sz="20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11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633</Words>
  <Application>Microsoft Office PowerPoint</Application>
  <PresentationFormat>宽屏</PresentationFormat>
  <Paragraphs>134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Kazuraki</vt:lpstr>
      <vt:lpstr>方正清刻本悦宋简体</vt:lpstr>
      <vt:lpstr>方正宋三简体</vt:lpstr>
      <vt:lpstr>黑体</vt:lpstr>
      <vt:lpstr>华文楷体</vt:lpstr>
      <vt:lpstr>宋体</vt:lpstr>
      <vt:lpstr>苏新诗柳楷简</vt:lpstr>
      <vt:lpstr>新宋体</vt:lpstr>
      <vt:lpstr>造字工房悦黑体验版常规体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wangjie</dc:creator>
  <cp:lastModifiedBy>洛小月</cp:lastModifiedBy>
  <cp:revision>178</cp:revision>
  <dcterms:created xsi:type="dcterms:W3CDTF">2015-07-23T05:53:55Z</dcterms:created>
  <dcterms:modified xsi:type="dcterms:W3CDTF">2017-12-28T04:37:24Z</dcterms:modified>
</cp:coreProperties>
</file>