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9"/>
  </p:notesMasterIdLst>
  <p:sldIdLst>
    <p:sldId id="290" r:id="rId3"/>
    <p:sldId id="280" r:id="rId4"/>
    <p:sldId id="281" r:id="rId5"/>
    <p:sldId id="258" r:id="rId6"/>
    <p:sldId id="259" r:id="rId7"/>
    <p:sldId id="260" r:id="rId8"/>
    <p:sldId id="263" r:id="rId9"/>
    <p:sldId id="286" r:id="rId10"/>
    <p:sldId id="297" r:id="rId11"/>
    <p:sldId id="283" r:id="rId12"/>
    <p:sldId id="298" r:id="rId13"/>
    <p:sldId id="296" r:id="rId14"/>
    <p:sldId id="294" r:id="rId15"/>
    <p:sldId id="287" r:id="rId16"/>
    <p:sldId id="264" r:id="rId17"/>
    <p:sldId id="262" r:id="rId18"/>
    <p:sldId id="299" r:id="rId19"/>
    <p:sldId id="295" r:id="rId20"/>
    <p:sldId id="289" r:id="rId21"/>
    <p:sldId id="291" r:id="rId22"/>
    <p:sldId id="292" r:id="rId23"/>
    <p:sldId id="269" r:id="rId24"/>
    <p:sldId id="293" r:id="rId25"/>
    <p:sldId id="272" r:id="rId26"/>
    <p:sldId id="273" r:id="rId27"/>
    <p:sldId id="27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9" autoAdjust="0"/>
    <p:restoredTop sz="90945" autoAdjust="0"/>
  </p:normalViewPr>
  <p:slideViewPr>
    <p:cSldViewPr snapToGrid="0" snapToObjects="1" showGuides="1">
      <p:cViewPr>
        <p:scale>
          <a:sx n="99" d="100"/>
          <a:sy n="99" d="100"/>
        </p:scale>
        <p:origin x="1176" y="5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T1</c:v>
                </c:pt>
              </c:strCache>
            </c:strRef>
          </c:tx>
          <c:spPr>
            <a:ln w="28575" cap="rnd">
              <a:solidFill>
                <a:schemeClr val="tx1">
                  <a:alpha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248-4601-9F2B-4B6D99AA0D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T2</c:v>
                </c:pt>
              </c:strCache>
            </c:strRef>
          </c:tx>
          <c:spPr>
            <a:ln w="28575" cap="rnd">
              <a:solidFill>
                <a:schemeClr val="tx1">
                  <a:alpha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248-4601-9F2B-4B6D99AA0D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T3</c:v>
                </c:pt>
              </c:strCache>
            </c:strRef>
          </c:tx>
          <c:spPr>
            <a:ln w="25400" cap="rnd" cmpd="sng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5400" cap="rnd" cmpd="sng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DD-4759-A944-1082A2DB8D9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5400" cap="rnd" cmpd="sng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FDD-4759-A944-1082A2DB8D9B}"/>
              </c:ext>
            </c:extLst>
          </c:dPt>
          <c:cat>
            <c:strRef>
              <c:f>Sheet1!$A$2:$A$5</c:f>
              <c:strCache>
                <c:ptCount val="4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248-4601-9F2B-4B6D99AA0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868983856"/>
        <c:axId val="-868992016"/>
      </c:lineChart>
      <c:catAx>
        <c:axId val="-868983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868992016"/>
        <c:crosses val="autoZero"/>
        <c:auto val="1"/>
        <c:lblAlgn val="ctr"/>
        <c:lblOffset val="100"/>
        <c:noMultiLvlLbl val="0"/>
      </c:catAx>
      <c:valAx>
        <c:axId val="-868992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86898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62267-A7A4-DD49-A44A-A44F700910BD}" type="datetimeFigureOut">
              <a:t>2017/12/28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4FE37-81CE-EF4F-86E4-05F878DBAE95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308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E37-81CE-EF4F-86E4-05F878DBAE95}" type="slidenum">
              <a:rPr lang="uk-UA" smtClean="0"/>
              <a:t>2</a:t>
            </a:fld>
            <a:endParaRPr kumimoji="1" lang="uk-UA" altLang="zh-CN"/>
          </a:p>
        </p:txBody>
      </p:sp>
    </p:spTree>
    <p:extLst>
      <p:ext uri="{BB962C8B-B14F-4D97-AF65-F5344CB8AC3E}">
        <p14:creationId xmlns:p14="http://schemas.microsoft.com/office/powerpoint/2010/main" val="171684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E37-81CE-EF4F-86E4-05F878DBAE95}" type="slidenum">
              <a:rPr lang="uk-UA" smtClean="0"/>
              <a:t>13</a:t>
            </a:fld>
            <a:endParaRPr kumimoji="1" lang="uk-UA" altLang="zh-CN"/>
          </a:p>
        </p:txBody>
      </p:sp>
    </p:spTree>
    <p:extLst>
      <p:ext uri="{BB962C8B-B14F-4D97-AF65-F5344CB8AC3E}">
        <p14:creationId xmlns:p14="http://schemas.microsoft.com/office/powerpoint/2010/main" val="84880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E37-81CE-EF4F-86E4-05F878DBAE95}" type="slidenum">
              <a:rPr lang="uk-UA" smtClean="0"/>
              <a:t>15</a:t>
            </a:fld>
            <a:endParaRPr kumimoji="1" lang="uk-UA" altLang="zh-CN"/>
          </a:p>
        </p:txBody>
      </p:sp>
    </p:spTree>
    <p:extLst>
      <p:ext uri="{BB962C8B-B14F-4D97-AF65-F5344CB8AC3E}">
        <p14:creationId xmlns:p14="http://schemas.microsoft.com/office/powerpoint/2010/main" val="83451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E37-81CE-EF4F-86E4-05F878DBAE95}" type="slidenum">
              <a:rPr lang="uk-UA" smtClean="0"/>
              <a:t>24</a:t>
            </a:fld>
            <a:endParaRPr kumimoji="1" lang="uk-UA" altLang="zh-CN"/>
          </a:p>
        </p:txBody>
      </p:sp>
    </p:spTree>
    <p:extLst>
      <p:ext uri="{BB962C8B-B14F-4D97-AF65-F5344CB8AC3E}">
        <p14:creationId xmlns:p14="http://schemas.microsoft.com/office/powerpoint/2010/main" val="62412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4FE37-81CE-EF4F-86E4-05F878DBAE95}" type="slidenum">
              <a:rPr lang="uk-UA" smtClean="0"/>
              <a:t>26</a:t>
            </a:fld>
            <a:endParaRPr kumimoji="1" lang="uk-UA" altLang="zh-CN"/>
          </a:p>
        </p:txBody>
      </p:sp>
    </p:spTree>
    <p:extLst>
      <p:ext uri="{BB962C8B-B14F-4D97-AF65-F5344CB8AC3E}">
        <p14:creationId xmlns:p14="http://schemas.microsoft.com/office/powerpoint/2010/main" val="73913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76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0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2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41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47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3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99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301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32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1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7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CAD2-4DD2-3747-A7AE-07543E918A32}" type="datetimeFigureOut">
              <a:t>2017/12/28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55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0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0.jp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 rot="21348300">
            <a:off x="2626358" y="792582"/>
            <a:ext cx="57312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MOOC</a:t>
            </a:r>
            <a:r>
              <a:rPr lang="zh-CN" alt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进课堂</a:t>
            </a:r>
            <a:endParaRPr lang="en-US" altLang="zh-CN" sz="5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zh-CN" alt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探索慕课学习推广新模式</a:t>
            </a:r>
            <a:endParaRPr lang="zh-CN" alt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 rot="21207101">
            <a:off x="6055665" y="3150264"/>
            <a:ext cx="256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bg1"/>
                </a:solidFill>
              </a:rPr>
              <a:t>汇报人</a:t>
            </a:r>
            <a:r>
              <a:rPr kumimoji="1" lang="zh-CN" altLang="en-US" dirty="0" smtClean="0">
                <a:solidFill>
                  <a:schemeClr val="bg1"/>
                </a:solidFill>
              </a:rPr>
              <a:t>：    陈明珠</a:t>
            </a:r>
            <a:endParaRPr kumimoji="1" lang="en-US" altLang="zh-CN" dirty="0" smtClean="0">
              <a:solidFill>
                <a:schemeClr val="bg1"/>
              </a:solidFill>
            </a:endParaRPr>
          </a:p>
          <a:p>
            <a:r>
              <a:rPr kumimoji="1" lang="zh-CN" altLang="en-US" dirty="0" smtClean="0">
                <a:solidFill>
                  <a:schemeClr val="bg1"/>
                </a:solidFill>
              </a:rPr>
              <a:t>指导老师：金梅 王郁葱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13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/>
          <a:stretch/>
        </p:blipFill>
        <p:spPr>
          <a:xfrm>
            <a:off x="8155465" y="858390"/>
            <a:ext cx="3091655" cy="51039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>
          <a:xfrm>
            <a:off x="1105790" y="967568"/>
            <a:ext cx="3084403" cy="50307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-1684"/>
          <a:stretch/>
        </p:blipFill>
        <p:spPr>
          <a:xfrm>
            <a:off x="1186806" y="967569"/>
            <a:ext cx="3002129" cy="49947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>
          <a:xfrm>
            <a:off x="8164349" y="789811"/>
            <a:ext cx="3082772" cy="51724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81484" y="932795"/>
            <a:ext cx="13131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</a:t>
            </a:r>
            <a:endParaRPr lang="zh-CN" alt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4716" y="2036412"/>
            <a:ext cx="13131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生</a:t>
            </a:r>
            <a:endParaRPr lang="zh-CN" alt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27033" y="3241656"/>
            <a:ext cx="13131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评</a:t>
            </a:r>
            <a:endParaRPr lang="zh-CN" alt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90136" y="4614337"/>
            <a:ext cx="13131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价</a:t>
            </a:r>
            <a:endParaRPr lang="zh-CN" alt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5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7" y="426814"/>
            <a:ext cx="5523875" cy="5523875"/>
          </a:xfrm>
          <a:prstGeom prst="rect">
            <a:avLst/>
          </a:prstGeom>
        </p:spPr>
      </p:pic>
      <p:sp>
        <p:nvSpPr>
          <p:cNvPr id="8" name="等腰三角形 3"/>
          <p:cNvSpPr/>
          <p:nvPr/>
        </p:nvSpPr>
        <p:spPr>
          <a:xfrm>
            <a:off x="8050695" y="2204882"/>
            <a:ext cx="3253720" cy="1252131"/>
          </a:xfrm>
          <a:prstGeom prst="triangl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98338" y="1200830"/>
            <a:ext cx="9773854" cy="4512365"/>
          </a:xfrm>
          <a:prstGeom prst="rect">
            <a:avLst/>
          </a:prstGeom>
          <a:gradFill flip="none" rotWithShape="1">
            <a:gsLst>
              <a:gs pos="0">
                <a:srgbClr val="B9D2D6">
                  <a:alpha val="67000"/>
                  <a:lumMod val="78000"/>
                  <a:lumOff val="22000"/>
                </a:srgbClr>
              </a:gs>
              <a:gs pos="21000">
                <a:srgbClr val="A9C0C3">
                  <a:alpha val="70000"/>
                </a:srgbClr>
              </a:gs>
              <a:gs pos="60000">
                <a:srgbClr val="819191">
                  <a:alpha val="26000"/>
                </a:srgbClr>
              </a:gs>
              <a:gs pos="100000">
                <a:srgbClr val="282828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480560" y="2903014"/>
            <a:ext cx="537161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活动内容</a:t>
            </a:r>
            <a:endParaRPr lang="zh-CN" alt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3505001"/>
            <a:ext cx="12192000" cy="3716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4084303" y="5715081"/>
            <a:ext cx="4355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历时</a:t>
            </a:r>
            <a:r>
              <a:rPr lang="zh-CN" altLang="en-US" sz="4400" dirty="0" smtClean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一个月</a:t>
            </a:r>
            <a:r>
              <a:rPr lang="zh-CN" altLang="en-US" sz="2400" dirty="0" smtClean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的进课堂活动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77" y="0"/>
            <a:ext cx="7206138" cy="51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三角形 15"/>
          <p:cNvSpPr/>
          <p:nvPr/>
        </p:nvSpPr>
        <p:spPr>
          <a:xfrm rot="10800000">
            <a:off x="1072253" y="0"/>
            <a:ext cx="10188167" cy="907542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5" y="965316"/>
            <a:ext cx="5094083" cy="4896222"/>
          </a:xfrm>
          <a:prstGeom prst="rect">
            <a:avLst/>
          </a:prstGeom>
        </p:spPr>
      </p:pic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965316"/>
            <a:ext cx="4970585" cy="4896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5" y="965316"/>
            <a:ext cx="5094083" cy="48962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965316"/>
            <a:ext cx="5094083" cy="48962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5" y="965317"/>
            <a:ext cx="10188166" cy="48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0" y="2062163"/>
            <a:ext cx="12192000" cy="3687763"/>
          </a:xfrm>
          <a:prstGeom prst="rect">
            <a:avLst/>
          </a:prstGeom>
          <a:solidFill>
            <a:srgbClr val="0D0D0D">
              <a:alpha val="76862"/>
            </a:srgbClr>
          </a:solidFill>
          <a:ln>
            <a:noFill/>
          </a:ln>
          <a:effectLst>
            <a:outerShdw blurRad="266700" dist="1143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02586" y="1298957"/>
            <a:ext cx="5994400" cy="10858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+mj-ea"/>
                <a:ea typeface="+mj-ea"/>
              </a:rPr>
              <a:t>据完全统计</a:t>
            </a:r>
            <a:endParaRPr lang="zh-CN" altLang="en-US" sz="3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直角三角形 2"/>
          <p:cNvSpPr/>
          <p:nvPr/>
        </p:nvSpPr>
        <p:spPr>
          <a:xfrm>
            <a:off x="8796986" y="1665288"/>
            <a:ext cx="147638" cy="39687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11119" y="2262612"/>
            <a:ext cx="99253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b="1" dirty="0" smtClean="0">
                <a:solidFill>
                  <a:schemeClr val="bg1"/>
                </a:solidFill>
              </a:rPr>
              <a:t>文献检索老师   </a:t>
            </a:r>
            <a:r>
              <a:rPr kumimoji="1" lang="en-US" altLang="zh-CN" sz="16600" dirty="0" smtClean="0">
                <a:solidFill>
                  <a:schemeClr val="bg1"/>
                </a:solidFill>
              </a:rPr>
              <a:t>10</a:t>
            </a:r>
            <a:r>
              <a:rPr kumimoji="1" lang="zh-CN" altLang="en-US" sz="7200" dirty="0" smtClean="0">
                <a:solidFill>
                  <a:schemeClr val="bg1"/>
                </a:solidFill>
              </a:rPr>
              <a:t>位</a:t>
            </a:r>
            <a:endParaRPr kumimoji="1"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0" y="2062163"/>
            <a:ext cx="12192000" cy="3687763"/>
          </a:xfrm>
          <a:prstGeom prst="rect">
            <a:avLst/>
          </a:prstGeom>
          <a:solidFill>
            <a:srgbClr val="0D0D0D">
              <a:alpha val="76862"/>
            </a:srgbClr>
          </a:solidFill>
          <a:ln>
            <a:noFill/>
          </a:ln>
          <a:effectLst>
            <a:outerShdw blurRad="266700" dist="1143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02586" y="1270000"/>
            <a:ext cx="5994400" cy="10858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+mj-ea"/>
                <a:ea typeface="+mj-ea"/>
              </a:rPr>
              <a:t>据完全统计</a:t>
            </a:r>
            <a:endParaRPr lang="zh-CN" altLang="en-US" sz="3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直角三角形 2"/>
          <p:cNvSpPr/>
          <p:nvPr/>
        </p:nvSpPr>
        <p:spPr>
          <a:xfrm>
            <a:off x="8796986" y="1665288"/>
            <a:ext cx="147638" cy="39687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9404" y="2355850"/>
            <a:ext cx="91547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b="1" dirty="0" smtClean="0">
                <a:solidFill>
                  <a:schemeClr val="bg1"/>
                </a:solidFill>
              </a:rPr>
              <a:t>进</a:t>
            </a:r>
            <a:r>
              <a:rPr kumimoji="1" lang="zh-CN" altLang="en-US" sz="7200" b="1" smtClean="0">
                <a:solidFill>
                  <a:schemeClr val="bg1"/>
                </a:solidFill>
              </a:rPr>
              <a:t>课堂</a:t>
            </a:r>
            <a:r>
              <a:rPr kumimoji="1" lang="zh-CN" altLang="en-US" sz="7200" b="1" smtClean="0">
                <a:solidFill>
                  <a:schemeClr val="bg1"/>
                </a:solidFill>
              </a:rPr>
              <a:t>次数    </a:t>
            </a:r>
            <a:r>
              <a:rPr kumimoji="1" lang="en-US" altLang="zh-CN" sz="16600" dirty="0" smtClean="0">
                <a:solidFill>
                  <a:schemeClr val="bg1"/>
                </a:solidFill>
              </a:rPr>
              <a:t>15</a:t>
            </a:r>
            <a:r>
              <a:rPr kumimoji="1" lang="zh-CN" altLang="en-US" sz="7200" dirty="0" smtClean="0">
                <a:solidFill>
                  <a:schemeClr val="bg1"/>
                </a:solidFill>
              </a:rPr>
              <a:t>场</a:t>
            </a:r>
            <a:endParaRPr kumimoji="1"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0" y="1666875"/>
            <a:ext cx="12192000" cy="3687763"/>
          </a:xfrm>
          <a:prstGeom prst="rect">
            <a:avLst/>
          </a:prstGeom>
          <a:solidFill>
            <a:srgbClr val="0D0D0D">
              <a:alpha val="76862"/>
            </a:srgbClr>
          </a:solidFill>
          <a:ln>
            <a:noFill/>
          </a:ln>
          <a:effectLst>
            <a:outerShdw blurRad="266700" dist="1143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000" dirty="0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9827" y="2187317"/>
            <a:ext cx="10719601" cy="264687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学生人数近  </a:t>
            </a:r>
            <a:r>
              <a:rPr lang="en-US" altLang="zh-CN" sz="166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3000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人</a:t>
            </a:r>
            <a:endParaRPr lang="zh-CN" altLang="en-US" sz="19900" b="1" dirty="0">
              <a:solidFill>
                <a:schemeClr val="bg1"/>
              </a:solidFill>
              <a:effectLst>
                <a:outerShdw blurRad="190500" sx="102000" sy="102000" algn="ctr" rotWithShape="0">
                  <a:prstClr val="black">
                    <a:alpha val="80000"/>
                  </a:prst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8800" y="976313"/>
            <a:ext cx="5994400" cy="10858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+mj-ea"/>
                <a:ea typeface="+mj-ea"/>
              </a:rPr>
              <a:t>据完全统计</a:t>
            </a:r>
            <a:endParaRPr lang="zh-CN" altLang="en-US" sz="3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直角三角形 9"/>
          <p:cNvSpPr/>
          <p:nvPr/>
        </p:nvSpPr>
        <p:spPr>
          <a:xfrm>
            <a:off x="9093200" y="1270000"/>
            <a:ext cx="147638" cy="39687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164499"/>
            <a:ext cx="3332684" cy="110799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Content</a:t>
            </a:r>
            <a:endParaRPr lang="zh-CN" altLang="en-US" sz="6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-377687" y="1451113"/>
            <a:ext cx="13060018" cy="4154556"/>
            <a:chOff x="-377687" y="1451113"/>
            <a:chExt cx="13060018" cy="4154556"/>
          </a:xfrm>
        </p:grpSpPr>
        <p:sp>
          <p:nvSpPr>
            <p:cNvPr id="4" name="矩形 3"/>
            <p:cNvSpPr/>
            <p:nvPr/>
          </p:nvSpPr>
          <p:spPr>
            <a:xfrm>
              <a:off x="-377687" y="1451113"/>
              <a:ext cx="13060018" cy="4154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86" y="1451113"/>
              <a:ext cx="4196862" cy="4154556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5348724" y="1820231"/>
            <a:ext cx="655986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主题介绍</a:t>
            </a:r>
            <a:endParaRPr lang="en-US" altLang="zh-CN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altLang="zh-C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推广背景</a:t>
            </a:r>
            <a:endParaRPr lang="en-US" altLang="zh-CN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altLang="zh-C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活动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内容</a:t>
            </a:r>
            <a:endParaRPr lang="en-US" altLang="zh-CN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altLang="zh-C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案例创新点</a:t>
            </a:r>
            <a:endParaRPr lang="en-US" altLang="zh-CN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5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0" y="1666875"/>
            <a:ext cx="12192000" cy="3687763"/>
          </a:xfrm>
          <a:prstGeom prst="rect">
            <a:avLst/>
          </a:prstGeom>
          <a:solidFill>
            <a:srgbClr val="0D0D0D">
              <a:alpha val="76862"/>
            </a:srgbClr>
          </a:solidFill>
          <a:ln>
            <a:noFill/>
          </a:ln>
          <a:effectLst>
            <a:outerShdw blurRad="266700" dist="1143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25665" y="2187317"/>
            <a:ext cx="5493813" cy="264687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6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1000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人</a:t>
            </a:r>
            <a:endParaRPr lang="zh-CN" altLang="en-US" sz="23900" b="1" dirty="0">
              <a:solidFill>
                <a:schemeClr val="bg1"/>
              </a:solidFill>
              <a:effectLst>
                <a:outerShdw blurRad="190500" sx="102000" sy="102000" algn="ctr" rotWithShape="0">
                  <a:prstClr val="black">
                    <a:alpha val="80000"/>
                  </a:prst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1343" y="3108236"/>
            <a:ext cx="5724644" cy="1200329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微信</a:t>
            </a:r>
            <a:r>
              <a:rPr lang="zh-CN" altLang="en-US" sz="7200" b="1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新关注量</a:t>
            </a:r>
            <a:endParaRPr lang="zh-CN" altLang="en-US" sz="7200" b="1" dirty="0">
              <a:solidFill>
                <a:schemeClr val="bg1"/>
              </a:solidFill>
              <a:effectLst>
                <a:outerShdw blurRad="190500" sx="102000" sy="102000" algn="ctr" rotWithShape="0">
                  <a:prstClr val="black">
                    <a:alpha val="8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8800" y="976313"/>
            <a:ext cx="5994400" cy="10858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+mj-ea"/>
                <a:ea typeface="+mj-ea"/>
              </a:rPr>
              <a:t>同学堂在线合作</a:t>
            </a:r>
            <a:endParaRPr lang="zh-CN" altLang="en-US" sz="3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直角三角形 9"/>
          <p:cNvSpPr/>
          <p:nvPr/>
        </p:nvSpPr>
        <p:spPr>
          <a:xfrm>
            <a:off x="9093200" y="1270000"/>
            <a:ext cx="147638" cy="39687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A03EC91-3486-4A72-999E-0AADD2257205}"/>
              </a:ext>
            </a:extLst>
          </p:cNvPr>
          <p:cNvSpPr/>
          <p:nvPr/>
        </p:nvSpPr>
        <p:spPr>
          <a:xfrm>
            <a:off x="479424" y="692151"/>
            <a:ext cx="11233150" cy="543718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>
            <a:noFill/>
          </a:ln>
          <a:effectLst>
            <a:outerShdw blurRad="571500" dist="381000" dir="5400000" sx="95000" sy="95000" algn="t" rotWithShape="0">
              <a:srgbClr val="002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13" name="图表 12">
            <a:extLst>
              <a:ext uri="{FF2B5EF4-FFF2-40B4-BE49-F238E27FC236}">
                <a16:creationId xmlns="" xmlns:a16="http://schemas.microsoft.com/office/drawing/2014/main" id="{420BA787-70A2-4073-90F3-7BFFBE8BA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146040"/>
              </p:ext>
            </p:extLst>
          </p:nvPr>
        </p:nvGraphicFramePr>
        <p:xfrm>
          <a:off x="0" y="830451"/>
          <a:ext cx="12192000" cy="386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8A4CFF6-3802-4916-A78A-E7270AABF940}"/>
              </a:ext>
            </a:extLst>
          </p:cNvPr>
          <p:cNvSpPr txBox="1"/>
          <p:nvPr/>
        </p:nvSpPr>
        <p:spPr>
          <a:xfrm>
            <a:off x="1370324" y="4908272"/>
            <a:ext cx="441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学堂在线微信打卡</a:t>
            </a:r>
            <a:endParaRPr lang="zh-CN" altLang="en-US" sz="3600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7D815E3F-0032-45E4-8324-2ED6B8ACC3A6}"/>
              </a:ext>
            </a:extLst>
          </p:cNvPr>
          <p:cNvCxnSpPr/>
          <p:nvPr/>
        </p:nvCxnSpPr>
        <p:spPr>
          <a:xfrm>
            <a:off x="1071465" y="4191972"/>
            <a:ext cx="1004906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66">
            <a:extLst>
              <a:ext uri="{FF2B5EF4-FFF2-40B4-BE49-F238E27FC236}">
                <a16:creationId xmlns="" xmlns:a16="http://schemas.microsoft.com/office/drawing/2014/main" id="{EC520077-8E17-4266-B486-3A2F048772BD}"/>
              </a:ext>
            </a:extLst>
          </p:cNvPr>
          <p:cNvCxnSpPr>
            <a:cxnSpLocks/>
          </p:cNvCxnSpPr>
          <p:nvPr/>
        </p:nvCxnSpPr>
        <p:spPr>
          <a:xfrm flipV="1">
            <a:off x="1071465" y="5699447"/>
            <a:ext cx="5010150" cy="14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F9100F7D-BD24-4F48-B081-F133A0C4CC18}"/>
              </a:ext>
            </a:extLst>
          </p:cNvPr>
          <p:cNvSpPr txBox="1"/>
          <p:nvPr/>
        </p:nvSpPr>
        <p:spPr>
          <a:xfrm>
            <a:off x="7547320" y="4341668"/>
            <a:ext cx="3573214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 smtClean="0"/>
              <a:t>同微信公众号雨课堂合作</a:t>
            </a:r>
            <a:endParaRPr lang="en-US" altLang="zh-CN" sz="1600" dirty="0" smtClean="0"/>
          </a:p>
          <a:p>
            <a:pPr algn="r">
              <a:lnSpc>
                <a:spcPct val="130000"/>
              </a:lnSpc>
            </a:pPr>
            <a:r>
              <a:rPr lang="zh-CN" altLang="en-US" sz="1600" dirty="0" smtClean="0"/>
              <a:t>注册后每天打卡</a:t>
            </a:r>
            <a:endParaRPr lang="en-US" altLang="zh-CN" sz="1600" dirty="0" smtClean="0"/>
          </a:p>
          <a:p>
            <a:pPr algn="r">
              <a:lnSpc>
                <a:spcPct val="130000"/>
              </a:lnSpc>
            </a:pPr>
            <a:r>
              <a:rPr lang="zh-CN" altLang="en-US" sz="1600" dirty="0" smtClean="0"/>
              <a:t>不仅可以看到早起时间</a:t>
            </a:r>
            <a:endParaRPr lang="en-US" altLang="zh-CN" sz="1600" dirty="0" smtClean="0"/>
          </a:p>
          <a:p>
            <a:pPr algn="r">
              <a:lnSpc>
                <a:spcPct val="130000"/>
              </a:lnSpc>
            </a:pPr>
            <a:r>
              <a:rPr lang="zh-CN" altLang="en-US" sz="1600" dirty="0" smtClean="0"/>
              <a:t>也会接收相关的</a:t>
            </a:r>
            <a:r>
              <a:rPr lang="en-US" altLang="zh-CN" sz="1600" dirty="0" smtClean="0"/>
              <a:t>MOOC</a:t>
            </a:r>
            <a:r>
              <a:rPr lang="zh-CN" altLang="en-US" sz="1600" dirty="0" smtClean="0"/>
              <a:t>知识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1406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3" grpId="0">
        <p:bldSub>
          <a:bldChart bld="series" animBg="0"/>
        </p:bldSub>
      </p:bldGraphic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097611" y="0"/>
            <a:ext cx="8094389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连接符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CxnSpPr/>
          <p:nvPr/>
        </p:nvCxnSpPr>
        <p:spPr>
          <a:xfrm>
            <a:off x="4706911" y="3429000"/>
            <a:ext cx="701539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CxnSpPr/>
          <p:nvPr/>
        </p:nvCxnSpPr>
        <p:spPr>
          <a:xfrm flipH="1">
            <a:off x="8092338" y="534024"/>
            <a:ext cx="14991" cy="57899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636098" y="275775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1</a:t>
            </a:r>
          </a:p>
        </p:txBody>
      </p:sp>
      <p:sp>
        <p:nvSpPr>
          <p:cNvPr id="12" name="文本框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915274" y="1748932"/>
            <a:ext cx="3072984" cy="134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在活动结束后依旧保持和老师联系沟通，解答学生疑惑，后续行动完善，悉心回答提问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13" name="文本框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674152" y="1043234"/>
            <a:ext cx="278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持续交流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文本框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00716" y="275775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2</a:t>
            </a:r>
          </a:p>
        </p:txBody>
      </p:sp>
      <p:sp>
        <p:nvSpPr>
          <p:cNvPr id="15" name="文本框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743665" y="1769831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发布调查问卷收集学生听课感受，同感兴趣的学生积极交流，并不断扩充数据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16" name="文本框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869718" y="1043234"/>
            <a:ext cx="278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收集反馈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0" name="文本框 1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636098" y="3577502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smtClean="0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3</a:t>
            </a:r>
          </a:p>
        </p:txBody>
      </p:sp>
      <p:sp>
        <p:nvSpPr>
          <p:cNvPr id="21" name="文本框 2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52811" y="5118744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将活动中存在的问题一一改正，为明年的慕课进课堂活动做好坚实的准备和筹划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22" name="文本框 2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683488" y="4336637"/>
            <a:ext cx="278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修改问题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3" name="文本框 2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00716" y="3577502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4</a:t>
            </a:r>
          </a:p>
        </p:txBody>
      </p:sp>
      <p:sp>
        <p:nvSpPr>
          <p:cNvPr id="24" name="文本框 2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49324" y="5198831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同外校推广大使交流经验，分享我校慕课进课堂行动的得失总结，共同进步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25" name="文本框 2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869718" y="4462977"/>
            <a:ext cx="278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推广经验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85" r="46349"/>
          <a:stretch/>
        </p:blipFill>
        <p:spPr>
          <a:xfrm>
            <a:off x="-751337" y="-1"/>
            <a:ext cx="489404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r="26539"/>
          <a:stretch/>
        </p:blipFill>
        <p:spPr>
          <a:xfrm>
            <a:off x="-200290" y="0"/>
            <a:ext cx="43889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r="16832"/>
          <a:stretch/>
        </p:blipFill>
        <p:spPr>
          <a:xfrm>
            <a:off x="-226445" y="0"/>
            <a:ext cx="48006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 r="303"/>
          <a:stretch/>
        </p:blipFill>
        <p:spPr>
          <a:xfrm>
            <a:off x="-286070" y="-3"/>
            <a:ext cx="48508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7" y="426814"/>
            <a:ext cx="5523875" cy="5523875"/>
          </a:xfrm>
          <a:prstGeom prst="rect">
            <a:avLst/>
          </a:prstGeom>
        </p:spPr>
      </p:pic>
      <p:sp>
        <p:nvSpPr>
          <p:cNvPr id="8" name="等腰三角形 3"/>
          <p:cNvSpPr/>
          <p:nvPr/>
        </p:nvSpPr>
        <p:spPr>
          <a:xfrm>
            <a:off x="8050695" y="2204882"/>
            <a:ext cx="3253720" cy="1252131"/>
          </a:xfrm>
          <a:prstGeom prst="triangl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98338" y="1200830"/>
            <a:ext cx="9773854" cy="4512365"/>
          </a:xfrm>
          <a:prstGeom prst="rect">
            <a:avLst/>
          </a:prstGeom>
          <a:gradFill flip="none" rotWithShape="1">
            <a:gsLst>
              <a:gs pos="0">
                <a:srgbClr val="B9D2D6">
                  <a:alpha val="67000"/>
                  <a:lumMod val="78000"/>
                  <a:lumOff val="22000"/>
                </a:srgbClr>
              </a:gs>
              <a:gs pos="21000">
                <a:srgbClr val="A9C0C3">
                  <a:alpha val="70000"/>
                </a:srgbClr>
              </a:gs>
              <a:gs pos="60000">
                <a:srgbClr val="819191">
                  <a:alpha val="26000"/>
                </a:srgbClr>
              </a:gs>
              <a:gs pos="100000">
                <a:srgbClr val="282828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480560" y="2903014"/>
            <a:ext cx="537161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altLang="zh-CN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案例创新点</a:t>
            </a:r>
            <a:endParaRPr lang="zh-CN" alt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1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26648"/>
            <a:ext cx="12192000" cy="4807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>
            <p:custDataLst>
              <p:tags r:id="rId1"/>
            </p:custDataLst>
          </p:nvPr>
        </p:nvSpPr>
        <p:spPr>
          <a:xfrm rot="5400000">
            <a:off x="970936" y="2314431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233677" y="372887"/>
            <a:ext cx="57246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spc="600" dirty="0" smtClean="0">
                <a:latin typeface="Open Sans Semibold" charset="0"/>
                <a:ea typeface="Open Sans Semibold" charset="0"/>
                <a:cs typeface="Open Sans Semibold" charset="0"/>
              </a:rPr>
              <a:t>创新教学方式</a:t>
            </a:r>
            <a:endParaRPr lang="zh-CN" altLang="en-US" sz="6600" b="1" spc="600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9" name="矩形 1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88701" y="1430869"/>
            <a:ext cx="614597" cy="50014"/>
          </a:xfrm>
          <a:prstGeom prst="rect">
            <a:avLst/>
          </a:prstGeom>
          <a:solidFill>
            <a:srgbClr val="D0B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D0B189"/>
              </a:solidFill>
            </a:endParaRPr>
          </a:p>
        </p:txBody>
      </p:sp>
      <p:sp>
        <p:nvSpPr>
          <p:cNvPr id="20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sp>
        <p:nvSpPr>
          <p:cNvPr id="21" name="文本框 20"/>
          <p:cNvSpPr txBox="1"/>
          <p:nvPr/>
        </p:nvSpPr>
        <p:spPr>
          <a:xfrm>
            <a:off x="1108296" y="5180861"/>
            <a:ext cx="223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solidFill>
                  <a:schemeClr val="bg1"/>
                </a:solidFill>
              </a:rPr>
              <a:t>学生主讲</a:t>
            </a:r>
            <a:endParaRPr kumimoji="1" lang="en-US" altLang="zh-CN" sz="4000" dirty="0" smtClean="0">
              <a:solidFill>
                <a:schemeClr val="bg1"/>
              </a:solidFill>
            </a:endParaRPr>
          </a:p>
          <a:p>
            <a:r>
              <a:rPr kumimoji="1" lang="zh-CN" altLang="en-US" sz="4000" dirty="0" smtClean="0">
                <a:solidFill>
                  <a:schemeClr val="bg1"/>
                </a:solidFill>
              </a:rPr>
              <a:t>平易近人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50132" y="5148080"/>
            <a:ext cx="223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solidFill>
                  <a:schemeClr val="bg1"/>
                </a:solidFill>
              </a:rPr>
              <a:t>结合生活</a:t>
            </a:r>
            <a:endParaRPr kumimoji="1" lang="en-US" altLang="zh-CN" sz="4000" dirty="0" smtClean="0">
              <a:solidFill>
                <a:schemeClr val="bg1"/>
              </a:solidFill>
            </a:endParaRPr>
          </a:p>
          <a:p>
            <a:r>
              <a:rPr kumimoji="1" lang="zh-CN" altLang="en-US" sz="4000" dirty="0" smtClean="0">
                <a:solidFill>
                  <a:schemeClr val="bg1"/>
                </a:solidFill>
              </a:rPr>
              <a:t>因材施教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550164" y="5180861"/>
            <a:ext cx="223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solidFill>
                  <a:schemeClr val="bg1"/>
                </a:solidFill>
              </a:rPr>
              <a:t>锻炼</a:t>
            </a:r>
            <a:r>
              <a:rPr kumimoji="1" lang="zh-CN" altLang="en-US" sz="4000" dirty="0" smtClean="0">
                <a:solidFill>
                  <a:schemeClr val="bg1"/>
                </a:solidFill>
              </a:rPr>
              <a:t>能力</a:t>
            </a:r>
            <a:endParaRPr kumimoji="1" lang="en-US" altLang="zh-CN" sz="4000" dirty="0" smtClean="0">
              <a:solidFill>
                <a:schemeClr val="bg1"/>
              </a:solidFill>
            </a:endParaRPr>
          </a:p>
          <a:p>
            <a:r>
              <a:rPr kumimoji="1" lang="zh-CN" altLang="en-US" sz="4000" dirty="0" smtClean="0">
                <a:solidFill>
                  <a:schemeClr val="bg1"/>
                </a:solidFill>
              </a:rPr>
              <a:t>团队进步</a:t>
            </a:r>
            <a:endParaRPr kumimoji="1" lang="en-US" altLang="zh-CN" sz="4000" dirty="0" smtClean="0">
              <a:solidFill>
                <a:schemeClr val="bg1"/>
              </a:solidFill>
            </a:endParaRPr>
          </a:p>
        </p:txBody>
      </p:sp>
      <p:sp>
        <p:nvSpPr>
          <p:cNvPr id="24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>
            <p:custDataLst>
              <p:tags r:id="rId2"/>
            </p:custDataLst>
          </p:nvPr>
        </p:nvSpPr>
        <p:spPr>
          <a:xfrm rot="5400000">
            <a:off x="1342363" y="2634023"/>
            <a:ext cx="1991720" cy="1717000"/>
          </a:xfrm>
          <a:prstGeom prst="hexagon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>
            <a:off x="4696591" y="2314431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>
            <a:off x="5068018" y="2634023"/>
            <a:ext cx="1991720" cy="1717000"/>
          </a:xfrm>
          <a:prstGeom prst="hexagon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>
            <a:off x="8422246" y="2172700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>
            <a:off x="8793673" y="2492292"/>
            <a:ext cx="1991720" cy="1717000"/>
          </a:xfrm>
          <a:prstGeom prst="hexagon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19467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2735340" y="451802"/>
            <a:ext cx="1202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spc="600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图书馆</a:t>
            </a:r>
            <a:r>
              <a:rPr lang="zh-CN" altLang="en-US" sz="4000" b="1" spc="60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团队的</a:t>
            </a:r>
            <a:r>
              <a:rPr lang="zh-CN" altLang="en-US" sz="4000" b="1" spc="60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责任</a:t>
            </a:r>
            <a:r>
              <a:rPr lang="zh-CN" altLang="en-US" sz="4000" b="1" spc="60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和</a:t>
            </a:r>
            <a:r>
              <a:rPr lang="zh-CN" altLang="en-US" sz="4000" b="1" spc="600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义务</a:t>
            </a:r>
            <a:endParaRPr lang="zh-CN" altLang="en-US" sz="4000" b="1" spc="600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88701" y="1180146"/>
            <a:ext cx="614597" cy="50014"/>
          </a:xfrm>
          <a:prstGeom prst="rect">
            <a:avLst/>
          </a:prstGeom>
          <a:solidFill>
            <a:srgbClr val="D0B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D0B189"/>
              </a:solidFill>
            </a:endParaRPr>
          </a:p>
        </p:txBody>
      </p:sp>
      <p:pic>
        <p:nvPicPr>
          <p:cNvPr id="5" name="图片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90" y="2212258"/>
            <a:ext cx="6341807" cy="4424515"/>
          </a:xfrm>
          <a:prstGeom prst="rect">
            <a:avLst/>
          </a:prstGeom>
        </p:spPr>
      </p:pic>
      <p:sp>
        <p:nvSpPr>
          <p:cNvPr id="6" name="矩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25263" y="2212258"/>
            <a:ext cx="5149627" cy="442451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822233" y="2635903"/>
            <a:ext cx="435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Open Sans Semibold" charset="0"/>
                <a:ea typeface="Open Sans Semibold" charset="0"/>
                <a:cs typeface="Open Sans Semibold" charset="0"/>
              </a:rPr>
              <a:t>Group</a:t>
            </a:r>
          </a:p>
          <a:p>
            <a:r>
              <a:rPr lang="en-US" altLang="zh-CN" sz="3600" b="1" dirty="0" smtClean="0">
                <a:latin typeface="Open Sans Semibold" charset="0"/>
                <a:ea typeface="Open Sans Semibold" charset="0"/>
                <a:cs typeface="Open Sans Semibold" charset="0"/>
              </a:rPr>
              <a:t>Work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8" name="矩形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64314" y="4564576"/>
            <a:ext cx="352480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zh-CN" sz="1600" dirty="0"/>
              <a:t>是作为图书馆一员的</a:t>
            </a:r>
            <a:r>
              <a:rPr lang="zh-CN" altLang="zh-CN" sz="2000" dirty="0"/>
              <a:t>责任与义务</a:t>
            </a:r>
            <a:r>
              <a:rPr lang="zh-CN" altLang="zh-CN" sz="1600" dirty="0"/>
              <a:t>，优化服务水平，开创慕课推广的新模式，让更多学生了解慕课，使用慕课。</a:t>
            </a:r>
          </a:p>
          <a:p>
            <a:pPr>
              <a:lnSpc>
                <a:spcPts val="2800"/>
              </a:lnSpc>
            </a:pPr>
            <a:endParaRPr lang="en-US" altLang="zh-CN" sz="1600" i="1" dirty="0">
              <a:solidFill>
                <a:schemeClr val="bg1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矩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970710" y="3985947"/>
            <a:ext cx="614597" cy="500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5794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0" y="-1494383"/>
            <a:ext cx="6858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60020" y="-274320"/>
            <a:ext cx="14447520" cy="7612380"/>
          </a:xfrm>
          <a:prstGeom prst="rect">
            <a:avLst/>
          </a:prstGeom>
          <a:solidFill>
            <a:srgbClr val="EAEAE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18849" y="4486454"/>
            <a:ext cx="64171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谢谢收看</a:t>
            </a:r>
            <a:endParaRPr lang="en-US" altLang="zh-CN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欢迎各位老师指正！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7" y="426814"/>
            <a:ext cx="5523875" cy="5523875"/>
          </a:xfrm>
          <a:prstGeom prst="rect">
            <a:avLst/>
          </a:prstGeom>
        </p:spPr>
      </p:pic>
      <p:sp>
        <p:nvSpPr>
          <p:cNvPr id="8" name="等腰三角形 3"/>
          <p:cNvSpPr/>
          <p:nvPr/>
        </p:nvSpPr>
        <p:spPr>
          <a:xfrm>
            <a:off x="8050695" y="2204882"/>
            <a:ext cx="3253720" cy="1252131"/>
          </a:xfrm>
          <a:prstGeom prst="triangl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98338" y="1200830"/>
            <a:ext cx="9773854" cy="4512365"/>
          </a:xfrm>
          <a:prstGeom prst="rect">
            <a:avLst/>
          </a:prstGeom>
          <a:gradFill flip="none" rotWithShape="1">
            <a:gsLst>
              <a:gs pos="0">
                <a:srgbClr val="B9D2D6">
                  <a:alpha val="67000"/>
                  <a:lumMod val="78000"/>
                  <a:lumOff val="22000"/>
                </a:srgbClr>
              </a:gs>
              <a:gs pos="21000">
                <a:srgbClr val="A9C0C3">
                  <a:alpha val="70000"/>
                </a:srgbClr>
              </a:gs>
              <a:gs pos="60000">
                <a:srgbClr val="819191">
                  <a:alpha val="26000"/>
                </a:srgbClr>
              </a:gs>
              <a:gs pos="100000">
                <a:srgbClr val="282828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480560" y="2903014"/>
            <a:ext cx="537161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主题介绍</a:t>
            </a:r>
            <a:endParaRPr lang="zh-CN" alt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2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24964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062829" y="405342"/>
            <a:ext cx="256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MOOC</a:t>
            </a:r>
          </a:p>
          <a:p>
            <a:pPr algn="r"/>
            <a:r>
              <a:rPr lang="en-US" altLang="zh-CN" sz="2800" b="1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BIRTH</a:t>
            </a:r>
          </a:p>
          <a:p>
            <a:pPr algn="r"/>
            <a:r>
              <a:rPr lang="en-US" altLang="zh-CN" sz="2800" b="1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YEAR</a:t>
            </a:r>
          </a:p>
          <a:p>
            <a:pPr algn="r"/>
            <a:endParaRPr lang="zh-CN" altLang="en-US" sz="2800" b="1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9" name="文本框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942985" y="2761020"/>
            <a:ext cx="3881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MOOC</a:t>
            </a:r>
          </a:p>
          <a:p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大规模在线开放课程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993990" y="3838238"/>
            <a:ext cx="377959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Massive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 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 多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人参与   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Open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      完全开放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Online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在线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学习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Course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    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精品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课程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11" name="矩形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993990" y="5212973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即通过</a:t>
            </a:r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网络学习</a:t>
            </a:r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知识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三角形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9091494" y="5738739"/>
            <a:ext cx="161362" cy="13910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7" y="1110814"/>
            <a:ext cx="3982691" cy="47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1123597"/>
            <a:ext cx="12192000" cy="46171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1633487" y="2657647"/>
            <a:ext cx="256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b="1" spc="300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START</a:t>
            </a:r>
          </a:p>
          <a:p>
            <a:pPr algn="r"/>
            <a:r>
              <a:rPr lang="en-US" altLang="zh-CN" sz="3200" b="1" spc="300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ON </a:t>
            </a:r>
          </a:p>
          <a:p>
            <a:pPr algn="r"/>
            <a:r>
              <a:rPr lang="en-US" altLang="zh-CN" sz="3200" b="1" spc="300" dirty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2014 </a:t>
            </a:r>
            <a:endParaRPr lang="zh-CN" altLang="en-US" sz="3200" b="1" spc="300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671206" y="4144713"/>
            <a:ext cx="3803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本框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330601" y="2657647"/>
            <a:ext cx="3779592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2014</a:t>
            </a:r>
            <a:r>
              <a:rPr lang="zh-CN" altLang="zh-CN" sz="2400" dirty="0" smtClean="0">
                <a:solidFill>
                  <a:schemeClr val="bg1"/>
                </a:solidFill>
              </a:rPr>
              <a:t>年</a:t>
            </a:r>
            <a:r>
              <a:rPr lang="zh-CN" altLang="en-US" sz="2400" dirty="0" smtClean="0">
                <a:solidFill>
                  <a:schemeClr val="bg1"/>
                </a:solidFill>
              </a:rPr>
              <a:t>，</a:t>
            </a:r>
            <a:r>
              <a:rPr lang="zh-CN" altLang="zh-CN" sz="2400" dirty="0" smtClean="0">
                <a:solidFill>
                  <a:schemeClr val="bg1"/>
                </a:solidFill>
              </a:rPr>
              <a:t>我</a:t>
            </a:r>
            <a:r>
              <a:rPr lang="zh-CN" altLang="zh-CN" sz="2400" dirty="0">
                <a:solidFill>
                  <a:schemeClr val="bg1"/>
                </a:solidFill>
              </a:rPr>
              <a:t>校营员参加了以“熟悉网络课程，改善学习生态”为主题的第二届安徽省高校信息素养夏令营，之后我们成立了安农慕课学习小组。</a:t>
            </a:r>
          </a:p>
          <a:p>
            <a:pPr>
              <a:lnSpc>
                <a:spcPts val="2500"/>
              </a:lnSpc>
            </a:pPr>
            <a:endParaRPr lang="en-US" altLang="zh-CN" sz="16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24" y="317936"/>
            <a:ext cx="2415623" cy="15598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07" y="354613"/>
            <a:ext cx="2472739" cy="15598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529" y="354613"/>
            <a:ext cx="2562424" cy="1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7501467" y="561975"/>
            <a:ext cx="4206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2015</a:t>
            </a:r>
            <a:r>
              <a:rPr lang="zh-CN" altLang="en-US" sz="28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年</a:t>
            </a:r>
            <a:endParaRPr lang="en-US" altLang="zh-CN" sz="28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r>
              <a:rPr lang="zh-CN" altLang="zh-CN" sz="28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安徽省</a:t>
            </a:r>
            <a:r>
              <a:rPr lang="zh-CN" altLang="zh-CN" sz="28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教育厅</a:t>
            </a:r>
            <a:endParaRPr lang="en-US" altLang="zh-CN" sz="28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安徽省高校数字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图书馆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r>
              <a:rPr lang="zh-CN" altLang="zh-CN" sz="28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中国</a:t>
            </a:r>
            <a:r>
              <a:rPr lang="zh-CN" altLang="zh-CN" sz="2800" dirty="0">
                <a:latin typeface="Microsoft YaHei Light" charset="-122"/>
                <a:ea typeface="Microsoft YaHei Light" charset="-122"/>
                <a:cs typeface="Microsoft YaHei Light" charset="-122"/>
              </a:rPr>
              <a:t>科学技术大学图书馆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Light" charset="-122"/>
                <a:ea typeface="Microsoft YaHei Light" charset="-122"/>
                <a:cs typeface="Microsoft YaHei Light" charset="-122"/>
              </a:rPr>
              <a:t> 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Microsoft YaHei Light" charset="-122"/>
              <a:ea typeface="Microsoft YaHei Light" charset="-122"/>
              <a:cs typeface="Microsoft YaHei Light" charset="-122"/>
            </a:endParaRPr>
          </a:p>
        </p:txBody>
      </p:sp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7263685" y="3638887"/>
            <a:ext cx="4444063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endParaRPr lang="en-US" altLang="zh-CN" sz="2400" dirty="0" smtClean="0"/>
          </a:p>
          <a:p>
            <a:pPr algn="r">
              <a:lnSpc>
                <a:spcPts val="2500"/>
              </a:lnSpc>
            </a:pPr>
            <a:endParaRPr lang="en-US" altLang="zh-CN" sz="2400" dirty="0" smtClean="0"/>
          </a:p>
          <a:p>
            <a:pPr>
              <a:lnSpc>
                <a:spcPts val="2500"/>
              </a:lnSpc>
            </a:pPr>
            <a:r>
              <a:rPr lang="en-US" altLang="zh-CN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MOOC</a:t>
            </a:r>
            <a:r>
              <a:rPr lang="zh-CN" altLang="zh-CN" sz="2400" dirty="0">
                <a:latin typeface="Microsoft YaHei Light" charset="-122"/>
                <a:ea typeface="Microsoft YaHei Light" charset="-122"/>
                <a:cs typeface="Microsoft YaHei Light" charset="-122"/>
              </a:rPr>
              <a:t>校园指导</a:t>
            </a:r>
            <a:r>
              <a:rPr lang="zh-CN" altLang="zh-CN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老师</a:t>
            </a:r>
            <a:r>
              <a:rPr lang="zh-CN" altLang="en-US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 金梅老师</a:t>
            </a:r>
            <a:endParaRPr lang="en-US" altLang="zh-CN" sz="24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endParaRPr lang="en-US" altLang="zh-CN" sz="24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MOOC</a:t>
            </a:r>
            <a:r>
              <a:rPr lang="zh-CN" altLang="zh-CN" sz="2400" dirty="0">
                <a:latin typeface="Microsoft YaHei Light" charset="-122"/>
                <a:ea typeface="Microsoft YaHei Light" charset="-122"/>
                <a:cs typeface="Microsoft YaHei Light" charset="-122"/>
              </a:rPr>
              <a:t>校园推广</a:t>
            </a:r>
            <a:r>
              <a:rPr lang="zh-CN" altLang="zh-CN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大使</a:t>
            </a:r>
            <a:r>
              <a:rPr lang="zh-CN" altLang="en-US" sz="2400" dirty="0" smtClean="0">
                <a:latin typeface="Microsoft YaHei Light" charset="-122"/>
                <a:ea typeface="Microsoft YaHei Light" charset="-122"/>
                <a:cs typeface="Microsoft YaHei Light" charset="-122"/>
              </a:rPr>
              <a:t> 袁浩宇</a:t>
            </a:r>
            <a:endParaRPr lang="en-US" altLang="zh-CN" sz="24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endParaRPr lang="en-US" altLang="zh-CN" sz="2400" dirty="0" smtClean="0">
              <a:latin typeface="Microsoft YaHei Light" charset="-122"/>
              <a:ea typeface="Microsoft YaHei Light" charset="-122"/>
              <a:cs typeface="Microsoft YaHei Light" charset="-122"/>
            </a:endParaRPr>
          </a:p>
          <a:p>
            <a:pPr>
              <a:lnSpc>
                <a:spcPts val="2500"/>
              </a:lnSpc>
            </a:pPr>
            <a:endParaRPr lang="zh-CN" altLang="zh-CN" sz="2400" dirty="0"/>
          </a:p>
          <a:p>
            <a:pPr>
              <a:lnSpc>
                <a:spcPts val="2500"/>
              </a:lnSpc>
            </a:pPr>
            <a:endParaRPr lang="en-US" altLang="zh-CN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" y="561975"/>
            <a:ext cx="6428318" cy="573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" y="561975"/>
            <a:ext cx="6428318" cy="5734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" y="561975"/>
            <a:ext cx="6428318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98245" y="5236843"/>
            <a:ext cx="2633792" cy="55521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半闭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 flipV="1">
            <a:off x="700042" y="537504"/>
            <a:ext cx="796406" cy="796406"/>
          </a:xfrm>
          <a:prstGeom prst="halfFrame">
            <a:avLst>
              <a:gd name="adj1" fmla="val 13725"/>
              <a:gd name="adj2" fmla="val 137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半闭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 flipH="1">
            <a:off x="700042" y="5514453"/>
            <a:ext cx="796406" cy="796406"/>
          </a:xfrm>
          <a:prstGeom prst="halfFrame">
            <a:avLst>
              <a:gd name="adj1" fmla="val 13725"/>
              <a:gd name="adj2" fmla="val 137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1098245" y="1346078"/>
            <a:ext cx="435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latin typeface="Open Sans Semibold" charset="0"/>
                <a:ea typeface="Open Sans Semibold" charset="0"/>
                <a:cs typeface="Open Sans Semibold" charset="0"/>
              </a:rPr>
              <a:t>2016</a:t>
            </a:r>
            <a:endParaRPr lang="en-US" altLang="zh-CN" sz="3600" b="1" dirty="0" smtClean="0">
              <a:latin typeface="Open Sans Semibold" charset="0"/>
              <a:ea typeface="Open Sans Semibold" charset="0"/>
              <a:cs typeface="Open Sans Semibold" charset="0"/>
            </a:endParaRPr>
          </a:p>
          <a:p>
            <a:r>
              <a:rPr lang="zh-CN" altLang="en-US" sz="3600" dirty="0" smtClean="0">
                <a:latin typeface="Open Sans Semibold" charset="0"/>
                <a:ea typeface="Open Sans Semibold" charset="0"/>
                <a:cs typeface="Open Sans Semibold" charset="0"/>
              </a:rPr>
              <a:t>轮到</a:t>
            </a:r>
            <a:r>
              <a:rPr lang="zh-CN" altLang="en-US" sz="3600" b="1" dirty="0" smtClean="0">
                <a:latin typeface="Open Sans Semibold" charset="0"/>
                <a:ea typeface="Open Sans Semibold" charset="0"/>
                <a:cs typeface="Open Sans Semibold" charset="0"/>
              </a:rPr>
              <a:t>我</a:t>
            </a:r>
            <a:r>
              <a:rPr lang="zh-CN" altLang="en-US" sz="3600" dirty="0" smtClean="0">
                <a:latin typeface="Open Sans Semibold" charset="0"/>
                <a:ea typeface="Open Sans Semibold" charset="0"/>
                <a:cs typeface="Open Sans Semibold" charset="0"/>
              </a:rPr>
              <a:t>了</a:t>
            </a:r>
            <a:endParaRPr lang="zh-CN" altLang="en-US" sz="3600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矩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098245" y="3491839"/>
            <a:ext cx="3476644" cy="256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dirty="0"/>
              <a:t>2016</a:t>
            </a:r>
            <a:r>
              <a:rPr lang="zh-CN" altLang="zh-CN" dirty="0" smtClean="0"/>
              <a:t>年</a:t>
            </a:r>
            <a:r>
              <a:rPr lang="zh-CN" altLang="en-US" dirty="0" smtClean="0"/>
              <a:t>末</a:t>
            </a:r>
            <a:r>
              <a:rPr lang="zh-CN" altLang="zh-CN" dirty="0" smtClean="0"/>
              <a:t>，</a:t>
            </a:r>
            <a:r>
              <a:rPr lang="zh-CN" altLang="zh-CN" dirty="0"/>
              <a:t>由我接任慕课校园推广大使，在</a:t>
            </a:r>
            <a:r>
              <a:rPr lang="zh-CN" altLang="zh-CN" dirty="0" smtClean="0"/>
              <a:t>图书馆</a:t>
            </a:r>
            <a:r>
              <a:rPr lang="zh-CN" altLang="en-US" dirty="0" smtClean="0"/>
              <a:t>馆长和</a:t>
            </a:r>
            <a:r>
              <a:rPr lang="zh-CN" altLang="zh-CN" dirty="0" smtClean="0"/>
              <a:t>老师</a:t>
            </a:r>
            <a:r>
              <a:rPr lang="zh-CN" altLang="zh-CN" dirty="0"/>
              <a:t>的支持与指导下，我们探索了推广</a:t>
            </a:r>
            <a:r>
              <a:rPr lang="zh-CN" altLang="zh-CN" dirty="0" smtClean="0"/>
              <a:t>慕课</a:t>
            </a:r>
            <a:r>
              <a:rPr lang="zh-CN" altLang="en-US" dirty="0" smtClean="0"/>
              <a:t>学习</a:t>
            </a:r>
            <a:r>
              <a:rPr lang="zh-CN" altLang="zh-CN" dirty="0" smtClean="0"/>
              <a:t>的</a:t>
            </a:r>
            <a:r>
              <a:rPr lang="zh-CN" altLang="zh-CN" dirty="0"/>
              <a:t>新</a:t>
            </a:r>
            <a:r>
              <a:rPr lang="zh-CN" altLang="zh-CN" dirty="0" smtClean="0"/>
              <a:t>形式</a:t>
            </a:r>
            <a:r>
              <a:rPr lang="en-US" altLang="zh-CN" dirty="0" smtClean="0"/>
              <a:t>——</a:t>
            </a:r>
          </a:p>
          <a:p>
            <a:pPr>
              <a:lnSpc>
                <a:spcPts val="2800"/>
              </a:lnSpc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lnSpc>
                <a:spcPts val="2800"/>
              </a:lnSpc>
            </a:pPr>
            <a:r>
              <a:rPr lang="en-US" altLang="zh-CN" sz="3200" dirty="0" smtClean="0">
                <a:solidFill>
                  <a:schemeClr val="bg1"/>
                </a:solidFill>
              </a:rPr>
              <a:t>MOOC</a:t>
            </a:r>
            <a:r>
              <a:rPr lang="zh-CN" altLang="zh-CN" sz="3200" dirty="0" smtClean="0">
                <a:solidFill>
                  <a:schemeClr val="bg1"/>
                </a:solidFill>
              </a:rPr>
              <a:t>进</a:t>
            </a:r>
            <a:r>
              <a:rPr lang="zh-CN" altLang="zh-CN" sz="3200" dirty="0" smtClean="0">
                <a:solidFill>
                  <a:schemeClr val="bg1"/>
                </a:solidFill>
              </a:rPr>
              <a:t>课</a:t>
            </a:r>
            <a:r>
              <a:rPr lang="zh-CN" altLang="en-US" sz="3200" dirty="0" smtClean="0">
                <a:solidFill>
                  <a:schemeClr val="bg1"/>
                </a:solidFill>
              </a:rPr>
              <a:t>堂</a:t>
            </a:r>
            <a:endParaRPr lang="zh-CN" altLang="zh-CN" sz="2400" b="1" dirty="0">
              <a:solidFill>
                <a:schemeClr val="bg1"/>
              </a:solidFill>
            </a:endParaRPr>
          </a:p>
          <a:p>
            <a:pPr>
              <a:lnSpc>
                <a:spcPts val="2800"/>
              </a:lnSpc>
            </a:pPr>
            <a:endParaRPr lang="en-US" altLang="zh-CN" sz="1600" i="1" dirty="0">
              <a:solidFill>
                <a:schemeClr val="bg1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矩形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226844" y="3164215"/>
            <a:ext cx="614597" cy="500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22661" t="957" r="1"/>
          <a:stretch/>
        </p:blipFill>
        <p:spPr>
          <a:xfrm>
            <a:off x="5567801" y="537504"/>
            <a:ext cx="5908582" cy="57733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3606085" y="-17515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8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7" y="426814"/>
            <a:ext cx="5523875" cy="5523875"/>
          </a:xfrm>
          <a:prstGeom prst="rect">
            <a:avLst/>
          </a:prstGeom>
        </p:spPr>
      </p:pic>
      <p:sp>
        <p:nvSpPr>
          <p:cNvPr id="8" name="等腰三角形 3"/>
          <p:cNvSpPr/>
          <p:nvPr/>
        </p:nvSpPr>
        <p:spPr>
          <a:xfrm>
            <a:off x="8050695" y="2204882"/>
            <a:ext cx="3253720" cy="1252131"/>
          </a:xfrm>
          <a:prstGeom prst="triangl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98338" y="1200830"/>
            <a:ext cx="9773854" cy="4512365"/>
          </a:xfrm>
          <a:prstGeom prst="rect">
            <a:avLst/>
          </a:prstGeom>
          <a:gradFill flip="none" rotWithShape="1">
            <a:gsLst>
              <a:gs pos="0">
                <a:srgbClr val="B9D2D6">
                  <a:alpha val="67000"/>
                  <a:lumMod val="78000"/>
                  <a:lumOff val="22000"/>
                </a:srgbClr>
              </a:gs>
              <a:gs pos="21000">
                <a:srgbClr val="A9C0C3">
                  <a:alpha val="70000"/>
                </a:srgbClr>
              </a:gs>
              <a:gs pos="60000">
                <a:srgbClr val="819191">
                  <a:alpha val="26000"/>
                </a:srgbClr>
              </a:gs>
              <a:gs pos="100000">
                <a:srgbClr val="282828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480560" y="2903014"/>
            <a:ext cx="537161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CN" alt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推广背景</a:t>
            </a:r>
            <a:endParaRPr lang="zh-CN" alt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8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e7d195523061f1c0d318120d6aeaf1b6ccceb6ba3da59c0775C5DE19DDDEBC09ED96DBD9900D9848D623ECAD1D4904B78047D0015C22C8BE97228BE8B5BFF08FE7A3AE04126DA07312A96C0F69F9BAB7002160E556FB8050B6B0CEA014610BCECF9F367F15CB9D950936CDE4380A25E9696BA2099BB4B03A99915B16D6F18264F3D0955B6700EBE0</_7b1dac89e7d195523061f1c0316ecb71>
</e7d195523061f1c0>
</file>

<file path=customXml/itemProps1.xml><?xml version="1.0" encoding="utf-8"?>
<ds:datastoreItem xmlns:ds="http://schemas.openxmlformats.org/officeDocument/2006/customXml" ds:itemID="{8AA9E56F-F4A2-4C3E-9705-65EB64DB4FF0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423</Words>
  <Application>Microsoft Macintosh PowerPoint</Application>
  <PresentationFormat>宽屏</PresentationFormat>
  <Paragraphs>102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DengXian</vt:lpstr>
      <vt:lpstr>DengXian Light</vt:lpstr>
      <vt:lpstr>Futura</vt:lpstr>
      <vt:lpstr>Microsoft YaHei</vt:lpstr>
      <vt:lpstr>Microsoft YaHei Light</vt:lpstr>
      <vt:lpstr>Open Sans</vt:lpstr>
      <vt:lpstr>Open Sans Semibold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Microsoft Office 用户</cp:lastModifiedBy>
  <cp:revision>97</cp:revision>
  <dcterms:created xsi:type="dcterms:W3CDTF">2017-09-20T06:46:22Z</dcterms:created>
  <dcterms:modified xsi:type="dcterms:W3CDTF">2017-12-28T04:17:55Z</dcterms:modified>
</cp:coreProperties>
</file>