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2" r:id="rId2"/>
    <p:sldId id="303" r:id="rId3"/>
    <p:sldId id="307" r:id="rId4"/>
    <p:sldId id="293" r:id="rId5"/>
    <p:sldId id="300" r:id="rId6"/>
    <p:sldId id="261" r:id="rId7"/>
    <p:sldId id="292" r:id="rId8"/>
    <p:sldId id="294" r:id="rId9"/>
    <p:sldId id="298" r:id="rId10"/>
    <p:sldId id="295" r:id="rId11"/>
    <p:sldId id="297" r:id="rId12"/>
    <p:sldId id="296" r:id="rId13"/>
    <p:sldId id="299" r:id="rId14"/>
    <p:sldId id="301" r:id="rId15"/>
    <p:sldId id="308" r:id="rId16"/>
    <p:sldId id="302" r:id="rId17"/>
    <p:sldId id="30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黑体" panose="02010609060101010101" pitchFamily="49" charset="-122"/>
      <p:regular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2" pos="7257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5" orient="horz" pos="3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0"/>
    <a:srgbClr val="8E9CAC"/>
    <a:srgbClr val="4F5261"/>
    <a:srgbClr val="393B45"/>
    <a:srgbClr val="9EAAB8"/>
    <a:srgbClr val="ACB6C2"/>
    <a:srgbClr val="1C6A45"/>
    <a:srgbClr val="207C50"/>
    <a:srgbClr val="808E7B"/>
    <a:srgbClr val="ABD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312" autoAdjust="0"/>
  </p:normalViewPr>
  <p:slideViewPr>
    <p:cSldViewPr>
      <p:cViewPr varScale="1">
        <p:scale>
          <a:sx n="71" d="100"/>
          <a:sy n="71" d="100"/>
        </p:scale>
        <p:origin x="1032" y="27"/>
      </p:cViewPr>
      <p:guideLst>
        <p:guide pos="438"/>
        <p:guide pos="7257"/>
        <p:guide orient="horz" pos="663"/>
        <p:guide orient="horz" pos="709"/>
        <p:guide orient="horz"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Comic PRC Medium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MComic PRC Medium" panose="00000500000000000000" pitchFamily="2" charset="-122"/>
              </a:defRPr>
            </a:lvl1pPr>
          </a:lstStyle>
          <a:p>
            <a:fld id="{9FD466CF-55C4-49A4-B953-8B9A9C99DAE2}" type="datetimeFigureOut">
              <a:rPr lang="zh-CN" altLang="en-US" smtClean="0"/>
              <a:t>2017/12/28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Comic PRC Medium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MComic PRC Medium" panose="00000500000000000000" pitchFamily="2" charset="-122"/>
              </a:defRPr>
            </a:lvl1pPr>
          </a:lstStyle>
          <a:p>
            <a:fld id="{32BC4255-67D1-48A7-BC35-B563C305CB1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MComic PRC Medium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MComic PRC Medium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MComic PRC Medium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MComic PRC Medium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MComic PRC Medium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C4255-67D1-48A7-BC35-B563C305CB1A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235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直观反映用户关联、认证单个</a:t>
            </a:r>
            <a:r>
              <a:rPr lang="en-US" altLang="zh-CN" dirty="0"/>
              <a:t>AP</a:t>
            </a:r>
            <a:r>
              <a:rPr lang="zh-CN" altLang="en-US" dirty="0"/>
              <a:t>的在不同时间段的认证日志数量。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C4255-67D1-48A7-BC35-B563C305CB1A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4089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帮我把这张图做成一张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C4255-67D1-48A7-BC35-B563C305CB1A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7949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C4255-67D1-48A7-BC35-B563C305CB1A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511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C4255-67D1-48A7-BC35-B563C305CB1A}" type="slidenum">
              <a:rPr lang="zh-CN" altLang="en-US" smtClean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8002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C4255-67D1-48A7-BC35-B563C305CB1A}" type="slidenum">
              <a:rPr lang="zh-CN" altLang="en-US" smtClean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779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12</a:t>
            </a:r>
            <a:r>
              <a:rPr lang="zh-CN" altLang="en-US" dirty="0"/>
              <a:t>日，一次。迄今为止最大规模的勒索病毒席卷全球，并在短短</a:t>
            </a:r>
            <a:r>
              <a:rPr lang="en-US" altLang="zh-CN" dirty="0"/>
              <a:t>3</a:t>
            </a:r>
            <a:r>
              <a:rPr lang="zh-CN" altLang="en-US" dirty="0"/>
              <a:t>天之内影响近百个国家，一些医院、银行、学校、加油站因此陷入瘫痪。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MComic PRC Medium" panose="00000500000000000000" pitchFamily="2" charset="-122"/>
                <a:cs typeface="+mn-cs"/>
              </a:rPr>
              <a:t>WannaCry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MComic PRC Medium" panose="00000500000000000000" pitchFamily="2" charset="-122"/>
                <a:cs typeface="+mn-cs"/>
              </a:rPr>
              <a:t>勒索病毒全球大爆发，至少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MComic PRC Medium" panose="00000500000000000000" pitchFamily="2" charset="-122"/>
                <a:cs typeface="+mn-cs"/>
              </a:rPr>
              <a:t>150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MComic PRC Medium" panose="00000500000000000000" pitchFamily="2" charset="-122"/>
                <a:cs typeface="+mn-cs"/>
              </a:rPr>
              <a:t>个国家、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MComic PRC Medium" panose="00000500000000000000" pitchFamily="2" charset="-122"/>
                <a:cs typeface="+mn-cs"/>
              </a:rPr>
              <a:t>30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MComic PRC Medium" panose="00000500000000000000" pitchFamily="2" charset="-122"/>
                <a:cs typeface="+mn-cs"/>
              </a:rPr>
              <a:t>万名用户中招，造成损失达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MComic PRC Medium" panose="00000500000000000000" pitchFamily="2" charset="-122"/>
                <a:cs typeface="+mn-cs"/>
              </a:rPr>
              <a:t>80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MComic PRC Medium" panose="00000500000000000000" pitchFamily="2" charset="-122"/>
                <a:cs typeface="+mn-cs"/>
              </a:rPr>
              <a:t>亿美元，已经影响到金融，能源，医疗等众多行业，造成严重的危机管理问题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C4255-67D1-48A7-BC35-B563C305CB1A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9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C4255-67D1-48A7-BC35-B563C305CB1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ELK</a:t>
            </a:r>
            <a:r>
              <a:rPr lang="zh-CN" altLang="en-US" dirty="0"/>
              <a:t>工作原理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C4255-67D1-48A7-BC35-B563C305CB1A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7210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每</a:t>
            </a:r>
            <a:r>
              <a:rPr lang="en-US" altLang="zh-CN" dirty="0"/>
              <a:t>30</a:t>
            </a:r>
            <a:r>
              <a:rPr lang="zh-CN" altLang="en-US" dirty="0"/>
              <a:t>分钟产生的日志量大概最高</a:t>
            </a:r>
            <a:r>
              <a:rPr lang="en-US" altLang="zh-CN" dirty="0"/>
              <a:t>397.82w</a:t>
            </a:r>
            <a:r>
              <a:rPr lang="zh-CN" altLang="en-US" dirty="0"/>
              <a:t>条，平均到每分钟近</a:t>
            </a:r>
            <a:r>
              <a:rPr lang="en-US" altLang="zh-CN" dirty="0"/>
              <a:t>13w</a:t>
            </a:r>
            <a:r>
              <a:rPr lang="zh-CN" altLang="en-US" dirty="0"/>
              <a:t>条，按照网络安全法要求存储</a:t>
            </a:r>
            <a:r>
              <a:rPr lang="en-US" altLang="zh-CN" dirty="0"/>
              <a:t>6</a:t>
            </a:r>
            <a:r>
              <a:rPr lang="zh-CN" altLang="en-US" dirty="0"/>
              <a:t>个月以上的日志数据仅</a:t>
            </a:r>
            <a:r>
              <a:rPr lang="en-US" altLang="zh-CN" dirty="0" err="1"/>
              <a:t>nat</a:t>
            </a:r>
            <a:r>
              <a:rPr lang="zh-CN" altLang="en-US" dirty="0"/>
              <a:t>日志一项就需要大概</a:t>
            </a:r>
            <a:r>
              <a:rPr lang="en-US" altLang="zh-CN" dirty="0"/>
              <a:t>6-10T</a:t>
            </a:r>
            <a:r>
              <a:rPr lang="zh-CN" altLang="en-US" dirty="0"/>
              <a:t>的存储空间</a:t>
            </a:r>
            <a:r>
              <a:rPr lang="en-US" altLang="zh-CN" dirty="0"/>
              <a:t>(</a:t>
            </a:r>
            <a:r>
              <a:rPr lang="zh-CN" altLang="en-US" dirty="0"/>
              <a:t>单节点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C4255-67D1-48A7-BC35-B563C305CB1A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93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</a:t>
            </a:r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US" altLang="zh-CN" dirty="0"/>
              <a:t>7</a:t>
            </a:r>
            <a:r>
              <a:rPr lang="zh-CN" altLang="en-US" dirty="0"/>
              <a:t>日</a:t>
            </a:r>
            <a:r>
              <a:rPr lang="en-US" altLang="zh-CN" dirty="0" err="1"/>
              <a:t>nat</a:t>
            </a:r>
            <a:r>
              <a:rPr lang="zh-CN" altLang="en-US" dirty="0"/>
              <a:t>出去的日志统计</a:t>
            </a:r>
            <a:r>
              <a:rPr lang="en-US" altLang="zh-CN" dirty="0"/>
              <a:t>top10</a:t>
            </a:r>
            <a:r>
              <a:rPr lang="zh-CN" altLang="en-US" dirty="0"/>
              <a:t>。 从</a:t>
            </a:r>
            <a:r>
              <a:rPr lang="en-US" altLang="zh-CN" dirty="0" err="1"/>
              <a:t>nat</a:t>
            </a:r>
            <a:r>
              <a:rPr lang="zh-CN" altLang="en-US" dirty="0"/>
              <a:t>转换日志看，结合我校出口均衡和智能</a:t>
            </a:r>
            <a:r>
              <a:rPr lang="en-US" altLang="zh-CN" dirty="0"/>
              <a:t>DNS</a:t>
            </a:r>
            <a:r>
              <a:rPr lang="zh-CN" altLang="en-US" dirty="0"/>
              <a:t>策略，联通使用率最高，其次是电信，移动资源质量确实不行。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C4255-67D1-48A7-BC35-B563C305CB1A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0731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灵活快速搜索，支持关键词和通配符等多种匹配方式查询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C4255-67D1-48A7-BC35-B563C305CB1A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5274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Wifi</a:t>
            </a:r>
            <a:r>
              <a:rPr lang="en-US" altLang="zh-CN" baseline="0" dirty="0"/>
              <a:t> 12</a:t>
            </a:r>
            <a:r>
              <a:rPr lang="zh-CN" altLang="en-US" baseline="0" dirty="0"/>
              <a:t>月</a:t>
            </a:r>
            <a:r>
              <a:rPr lang="en-US" altLang="zh-CN" baseline="0" dirty="0"/>
              <a:t>3-6</a:t>
            </a:r>
            <a:r>
              <a:rPr lang="zh-CN" altLang="en-US" baseline="0" dirty="0"/>
              <a:t>号的日志，可以看出一定规律，也可作为</a:t>
            </a:r>
            <a:r>
              <a:rPr lang="en-US" altLang="zh-CN" baseline="0" dirty="0" err="1"/>
              <a:t>wifi</a:t>
            </a:r>
            <a:r>
              <a:rPr lang="zh-CN" altLang="en-US" baseline="0" dirty="0"/>
              <a:t>认证等故障分析预警依据。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C4255-67D1-48A7-BC35-B563C305CB1A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942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Wifi</a:t>
            </a:r>
            <a:r>
              <a:rPr lang="zh-CN" altLang="en-US" dirty="0"/>
              <a:t>日志可以对用户名进行查询，基于</a:t>
            </a:r>
            <a:r>
              <a:rPr lang="en-US" altLang="zh-CN" dirty="0"/>
              <a:t>AP</a:t>
            </a:r>
            <a:r>
              <a:rPr lang="zh-CN" altLang="en-US" dirty="0"/>
              <a:t>间漫游进行描绘运动轨迹及定位。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C4255-67D1-48A7-BC35-B563C305CB1A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445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E5E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84DA-0509-4846-A473-4C3F55487C10}" type="datetimeFigureOut">
              <a:rPr lang="zh-CN" altLang="en-US" smtClean="0"/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EE0E-38AD-465F-AF20-5BF62952190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MComic PRC Medium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415" y="0"/>
            <a:ext cx="2270234" cy="20811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84DA-0509-4846-A473-4C3F55487C10}" type="datetimeFigureOut">
              <a:rPr lang="zh-CN" altLang="en-US" smtClean="0"/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EE0E-38AD-465F-AF20-5BF62952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84DA-0509-4846-A473-4C3F55487C10}" type="datetimeFigureOut">
              <a:rPr lang="zh-CN" altLang="en-US" smtClean="0"/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EE0E-38AD-465F-AF20-5BF62952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84DA-0509-4846-A473-4C3F55487C10}" type="datetimeFigureOut">
              <a:rPr lang="zh-CN" altLang="en-US" smtClean="0"/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EE0E-38AD-465F-AF20-5BF62952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84DA-0509-4846-A473-4C3F55487C10}" type="datetimeFigureOut">
              <a:rPr lang="zh-CN" altLang="en-US" smtClean="0"/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EE0E-38AD-465F-AF20-5BF62952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84DA-0509-4846-A473-4C3F55487C10}" type="datetimeFigureOut">
              <a:rPr lang="zh-CN" altLang="en-US" smtClean="0"/>
              <a:t>2017/12/28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EE0E-38AD-465F-AF20-5BF62952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84DA-0509-4846-A473-4C3F55487C10}" type="datetimeFigureOut">
              <a:rPr lang="zh-CN" altLang="en-US" smtClean="0"/>
              <a:t>2017/12/28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EE0E-38AD-465F-AF20-5BF62952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84DA-0509-4846-A473-4C3F55487C10}" type="datetimeFigureOut">
              <a:rPr lang="zh-CN" altLang="en-US" smtClean="0"/>
              <a:t>2017/12/28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EE0E-38AD-465F-AF20-5BF62952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84DA-0509-4846-A473-4C3F55487C10}" type="datetimeFigureOut">
              <a:rPr lang="zh-CN" altLang="en-US" smtClean="0"/>
              <a:t>2017/12/28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EE0E-38AD-465F-AF20-5BF62952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84DA-0509-4846-A473-4C3F55487C10}" type="datetimeFigureOut">
              <a:rPr lang="zh-CN" altLang="en-US" smtClean="0"/>
              <a:t>2017/12/28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EE0E-38AD-465F-AF20-5BF62952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84DA-0509-4846-A473-4C3F55487C10}" type="datetimeFigureOut">
              <a:rPr lang="zh-CN" altLang="en-US" smtClean="0"/>
              <a:t>2017/12/28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EE0E-38AD-465F-AF20-5BF62952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Comic PRC Medium" panose="00000500000000000000" pitchFamily="2" charset="-122"/>
              </a:defRPr>
            </a:lvl1pPr>
          </a:lstStyle>
          <a:p>
            <a:fld id="{F04F84DA-0509-4846-A473-4C3F55487C10}" type="datetimeFigureOut">
              <a:rPr lang="zh-CN" altLang="en-US" smtClean="0"/>
              <a:t>2017/12/28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Comic PRC Medium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Comic PRC Medium" panose="00000500000000000000" pitchFamily="2" charset="-122"/>
              </a:defRPr>
            </a:lvl1pPr>
          </a:lstStyle>
          <a:p>
            <a:fld id="{BAF7EE0E-38AD-465F-AF20-5BF62952190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Comic PRC Medium" panose="00000500000000000000" pitchFamily="2" charset="-122"/>
          <a:ea typeface="MComic PRC Medium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charset="0"/>
        <a:buChar char="•"/>
        <a:defRPr sz="2800" kern="1200">
          <a:solidFill>
            <a:schemeClr val="tx1"/>
          </a:solidFill>
          <a:latin typeface="+mn-lt"/>
          <a:ea typeface="MComic PRC Medium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2400" kern="1200">
          <a:solidFill>
            <a:schemeClr val="tx1"/>
          </a:solidFill>
          <a:latin typeface="+mn-lt"/>
          <a:ea typeface="MComic PRC Medium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MComic PRC Medium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MComic PRC Medium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MComic PRC Medium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4005" y="1916479"/>
            <a:ext cx="11123989" cy="1137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b="1" dirty="0">
                <a:solidFill>
                  <a:srgbClr val="4F5261"/>
                </a:solidFill>
                <a:latin typeface="AjiwaiPro" panose="02000600000000000000" pitchFamily="2" charset="-128"/>
                <a:ea typeface="AjiwaiPro" panose="02000600000000000000" pitchFamily="2" charset="-128"/>
              </a:rPr>
              <a:t>基于</a:t>
            </a:r>
            <a:r>
              <a:rPr lang="x-none" altLang="zh-CN" sz="6000" b="1" dirty="0">
                <a:solidFill>
                  <a:srgbClr val="4F5261"/>
                </a:solidFill>
                <a:latin typeface="AjiwaiPro" panose="02000600000000000000" pitchFamily="2" charset="-128"/>
                <a:ea typeface="AjiwaiPro" panose="02000600000000000000" pitchFamily="2" charset="-128"/>
              </a:rPr>
              <a:t>ELK</a:t>
            </a:r>
            <a:r>
              <a:rPr lang="zh-CN" altLang="en-US" sz="6000" b="1" dirty="0">
                <a:solidFill>
                  <a:srgbClr val="4F5261"/>
                </a:solidFill>
                <a:latin typeface="AjiwaiPro" panose="02000600000000000000" pitchFamily="2" charset="-128"/>
                <a:ea typeface="AjiwaiPro" panose="02000600000000000000" pitchFamily="2" charset="-128"/>
              </a:rPr>
              <a:t>海量</a:t>
            </a:r>
            <a:r>
              <a:rPr lang="x-none" altLang="zh-CN" sz="6000" b="1" dirty="0">
                <a:solidFill>
                  <a:srgbClr val="4F5261"/>
                </a:solidFill>
                <a:latin typeface="AjiwaiPro" panose="02000600000000000000" pitchFamily="2" charset="-128"/>
                <a:ea typeface="AjiwaiPro" panose="02000600000000000000" pitchFamily="2" charset="-128"/>
              </a:rPr>
              <a:t>日志</a:t>
            </a:r>
            <a:r>
              <a:rPr lang="zh-CN" altLang="en-US" sz="6000" b="1" dirty="0">
                <a:solidFill>
                  <a:srgbClr val="4F5261"/>
                </a:solidFill>
                <a:latin typeface="AjiwaiPro" panose="02000600000000000000" pitchFamily="2" charset="-128"/>
                <a:ea typeface="AjiwaiPro" panose="02000600000000000000" pitchFamily="2" charset="-128"/>
              </a:rPr>
              <a:t>智能</a:t>
            </a:r>
            <a:r>
              <a:rPr lang="x-none" altLang="zh-CN" sz="6000" b="1" dirty="0">
                <a:solidFill>
                  <a:srgbClr val="4F5261"/>
                </a:solidFill>
                <a:latin typeface="AjiwaiPro" panose="02000600000000000000" pitchFamily="2" charset="-128"/>
                <a:ea typeface="AjiwaiPro" panose="02000600000000000000" pitchFamily="2" charset="-128"/>
              </a:rPr>
              <a:t>分析</a:t>
            </a:r>
            <a:r>
              <a:rPr lang="zh-CN" altLang="en-US" sz="6000" b="1" dirty="0">
                <a:solidFill>
                  <a:srgbClr val="4F5261"/>
                </a:solidFill>
                <a:latin typeface="AjiwaiPro" panose="02000600000000000000" pitchFamily="2" charset="-128"/>
                <a:ea typeface="AjiwaiPro" panose="02000600000000000000" pitchFamily="2" charset="-128"/>
              </a:rPr>
              <a:t>平台</a:t>
            </a:r>
            <a:endParaRPr lang="x-none" altLang="zh-CN" sz="6000" b="1" dirty="0">
              <a:solidFill>
                <a:srgbClr val="4F5261"/>
              </a:solidFill>
              <a:latin typeface="AjiwaiPro" panose="02000600000000000000" pitchFamily="2" charset="-128"/>
              <a:ea typeface="AjiwaiPro" panose="02000600000000000000" pitchFamily="2" charset="-128"/>
            </a:endParaRPr>
          </a:p>
        </p:txBody>
      </p:sp>
      <p:sp>
        <p:nvSpPr>
          <p:cNvPr id="17" name="等腰三角形 16"/>
          <p:cNvSpPr/>
          <p:nvPr/>
        </p:nvSpPr>
        <p:spPr>
          <a:xfrm rot="10800000" flipV="1">
            <a:off x="5552472" y="6480175"/>
            <a:ext cx="971550" cy="377825"/>
          </a:xfrm>
          <a:prstGeom prst="triangle">
            <a:avLst/>
          </a:prstGeom>
          <a:solidFill>
            <a:srgbClr val="4F5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ea typeface="MComic PRC Medium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07968" y="4125086"/>
            <a:ext cx="4692316" cy="71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4F5261"/>
                </a:solidFill>
                <a:latin typeface="AjiwaiPro" panose="02000600000000000000" pitchFamily="2" charset="-128"/>
                <a:ea typeface="AjiwaiPro" panose="02000600000000000000" pitchFamily="2" charset="-128"/>
              </a:rPr>
              <a:t>汇报人：张武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/>
          <a:stretch/>
        </p:blipFill>
        <p:spPr>
          <a:xfrm>
            <a:off x="-14333" y="0"/>
            <a:ext cx="12206333" cy="6635530"/>
          </a:xfrm>
        </p:spPr>
      </p:pic>
    </p:spTree>
    <p:extLst>
      <p:ext uri="{BB962C8B-B14F-4D97-AF65-F5344CB8AC3E}">
        <p14:creationId xmlns:p14="http://schemas.microsoft.com/office/powerpoint/2010/main" val="19250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0" t="10433" r="1132"/>
          <a:stretch/>
        </p:blipFill>
        <p:spPr>
          <a:xfrm>
            <a:off x="0" y="-24317"/>
            <a:ext cx="12192000" cy="6902837"/>
          </a:xfrm>
        </p:spPr>
      </p:pic>
    </p:spTree>
    <p:extLst>
      <p:ext uri="{BB962C8B-B14F-4D97-AF65-F5344CB8AC3E}">
        <p14:creationId xmlns:p14="http://schemas.microsoft.com/office/powerpoint/2010/main" val="3685877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r="1067"/>
          <a:stretch/>
        </p:blipFill>
        <p:spPr>
          <a:xfrm>
            <a:off x="-20283" y="0"/>
            <a:ext cx="12197815" cy="7029400"/>
          </a:xfrm>
        </p:spPr>
      </p:pic>
    </p:spTree>
    <p:extLst>
      <p:ext uri="{BB962C8B-B14F-4D97-AF65-F5344CB8AC3E}">
        <p14:creationId xmlns:p14="http://schemas.microsoft.com/office/powerpoint/2010/main" val="3413862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/>
          <a:stretch/>
        </p:blipFill>
        <p:spPr>
          <a:xfrm>
            <a:off x="-1" y="301057"/>
            <a:ext cx="12192001" cy="6556943"/>
          </a:xfrm>
        </p:spPr>
      </p:pic>
    </p:spTree>
    <p:extLst>
      <p:ext uri="{BB962C8B-B14F-4D97-AF65-F5344CB8AC3E}">
        <p14:creationId xmlns:p14="http://schemas.microsoft.com/office/powerpoint/2010/main" val="773453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96806"/>
            <a:ext cx="10508400" cy="2268383"/>
          </a:xfrm>
        </p:spPr>
      </p:pic>
      <p:pic>
        <p:nvPicPr>
          <p:cNvPr id="5" name="图片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47380"/>
            <a:ext cx="105084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4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BABAD25-D02B-4A99-B9F1-3D0CF0F91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8" y="908720"/>
            <a:ext cx="10509214" cy="226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2CA544-6ED3-4F36-90B9-C8064E635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8" y="3482325"/>
            <a:ext cx="10509214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325" y="18255"/>
            <a:ext cx="8064971" cy="101664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/>
              <a:t>创新点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325" y="1332235"/>
            <a:ext cx="6956508" cy="172819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提供网络运行日志集中收集存储平台。</a:t>
            </a:r>
            <a:endParaRPr lang="en-US" altLang="zh-CN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实时分析、查询关键日志信息。</a:t>
            </a:r>
            <a:endParaRPr lang="en-US" altLang="zh-CN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日志分析结果可视化。</a:t>
            </a:r>
            <a:endParaRPr lang="en-US" altLang="zh-CN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zh-CN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8719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E38EE9E-9B6A-4283-8310-E1A3F8BE7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38" y="100012"/>
            <a:ext cx="6800850" cy="665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176773F-A4E8-4EA8-A094-7B7244F43290}"/>
              </a:ext>
            </a:extLst>
          </p:cNvPr>
          <p:cNvSpPr txBox="1"/>
          <p:nvPr/>
        </p:nvSpPr>
        <p:spPr>
          <a:xfrm>
            <a:off x="1559496" y="6858000"/>
            <a:ext cx="1511952" cy="55492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图书馆 </a:t>
            </a:r>
            <a:r>
              <a:rPr lang="en-US" altLang="zh-CN" dirty="0"/>
              <a:t>3752</a:t>
            </a:r>
          </a:p>
          <a:p>
            <a:r>
              <a:rPr lang="zh-CN" altLang="en-US" dirty="0"/>
              <a:t>数据库 </a:t>
            </a:r>
            <a:r>
              <a:rPr lang="en-US" altLang="zh-CN" dirty="0"/>
              <a:t>1678</a:t>
            </a:r>
          </a:p>
          <a:p>
            <a:r>
              <a:rPr lang="zh-CN" altLang="en-US" dirty="0"/>
              <a:t>大学 </a:t>
            </a:r>
            <a:r>
              <a:rPr lang="en-US" altLang="zh-CN" dirty="0"/>
              <a:t>2916</a:t>
            </a:r>
          </a:p>
          <a:p>
            <a:r>
              <a:rPr lang="zh-CN" altLang="en-US" dirty="0"/>
              <a:t>服务 </a:t>
            </a:r>
            <a:r>
              <a:rPr lang="en-US" altLang="zh-CN" dirty="0"/>
              <a:t>1436</a:t>
            </a:r>
          </a:p>
          <a:p>
            <a:r>
              <a:rPr lang="zh-CN" altLang="en-US" dirty="0"/>
              <a:t>中国 </a:t>
            </a:r>
            <a:r>
              <a:rPr lang="en-US" altLang="zh-CN" dirty="0"/>
              <a:t>1162</a:t>
            </a:r>
          </a:p>
          <a:p>
            <a:r>
              <a:rPr lang="zh-CN" altLang="en-US" dirty="0"/>
              <a:t>检索 </a:t>
            </a:r>
            <a:r>
              <a:rPr lang="en-US" altLang="zh-CN" dirty="0"/>
              <a:t>842</a:t>
            </a:r>
          </a:p>
          <a:p>
            <a:r>
              <a:rPr lang="zh-CN" altLang="en-US" dirty="0"/>
              <a:t>期刊 </a:t>
            </a:r>
            <a:r>
              <a:rPr lang="en-US" altLang="zh-CN" dirty="0"/>
              <a:t>985</a:t>
            </a:r>
          </a:p>
          <a:p>
            <a:r>
              <a:rPr lang="zh-CN" altLang="en-US" dirty="0"/>
              <a:t>信息 </a:t>
            </a:r>
            <a:r>
              <a:rPr lang="en-US" altLang="zh-CN" dirty="0"/>
              <a:t>1244</a:t>
            </a:r>
          </a:p>
          <a:p>
            <a:r>
              <a:rPr lang="zh-CN" altLang="en-US" dirty="0"/>
              <a:t>文献 </a:t>
            </a:r>
            <a:r>
              <a:rPr lang="en-US" altLang="zh-CN" dirty="0"/>
              <a:t>823</a:t>
            </a:r>
          </a:p>
          <a:p>
            <a:r>
              <a:rPr lang="zh-CN" altLang="en-US" dirty="0"/>
              <a:t>安徽 </a:t>
            </a:r>
            <a:r>
              <a:rPr lang="en-US" altLang="zh-CN" dirty="0"/>
              <a:t>881</a:t>
            </a:r>
          </a:p>
          <a:p>
            <a:r>
              <a:rPr lang="zh-CN" altLang="en-US" dirty="0"/>
              <a:t>查新 </a:t>
            </a:r>
            <a:r>
              <a:rPr lang="en-US" altLang="zh-CN" dirty="0"/>
              <a:t>725</a:t>
            </a:r>
          </a:p>
          <a:p>
            <a:r>
              <a:rPr lang="zh-CN" altLang="en-US" dirty="0"/>
              <a:t>提供 </a:t>
            </a:r>
            <a:r>
              <a:rPr lang="en-US" altLang="zh-CN" dirty="0"/>
              <a:t>644</a:t>
            </a:r>
          </a:p>
          <a:p>
            <a:r>
              <a:rPr lang="zh-CN" altLang="en-US" dirty="0"/>
              <a:t>资源 </a:t>
            </a:r>
            <a:r>
              <a:rPr lang="en-US" altLang="zh-CN" dirty="0"/>
              <a:t>1058</a:t>
            </a:r>
          </a:p>
          <a:p>
            <a:r>
              <a:rPr lang="zh-CN" altLang="en-US" dirty="0"/>
              <a:t>活动 </a:t>
            </a:r>
            <a:r>
              <a:rPr lang="en-US" altLang="zh-CN" dirty="0"/>
              <a:t>685</a:t>
            </a:r>
          </a:p>
          <a:p>
            <a:r>
              <a:rPr lang="zh-CN" altLang="en-US" dirty="0"/>
              <a:t>农业大学 </a:t>
            </a:r>
            <a:r>
              <a:rPr lang="en-US" altLang="zh-CN" dirty="0"/>
              <a:t>580</a:t>
            </a:r>
          </a:p>
          <a:p>
            <a:r>
              <a:rPr lang="zh-CN" altLang="en-US" dirty="0"/>
              <a:t>使用 </a:t>
            </a:r>
            <a:r>
              <a:rPr lang="en-US" altLang="zh-CN" dirty="0"/>
              <a:t>761</a:t>
            </a:r>
          </a:p>
          <a:p>
            <a:r>
              <a:rPr lang="zh-CN" altLang="en-US" dirty="0"/>
              <a:t>进行 </a:t>
            </a:r>
            <a:r>
              <a:rPr lang="en-US" altLang="zh-CN" dirty="0"/>
              <a:t>572</a:t>
            </a:r>
          </a:p>
          <a:p>
            <a:r>
              <a:rPr lang="zh-CN" altLang="en-US" dirty="0"/>
              <a:t>内容 </a:t>
            </a:r>
            <a:r>
              <a:rPr lang="en-US" altLang="zh-CN" dirty="0"/>
              <a:t>595</a:t>
            </a:r>
          </a:p>
          <a:p>
            <a:r>
              <a:rPr lang="zh-CN" altLang="en-US" dirty="0"/>
              <a:t>试用 </a:t>
            </a:r>
            <a:r>
              <a:rPr lang="en-US" altLang="zh-CN" dirty="0"/>
              <a:t>515</a:t>
            </a:r>
          </a:p>
          <a:p>
            <a:r>
              <a:rPr lang="zh-CN" altLang="en-US" dirty="0"/>
              <a:t>工作 </a:t>
            </a:r>
            <a:r>
              <a:rPr lang="en-US" altLang="zh-CN" dirty="0"/>
              <a:t>748</a:t>
            </a:r>
          </a:p>
          <a:p>
            <a:r>
              <a:rPr lang="zh-CN" altLang="en-US" dirty="0"/>
              <a:t>学院 </a:t>
            </a:r>
            <a:r>
              <a:rPr lang="en-US" altLang="zh-CN" dirty="0"/>
              <a:t>990</a:t>
            </a:r>
          </a:p>
          <a:p>
            <a:r>
              <a:rPr lang="zh-CN" altLang="en-US" dirty="0"/>
              <a:t>案例 </a:t>
            </a:r>
            <a:r>
              <a:rPr lang="en-US" altLang="zh-CN" dirty="0"/>
              <a:t>487</a:t>
            </a:r>
          </a:p>
          <a:p>
            <a:r>
              <a:rPr lang="zh-CN" altLang="en-US" dirty="0"/>
              <a:t>数据 </a:t>
            </a:r>
            <a:r>
              <a:rPr lang="en-US" altLang="zh-CN" dirty="0"/>
              <a:t>2147</a:t>
            </a:r>
          </a:p>
          <a:p>
            <a:r>
              <a:rPr lang="zh-CN" altLang="en-US" dirty="0"/>
              <a:t>读者 </a:t>
            </a:r>
            <a:r>
              <a:rPr lang="en-US" altLang="zh-CN" dirty="0"/>
              <a:t>477</a:t>
            </a:r>
          </a:p>
          <a:p>
            <a:r>
              <a:rPr lang="zh-CN" altLang="en-US" dirty="0"/>
              <a:t>教育 </a:t>
            </a:r>
            <a:r>
              <a:rPr lang="en-US" altLang="zh-CN" dirty="0"/>
              <a:t>697</a:t>
            </a:r>
          </a:p>
          <a:p>
            <a:r>
              <a:rPr lang="zh-CN" altLang="en-US" dirty="0"/>
              <a:t>创新 </a:t>
            </a:r>
            <a:r>
              <a:rPr lang="en-US" altLang="zh-CN" dirty="0"/>
              <a:t>503</a:t>
            </a:r>
          </a:p>
          <a:p>
            <a:r>
              <a:rPr lang="zh-CN" altLang="en-US" dirty="0"/>
              <a:t>图书 </a:t>
            </a:r>
            <a:r>
              <a:rPr lang="en-US" altLang="zh-CN" dirty="0"/>
              <a:t>4287</a:t>
            </a:r>
          </a:p>
          <a:p>
            <a:r>
              <a:rPr lang="zh-CN" altLang="en-US" dirty="0"/>
              <a:t>访问 </a:t>
            </a:r>
            <a:r>
              <a:rPr lang="en-US" altLang="zh-CN" dirty="0"/>
              <a:t>384</a:t>
            </a:r>
          </a:p>
          <a:p>
            <a:r>
              <a:rPr lang="zh-CN" altLang="en-US" dirty="0"/>
              <a:t>老师 </a:t>
            </a:r>
            <a:r>
              <a:rPr lang="en-US" altLang="zh-CN" dirty="0"/>
              <a:t>374</a:t>
            </a:r>
          </a:p>
          <a:p>
            <a:r>
              <a:rPr lang="zh-CN" altLang="en-US" dirty="0"/>
              <a:t>相关 </a:t>
            </a:r>
            <a:r>
              <a:rPr lang="en-US" altLang="zh-CN" dirty="0"/>
              <a:t>397</a:t>
            </a:r>
          </a:p>
          <a:p>
            <a:r>
              <a:rPr lang="zh-CN" altLang="en-US" dirty="0"/>
              <a:t>学科 </a:t>
            </a:r>
            <a:r>
              <a:rPr lang="en-US" altLang="zh-CN" dirty="0"/>
              <a:t>445</a:t>
            </a:r>
          </a:p>
          <a:p>
            <a:r>
              <a:rPr lang="zh-CN" altLang="en-US" dirty="0"/>
              <a:t>学生 </a:t>
            </a:r>
            <a:r>
              <a:rPr lang="en-US" altLang="zh-CN" dirty="0"/>
              <a:t>622</a:t>
            </a:r>
          </a:p>
          <a:p>
            <a:r>
              <a:rPr lang="zh-CN" altLang="en-US" dirty="0"/>
              <a:t>馆长 </a:t>
            </a:r>
            <a:r>
              <a:rPr lang="en-US" altLang="zh-CN" dirty="0"/>
              <a:t>488</a:t>
            </a:r>
          </a:p>
          <a:p>
            <a:r>
              <a:rPr lang="zh-CN" altLang="en-US" dirty="0"/>
              <a:t>系统 </a:t>
            </a:r>
            <a:r>
              <a:rPr lang="en-US" altLang="zh-CN" dirty="0"/>
              <a:t>520</a:t>
            </a:r>
          </a:p>
          <a:p>
            <a:r>
              <a:rPr lang="zh-CN" altLang="en-US" dirty="0"/>
              <a:t>时间 </a:t>
            </a:r>
            <a:r>
              <a:rPr lang="en-US" altLang="zh-CN" dirty="0"/>
              <a:t>410</a:t>
            </a:r>
          </a:p>
          <a:p>
            <a:r>
              <a:rPr lang="zh-CN" altLang="en-US" dirty="0"/>
              <a:t>师生 </a:t>
            </a:r>
            <a:r>
              <a:rPr lang="en-US" altLang="zh-CN" dirty="0"/>
              <a:t>412</a:t>
            </a:r>
          </a:p>
          <a:p>
            <a:r>
              <a:rPr lang="zh-CN" altLang="en-US" dirty="0"/>
              <a:t>全文 </a:t>
            </a:r>
            <a:r>
              <a:rPr lang="en-US" altLang="zh-CN" dirty="0"/>
              <a:t>415</a:t>
            </a:r>
          </a:p>
          <a:p>
            <a:r>
              <a:rPr lang="zh-CN" altLang="en-US" dirty="0"/>
              <a:t>校图书馆 </a:t>
            </a:r>
            <a:r>
              <a:rPr lang="en-US" altLang="zh-CN" dirty="0"/>
              <a:t>365</a:t>
            </a:r>
          </a:p>
          <a:p>
            <a:r>
              <a:rPr lang="zh-CN" altLang="en-US" dirty="0"/>
              <a:t>平台 </a:t>
            </a:r>
            <a:r>
              <a:rPr lang="en-US" altLang="zh-CN" dirty="0"/>
              <a:t>439</a:t>
            </a:r>
          </a:p>
          <a:p>
            <a:r>
              <a:rPr lang="zh-CN" altLang="en-US" dirty="0"/>
              <a:t>科学 </a:t>
            </a:r>
            <a:r>
              <a:rPr lang="en-US" altLang="zh-CN" dirty="0"/>
              <a:t>1167</a:t>
            </a:r>
          </a:p>
          <a:p>
            <a:r>
              <a:rPr lang="zh-CN" altLang="en-US" dirty="0"/>
              <a:t>收录 </a:t>
            </a:r>
            <a:r>
              <a:rPr lang="en-US" altLang="zh-CN" dirty="0"/>
              <a:t>422</a:t>
            </a:r>
          </a:p>
          <a:p>
            <a:r>
              <a:rPr lang="zh-CN" altLang="en-US" dirty="0"/>
              <a:t>科技 </a:t>
            </a:r>
            <a:r>
              <a:rPr lang="en-US" altLang="zh-CN" dirty="0"/>
              <a:t>491</a:t>
            </a:r>
          </a:p>
          <a:p>
            <a:r>
              <a:rPr lang="zh-CN" altLang="en-US" dirty="0"/>
              <a:t>技术 </a:t>
            </a:r>
            <a:r>
              <a:rPr lang="en-US" altLang="zh-CN" dirty="0"/>
              <a:t>668</a:t>
            </a:r>
          </a:p>
          <a:p>
            <a:r>
              <a:rPr lang="zh-CN" altLang="en-US" dirty="0"/>
              <a:t>培训 </a:t>
            </a:r>
            <a:r>
              <a:rPr lang="en-US" altLang="zh-CN" dirty="0"/>
              <a:t>409</a:t>
            </a:r>
          </a:p>
          <a:p>
            <a:r>
              <a:rPr lang="zh-CN" altLang="en-US" dirty="0"/>
              <a:t>阅读 </a:t>
            </a:r>
            <a:r>
              <a:rPr lang="en-US" altLang="zh-CN" dirty="0"/>
              <a:t>360</a:t>
            </a:r>
          </a:p>
          <a:p>
            <a:r>
              <a:rPr lang="zh-CN" altLang="en-US" dirty="0"/>
              <a:t>包括 </a:t>
            </a:r>
            <a:r>
              <a:rPr lang="en-US" altLang="zh-CN" dirty="0"/>
              <a:t>384</a:t>
            </a:r>
          </a:p>
          <a:p>
            <a:r>
              <a:rPr lang="zh-CN" altLang="en-US" dirty="0"/>
              <a:t>研究 </a:t>
            </a:r>
            <a:r>
              <a:rPr lang="en-US" altLang="zh-CN" dirty="0"/>
              <a:t>874</a:t>
            </a:r>
          </a:p>
          <a:p>
            <a:r>
              <a:rPr lang="zh-CN" altLang="en-US" dirty="0"/>
              <a:t>以及 </a:t>
            </a:r>
            <a:r>
              <a:rPr lang="en-US" altLang="zh-CN" dirty="0"/>
              <a:t>324</a:t>
            </a:r>
          </a:p>
          <a:p>
            <a:r>
              <a:rPr lang="zh-CN" altLang="en-US" dirty="0"/>
              <a:t>报告 </a:t>
            </a:r>
            <a:r>
              <a:rPr lang="en-US" altLang="zh-CN" dirty="0"/>
              <a:t>612</a:t>
            </a:r>
          </a:p>
          <a:p>
            <a:r>
              <a:rPr lang="zh-CN" altLang="en-US" dirty="0"/>
              <a:t>用户 </a:t>
            </a:r>
            <a:r>
              <a:rPr lang="en-US" altLang="zh-CN" dirty="0"/>
              <a:t>388</a:t>
            </a:r>
          </a:p>
          <a:p>
            <a:r>
              <a:rPr lang="zh-CN" altLang="en-US" dirty="0"/>
              <a:t>论文 </a:t>
            </a:r>
            <a:r>
              <a:rPr lang="en-US" altLang="zh-CN" dirty="0"/>
              <a:t>598</a:t>
            </a:r>
          </a:p>
          <a:p>
            <a:r>
              <a:rPr lang="zh-CN" altLang="en-US" dirty="0"/>
              <a:t>学习 </a:t>
            </a:r>
            <a:r>
              <a:rPr lang="en-US" altLang="zh-CN" dirty="0"/>
              <a:t>460</a:t>
            </a:r>
          </a:p>
          <a:p>
            <a:r>
              <a:rPr lang="zh-CN" altLang="en-US" dirty="0"/>
              <a:t>通过 </a:t>
            </a:r>
            <a:r>
              <a:rPr lang="en-US" altLang="zh-CN" dirty="0"/>
              <a:t>372</a:t>
            </a:r>
          </a:p>
          <a:p>
            <a:r>
              <a:rPr lang="zh-CN" altLang="en-US" dirty="0"/>
              <a:t>可以 </a:t>
            </a:r>
            <a:r>
              <a:rPr lang="en-US" altLang="zh-CN" dirty="0"/>
              <a:t>454</a:t>
            </a:r>
          </a:p>
          <a:p>
            <a:r>
              <a:rPr lang="zh-CN" altLang="en-US" dirty="0"/>
              <a:t>获得 </a:t>
            </a:r>
            <a:r>
              <a:rPr lang="en-US" altLang="zh-CN" dirty="0"/>
              <a:t>344</a:t>
            </a:r>
          </a:p>
          <a:p>
            <a:r>
              <a:rPr lang="zh-CN" altLang="en-US" dirty="0"/>
              <a:t>视频 </a:t>
            </a:r>
            <a:r>
              <a:rPr lang="en-US" altLang="zh-CN" dirty="0"/>
              <a:t>343</a:t>
            </a:r>
          </a:p>
          <a:p>
            <a:r>
              <a:rPr lang="zh-CN" altLang="en-US" dirty="0"/>
              <a:t>专业 </a:t>
            </a:r>
            <a:r>
              <a:rPr lang="en-US" altLang="zh-CN" dirty="0"/>
              <a:t>356</a:t>
            </a:r>
          </a:p>
          <a:p>
            <a:r>
              <a:rPr lang="zh-CN" altLang="en-US" dirty="0"/>
              <a:t>大赛 </a:t>
            </a:r>
            <a:r>
              <a:rPr lang="en-US" altLang="zh-CN" dirty="0"/>
              <a:t>320</a:t>
            </a:r>
          </a:p>
          <a:p>
            <a:r>
              <a:rPr lang="zh-CN" altLang="en-US" dirty="0"/>
              <a:t>团队 </a:t>
            </a:r>
            <a:r>
              <a:rPr lang="en-US" altLang="zh-CN" dirty="0"/>
              <a:t>291</a:t>
            </a:r>
          </a:p>
          <a:p>
            <a:r>
              <a:rPr lang="zh-CN" altLang="en-US" dirty="0"/>
              <a:t>出版 </a:t>
            </a:r>
            <a:r>
              <a:rPr lang="en-US" altLang="zh-CN" dirty="0"/>
              <a:t>650</a:t>
            </a:r>
          </a:p>
          <a:p>
            <a:r>
              <a:rPr lang="zh-CN" altLang="en-US" dirty="0"/>
              <a:t>领域 </a:t>
            </a:r>
            <a:r>
              <a:rPr lang="en-US" altLang="zh-CN" dirty="0"/>
              <a:t>312</a:t>
            </a:r>
          </a:p>
          <a:p>
            <a:r>
              <a:rPr lang="zh-CN" altLang="en-US" dirty="0"/>
              <a:t>管理 </a:t>
            </a:r>
            <a:r>
              <a:rPr lang="en-US" altLang="zh-CN" dirty="0"/>
              <a:t>698</a:t>
            </a:r>
          </a:p>
          <a:p>
            <a:r>
              <a:rPr lang="zh-CN" altLang="en-US" dirty="0"/>
              <a:t>世界 </a:t>
            </a:r>
            <a:r>
              <a:rPr lang="en-US" altLang="zh-CN" dirty="0"/>
              <a:t>445</a:t>
            </a:r>
          </a:p>
          <a:p>
            <a:r>
              <a:rPr lang="zh-CN" altLang="en-US" dirty="0"/>
              <a:t>作品 </a:t>
            </a:r>
            <a:r>
              <a:rPr lang="en-US" altLang="zh-CN" dirty="0"/>
              <a:t>353</a:t>
            </a:r>
          </a:p>
          <a:p>
            <a:r>
              <a:rPr lang="zh-CN" altLang="en-US" dirty="0"/>
              <a:t>本次 </a:t>
            </a:r>
            <a:r>
              <a:rPr lang="en-US" altLang="zh-CN" dirty="0"/>
              <a:t>273</a:t>
            </a:r>
          </a:p>
          <a:p>
            <a:r>
              <a:rPr lang="zh-CN" altLang="en-US" dirty="0"/>
              <a:t>科研 </a:t>
            </a:r>
            <a:r>
              <a:rPr lang="en-US" altLang="zh-CN" dirty="0"/>
              <a:t>373</a:t>
            </a:r>
          </a:p>
          <a:p>
            <a:r>
              <a:rPr lang="zh-CN" altLang="en-US" dirty="0"/>
              <a:t>提交 </a:t>
            </a:r>
            <a:r>
              <a:rPr lang="en-US" altLang="zh-CN" dirty="0"/>
              <a:t>268</a:t>
            </a:r>
          </a:p>
          <a:p>
            <a:r>
              <a:rPr lang="zh-CN" altLang="en-US" dirty="0"/>
              <a:t>我馆 </a:t>
            </a:r>
            <a:r>
              <a:rPr lang="en-US" altLang="zh-CN" dirty="0"/>
              <a:t>276</a:t>
            </a:r>
          </a:p>
          <a:p>
            <a:r>
              <a:rPr lang="zh-CN" altLang="en-US" dirty="0"/>
              <a:t>发展 </a:t>
            </a:r>
            <a:r>
              <a:rPr lang="en-US" altLang="zh-CN" dirty="0"/>
              <a:t>362</a:t>
            </a:r>
          </a:p>
          <a:p>
            <a:r>
              <a:rPr lang="zh-CN" altLang="en-US" dirty="0"/>
              <a:t>交流 </a:t>
            </a:r>
            <a:r>
              <a:rPr lang="en-US" altLang="zh-CN" dirty="0"/>
              <a:t>314</a:t>
            </a:r>
          </a:p>
          <a:p>
            <a:r>
              <a:rPr lang="zh-CN" altLang="en-US" dirty="0"/>
              <a:t>现代 </a:t>
            </a:r>
            <a:r>
              <a:rPr lang="en-US" altLang="zh-CN" dirty="0"/>
              <a:t>262</a:t>
            </a:r>
          </a:p>
          <a:p>
            <a:r>
              <a:rPr lang="zh-CN" altLang="en-US" dirty="0"/>
              <a:t>主题 </a:t>
            </a:r>
            <a:r>
              <a:rPr lang="en-US" altLang="zh-CN" dirty="0"/>
              <a:t>295</a:t>
            </a:r>
          </a:p>
          <a:p>
            <a:r>
              <a:rPr lang="zh-CN" altLang="en-US" dirty="0"/>
              <a:t>电子 </a:t>
            </a:r>
            <a:r>
              <a:rPr lang="en-US" altLang="zh-CN" dirty="0"/>
              <a:t>675</a:t>
            </a:r>
          </a:p>
          <a:p>
            <a:r>
              <a:rPr lang="zh-CN" altLang="en-US" dirty="0"/>
              <a:t>北京 </a:t>
            </a:r>
            <a:r>
              <a:rPr lang="en-US" altLang="zh-CN" dirty="0"/>
              <a:t>296</a:t>
            </a:r>
          </a:p>
          <a:p>
            <a:r>
              <a:rPr lang="zh-CN" altLang="en-US" dirty="0"/>
              <a:t>杂志 </a:t>
            </a:r>
            <a:r>
              <a:rPr lang="en-US" altLang="zh-CN" dirty="0"/>
              <a:t>352</a:t>
            </a:r>
          </a:p>
          <a:p>
            <a:r>
              <a:rPr lang="zh-CN" altLang="en-US" dirty="0"/>
              <a:t>下载 </a:t>
            </a:r>
            <a:r>
              <a:rPr lang="en-US" altLang="zh-CN" dirty="0"/>
              <a:t>315</a:t>
            </a:r>
          </a:p>
          <a:p>
            <a:r>
              <a:rPr lang="zh-CN" altLang="en-US" dirty="0"/>
              <a:t>国家 </a:t>
            </a:r>
            <a:r>
              <a:rPr lang="en-US" altLang="zh-CN" dirty="0"/>
              <a:t>304</a:t>
            </a:r>
          </a:p>
          <a:p>
            <a:r>
              <a:rPr lang="zh-CN" altLang="en-US" dirty="0"/>
              <a:t>机构 </a:t>
            </a:r>
            <a:r>
              <a:rPr lang="en-US" altLang="zh-CN" dirty="0"/>
              <a:t>353</a:t>
            </a:r>
          </a:p>
          <a:p>
            <a:r>
              <a:rPr lang="zh-CN" altLang="en-US" dirty="0"/>
              <a:t>在线 </a:t>
            </a:r>
            <a:r>
              <a:rPr lang="en-US" altLang="zh-CN" dirty="0"/>
              <a:t>298</a:t>
            </a:r>
          </a:p>
          <a:p>
            <a:r>
              <a:rPr lang="zh-CN" altLang="en-US" dirty="0"/>
              <a:t>欢迎 </a:t>
            </a:r>
            <a:r>
              <a:rPr lang="en-US" altLang="zh-CN" dirty="0"/>
              <a:t>230</a:t>
            </a:r>
          </a:p>
          <a:p>
            <a:r>
              <a:rPr lang="zh-CN" altLang="en-US" dirty="0"/>
              <a:t>地址 </a:t>
            </a:r>
            <a:r>
              <a:rPr lang="en-US" altLang="zh-CN" dirty="0"/>
              <a:t>235</a:t>
            </a:r>
          </a:p>
          <a:p>
            <a:r>
              <a:rPr lang="zh-CN" altLang="en-US" dirty="0"/>
              <a:t>参赛 </a:t>
            </a:r>
            <a:r>
              <a:rPr lang="en-US" altLang="zh-CN" dirty="0"/>
              <a:t>308</a:t>
            </a:r>
          </a:p>
          <a:p>
            <a:r>
              <a:rPr lang="zh-CN" altLang="en-US" dirty="0"/>
              <a:t>我校 </a:t>
            </a:r>
            <a:r>
              <a:rPr lang="en-US" altLang="zh-CN" dirty="0"/>
              <a:t>346</a:t>
            </a:r>
          </a:p>
          <a:p>
            <a:r>
              <a:rPr lang="zh-CN" altLang="en-US" dirty="0"/>
              <a:t>我们 </a:t>
            </a:r>
            <a:r>
              <a:rPr lang="en-US" altLang="zh-CN" dirty="0"/>
              <a:t>238</a:t>
            </a:r>
          </a:p>
          <a:p>
            <a:r>
              <a:rPr lang="zh-CN" altLang="en-US" dirty="0"/>
              <a:t>功能 </a:t>
            </a:r>
            <a:r>
              <a:rPr lang="en-US" altLang="zh-CN" dirty="0"/>
              <a:t>263</a:t>
            </a:r>
          </a:p>
          <a:p>
            <a:r>
              <a:rPr lang="zh-CN" altLang="en-US" dirty="0"/>
              <a:t>信息中心 </a:t>
            </a:r>
            <a:r>
              <a:rPr lang="en-US" altLang="zh-CN" dirty="0"/>
              <a:t>223</a:t>
            </a:r>
          </a:p>
          <a:p>
            <a:r>
              <a:rPr lang="zh-CN" altLang="en-US" dirty="0"/>
              <a:t>知识 </a:t>
            </a:r>
            <a:r>
              <a:rPr lang="en-US" altLang="zh-CN" dirty="0"/>
              <a:t>381</a:t>
            </a:r>
          </a:p>
          <a:p>
            <a:r>
              <a:rPr lang="zh-CN" altLang="en-US" dirty="0"/>
              <a:t>高校 </a:t>
            </a:r>
            <a:r>
              <a:rPr lang="en-US" altLang="zh-CN" dirty="0"/>
              <a:t>373</a:t>
            </a:r>
          </a:p>
          <a:p>
            <a:r>
              <a:rPr lang="zh-CN" altLang="en-US" dirty="0"/>
              <a:t>所有 </a:t>
            </a:r>
            <a:r>
              <a:rPr lang="en-US" altLang="zh-CN" dirty="0"/>
              <a:t>261</a:t>
            </a:r>
          </a:p>
          <a:p>
            <a:r>
              <a:rPr lang="zh-CN" altLang="en-US" dirty="0"/>
              <a:t>学术 </a:t>
            </a:r>
            <a:r>
              <a:rPr lang="en-US" altLang="zh-CN" dirty="0"/>
              <a:t>438</a:t>
            </a:r>
          </a:p>
          <a:p>
            <a:r>
              <a:rPr lang="zh-CN" altLang="en-US" dirty="0"/>
              <a:t>点击 </a:t>
            </a:r>
            <a:r>
              <a:rPr lang="en-US" altLang="zh-CN" dirty="0"/>
              <a:t>214</a:t>
            </a:r>
          </a:p>
          <a:p>
            <a:r>
              <a:rPr lang="zh-CN" altLang="en-US" dirty="0"/>
              <a:t>开通 </a:t>
            </a:r>
            <a:r>
              <a:rPr lang="en-US" altLang="zh-CN" dirty="0"/>
              <a:t>211</a:t>
            </a:r>
          </a:p>
          <a:p>
            <a:r>
              <a:rPr lang="zh-CN" altLang="en-US" dirty="0"/>
              <a:t>国际 </a:t>
            </a:r>
            <a:r>
              <a:rPr lang="en-US" altLang="zh-CN" dirty="0"/>
              <a:t>315</a:t>
            </a:r>
          </a:p>
          <a:p>
            <a:r>
              <a:rPr lang="zh-CN" altLang="en-US" dirty="0"/>
              <a:t>同时 </a:t>
            </a:r>
            <a:r>
              <a:rPr lang="en-US" altLang="zh-CN" dirty="0"/>
              <a:t>219</a:t>
            </a:r>
          </a:p>
          <a:p>
            <a:r>
              <a:rPr lang="zh-CN" altLang="en-US" dirty="0"/>
              <a:t>经济 </a:t>
            </a:r>
            <a:r>
              <a:rPr lang="en-US" altLang="zh-CN" dirty="0"/>
              <a:t>545</a:t>
            </a:r>
          </a:p>
          <a:p>
            <a:r>
              <a:rPr lang="zh-CN" altLang="en-US" dirty="0"/>
              <a:t>方式 </a:t>
            </a:r>
            <a:r>
              <a:rPr lang="en-US" altLang="zh-CN" dirty="0"/>
              <a:t>246</a:t>
            </a:r>
          </a:p>
          <a:p>
            <a:r>
              <a:rPr lang="zh-CN" altLang="en-US" dirty="0"/>
              <a:t>读书 </a:t>
            </a:r>
            <a:r>
              <a:rPr lang="en-US" altLang="zh-CN" dirty="0"/>
              <a:t>227</a:t>
            </a:r>
          </a:p>
          <a:p>
            <a:r>
              <a:rPr lang="zh-CN" altLang="en-US" dirty="0"/>
              <a:t>法律 </a:t>
            </a:r>
            <a:r>
              <a:rPr lang="en-US" altLang="zh-CN" dirty="0"/>
              <a:t>272</a:t>
            </a:r>
          </a:p>
          <a:p>
            <a:r>
              <a:rPr lang="zh-CN" altLang="en-US" dirty="0"/>
              <a:t>专家 </a:t>
            </a:r>
            <a:r>
              <a:rPr lang="en-US" altLang="zh-CN" dirty="0"/>
              <a:t>222</a:t>
            </a:r>
          </a:p>
          <a:p>
            <a:r>
              <a:rPr lang="zh-CN" altLang="en-US" dirty="0"/>
              <a:t>馆员 </a:t>
            </a:r>
            <a:r>
              <a:rPr lang="en-US" altLang="zh-CN" dirty="0"/>
              <a:t>202</a:t>
            </a:r>
          </a:p>
          <a:p>
            <a:r>
              <a:rPr lang="zh-CN" altLang="en-US" dirty="0"/>
              <a:t>利用 </a:t>
            </a:r>
            <a:r>
              <a:rPr lang="en-US" altLang="zh-CN" dirty="0"/>
              <a:t>217</a:t>
            </a:r>
          </a:p>
          <a:p>
            <a:r>
              <a:rPr lang="zh-CN" altLang="en-US" dirty="0"/>
              <a:t>中文 </a:t>
            </a:r>
            <a:r>
              <a:rPr lang="en-US" altLang="zh-CN" dirty="0"/>
              <a:t>246</a:t>
            </a:r>
          </a:p>
          <a:p>
            <a:r>
              <a:rPr lang="zh-CN" altLang="en-US" dirty="0"/>
              <a:t>专题 </a:t>
            </a:r>
            <a:r>
              <a:rPr lang="en-US" altLang="zh-CN" dirty="0"/>
              <a:t>277</a:t>
            </a:r>
          </a:p>
          <a:p>
            <a:r>
              <a:rPr lang="zh-CN" altLang="en-US" dirty="0"/>
              <a:t>根据 </a:t>
            </a:r>
            <a:r>
              <a:rPr lang="en-US" altLang="zh-CN" dirty="0"/>
              <a:t>195</a:t>
            </a:r>
          </a:p>
          <a:p>
            <a:r>
              <a:rPr lang="zh-CN" altLang="en-US" dirty="0"/>
              <a:t>介绍 </a:t>
            </a:r>
            <a:r>
              <a:rPr lang="en-US" altLang="zh-CN" dirty="0"/>
              <a:t>281</a:t>
            </a:r>
          </a:p>
          <a:p>
            <a:r>
              <a:rPr lang="zh-CN" altLang="en-US" dirty="0"/>
              <a:t>选择 </a:t>
            </a:r>
            <a:r>
              <a:rPr lang="en-US" altLang="zh-CN" dirty="0"/>
              <a:t>204</a:t>
            </a:r>
          </a:p>
          <a:p>
            <a:r>
              <a:rPr lang="zh-CN" altLang="en-US" dirty="0"/>
              <a:t>链接 </a:t>
            </a:r>
            <a:r>
              <a:rPr lang="en-US" altLang="zh-CN" dirty="0"/>
              <a:t>189</a:t>
            </a:r>
          </a:p>
          <a:p>
            <a:r>
              <a:rPr lang="zh-CN" altLang="en-US" dirty="0"/>
              <a:t>网址 </a:t>
            </a:r>
            <a:r>
              <a:rPr lang="en-US" altLang="zh-CN" dirty="0"/>
              <a:t>184</a:t>
            </a:r>
          </a:p>
          <a:p>
            <a:r>
              <a:rPr lang="zh-CN" altLang="en-US" dirty="0"/>
              <a:t>出版社 </a:t>
            </a:r>
            <a:r>
              <a:rPr lang="en-US" altLang="zh-CN" dirty="0"/>
              <a:t>184</a:t>
            </a:r>
          </a:p>
          <a:p>
            <a:r>
              <a:rPr lang="zh-CN" altLang="en-US" dirty="0"/>
              <a:t>目前 </a:t>
            </a:r>
            <a:r>
              <a:rPr lang="en-US" altLang="zh-CN" dirty="0"/>
              <a:t>188</a:t>
            </a:r>
          </a:p>
          <a:p>
            <a:r>
              <a:rPr lang="zh-CN" altLang="en-US" dirty="0"/>
              <a:t>全球 </a:t>
            </a:r>
            <a:r>
              <a:rPr lang="en-US" altLang="zh-CN" dirty="0"/>
              <a:t>192</a:t>
            </a:r>
          </a:p>
          <a:p>
            <a:r>
              <a:rPr lang="zh-CN" altLang="en-US" dirty="0"/>
              <a:t>数字 </a:t>
            </a:r>
            <a:r>
              <a:rPr lang="en-US" altLang="zh-CN" dirty="0"/>
              <a:t>329</a:t>
            </a:r>
          </a:p>
          <a:p>
            <a:r>
              <a:rPr lang="zh-CN" altLang="en-US" dirty="0"/>
              <a:t>处理 </a:t>
            </a:r>
            <a:r>
              <a:rPr lang="en-US" altLang="zh-CN" dirty="0"/>
              <a:t>195</a:t>
            </a:r>
          </a:p>
          <a:p>
            <a:r>
              <a:rPr lang="zh-CN" altLang="en-US" dirty="0"/>
              <a:t>考核 </a:t>
            </a:r>
            <a:r>
              <a:rPr lang="en-US" altLang="zh-CN" dirty="0"/>
              <a:t>196</a:t>
            </a:r>
          </a:p>
          <a:p>
            <a:r>
              <a:rPr lang="zh-CN" altLang="en-US" dirty="0"/>
              <a:t>设计 </a:t>
            </a:r>
            <a:r>
              <a:rPr lang="en-US" altLang="zh-CN" dirty="0"/>
              <a:t>253</a:t>
            </a:r>
          </a:p>
          <a:p>
            <a:r>
              <a:rPr lang="zh-CN" altLang="en-US" dirty="0"/>
              <a:t>分析 </a:t>
            </a:r>
            <a:r>
              <a:rPr lang="en-US" altLang="zh-CN" dirty="0"/>
              <a:t>251</a:t>
            </a:r>
          </a:p>
          <a:p>
            <a:r>
              <a:rPr lang="zh-CN" altLang="en-US" dirty="0"/>
              <a:t>情况 </a:t>
            </a:r>
            <a:r>
              <a:rPr lang="en-US" altLang="zh-CN" dirty="0"/>
              <a:t>212</a:t>
            </a:r>
          </a:p>
          <a:p>
            <a:r>
              <a:rPr lang="en-US" altLang="zh-CN" dirty="0"/>
              <a:t>4</a:t>
            </a:r>
            <a:r>
              <a:rPr lang="zh-CN" altLang="en-US" dirty="0"/>
              <a:t>月 </a:t>
            </a:r>
            <a:r>
              <a:rPr lang="en-US" altLang="zh-CN" dirty="0"/>
              <a:t>183</a:t>
            </a:r>
          </a:p>
          <a:p>
            <a:r>
              <a:rPr lang="zh-CN" altLang="en-US" dirty="0"/>
              <a:t>参考 </a:t>
            </a:r>
            <a:r>
              <a:rPr lang="en-US" altLang="zh-CN" dirty="0"/>
              <a:t>271</a:t>
            </a:r>
          </a:p>
          <a:p>
            <a:r>
              <a:rPr lang="zh-CN" altLang="en-US" dirty="0"/>
              <a:t>广大 </a:t>
            </a:r>
            <a:r>
              <a:rPr lang="en-US" altLang="zh-CN" dirty="0"/>
              <a:t>220</a:t>
            </a:r>
          </a:p>
          <a:p>
            <a:r>
              <a:rPr lang="zh-CN" altLang="en-US" dirty="0"/>
              <a:t>学校 </a:t>
            </a:r>
            <a:r>
              <a:rPr lang="en-US" altLang="zh-CN" dirty="0"/>
              <a:t>302</a:t>
            </a:r>
          </a:p>
          <a:p>
            <a:r>
              <a:rPr lang="zh-CN" altLang="en-US" dirty="0"/>
              <a:t>师范大学 </a:t>
            </a:r>
            <a:r>
              <a:rPr lang="en-US" altLang="zh-CN" dirty="0"/>
              <a:t>173</a:t>
            </a:r>
          </a:p>
          <a:p>
            <a:r>
              <a:rPr lang="zh-CN" altLang="en-US" dirty="0"/>
              <a:t>搜索引擎 </a:t>
            </a:r>
            <a:r>
              <a:rPr lang="en-US" altLang="zh-CN" dirty="0"/>
              <a:t>166</a:t>
            </a:r>
          </a:p>
          <a:p>
            <a:r>
              <a:rPr lang="zh-CN" altLang="en-US" dirty="0"/>
              <a:t>要求 </a:t>
            </a:r>
            <a:r>
              <a:rPr lang="en-US" altLang="zh-CN" dirty="0"/>
              <a:t>180</a:t>
            </a:r>
          </a:p>
          <a:p>
            <a:r>
              <a:rPr lang="zh-CN" altLang="en-US" dirty="0"/>
              <a:t>建设 </a:t>
            </a:r>
            <a:r>
              <a:rPr lang="en-US" altLang="zh-CN" dirty="0"/>
              <a:t>295</a:t>
            </a:r>
          </a:p>
          <a:p>
            <a:r>
              <a:rPr lang="zh-CN" altLang="en-US" dirty="0"/>
              <a:t>同学 </a:t>
            </a:r>
            <a:r>
              <a:rPr lang="en-US" altLang="zh-CN" dirty="0"/>
              <a:t>344</a:t>
            </a:r>
          </a:p>
          <a:p>
            <a:r>
              <a:rPr lang="zh-CN" altLang="en-US" dirty="0"/>
              <a:t>中的 </a:t>
            </a:r>
            <a:r>
              <a:rPr lang="en-US" altLang="zh-CN" dirty="0"/>
              <a:t>165</a:t>
            </a:r>
          </a:p>
          <a:p>
            <a:r>
              <a:rPr lang="zh-CN" altLang="en-US" dirty="0"/>
              <a:t>人员 </a:t>
            </a:r>
            <a:r>
              <a:rPr lang="en-US" altLang="zh-CN" dirty="0"/>
              <a:t>263</a:t>
            </a:r>
          </a:p>
          <a:p>
            <a:r>
              <a:rPr lang="zh-CN" altLang="en-US" dirty="0"/>
              <a:t>一个 </a:t>
            </a:r>
            <a:r>
              <a:rPr lang="en-US" altLang="zh-CN" dirty="0"/>
              <a:t>212</a:t>
            </a:r>
          </a:p>
          <a:p>
            <a:r>
              <a:rPr lang="zh-CN" altLang="en-US" dirty="0"/>
              <a:t>三等奖 </a:t>
            </a:r>
            <a:r>
              <a:rPr lang="en-US" altLang="zh-CN" dirty="0"/>
              <a:t>174</a:t>
            </a:r>
          </a:p>
          <a:p>
            <a:r>
              <a:rPr lang="zh-CN" altLang="en-US" dirty="0"/>
              <a:t>了解 </a:t>
            </a:r>
            <a:r>
              <a:rPr lang="en-US" altLang="zh-CN" dirty="0"/>
              <a:t>174</a:t>
            </a:r>
          </a:p>
          <a:p>
            <a:r>
              <a:rPr lang="zh-CN" altLang="en-US" dirty="0"/>
              <a:t>校园 </a:t>
            </a:r>
            <a:r>
              <a:rPr lang="en-US" altLang="zh-CN" dirty="0"/>
              <a:t>263</a:t>
            </a:r>
          </a:p>
          <a:p>
            <a:r>
              <a:rPr lang="zh-CN" altLang="en-US" dirty="0"/>
              <a:t>计算机 </a:t>
            </a:r>
            <a:r>
              <a:rPr lang="en-US" altLang="zh-CN" dirty="0"/>
              <a:t>200</a:t>
            </a:r>
          </a:p>
          <a:p>
            <a:r>
              <a:rPr lang="zh-CN" altLang="en-US" dirty="0"/>
              <a:t>有关 </a:t>
            </a:r>
            <a:r>
              <a:rPr lang="en-US" altLang="zh-CN" dirty="0"/>
              <a:t>197</a:t>
            </a:r>
          </a:p>
          <a:p>
            <a:r>
              <a:rPr lang="zh-CN" altLang="en-US" dirty="0"/>
              <a:t>主要 </a:t>
            </a:r>
            <a:r>
              <a:rPr lang="en-US" altLang="zh-CN" dirty="0"/>
              <a:t>180</a:t>
            </a:r>
          </a:p>
          <a:p>
            <a:r>
              <a:rPr lang="zh-CN" altLang="en-US" dirty="0"/>
              <a:t>进入 </a:t>
            </a:r>
            <a:r>
              <a:rPr lang="en-US" altLang="zh-CN" dirty="0"/>
              <a:t>171</a:t>
            </a:r>
          </a:p>
          <a:p>
            <a:r>
              <a:rPr lang="zh-CN" altLang="en-US" dirty="0"/>
              <a:t>安徽省 </a:t>
            </a:r>
            <a:r>
              <a:rPr lang="en-US" altLang="zh-CN" dirty="0"/>
              <a:t>168</a:t>
            </a:r>
          </a:p>
          <a:p>
            <a:r>
              <a:rPr lang="zh-CN" altLang="en-US" dirty="0"/>
              <a:t>时代 </a:t>
            </a:r>
            <a:r>
              <a:rPr lang="en-US" altLang="zh-CN" dirty="0"/>
              <a:t>235</a:t>
            </a:r>
          </a:p>
          <a:p>
            <a:r>
              <a:rPr lang="zh-CN" altLang="en-US" dirty="0"/>
              <a:t>简介 </a:t>
            </a:r>
            <a:r>
              <a:rPr lang="en-US" altLang="zh-CN" dirty="0"/>
              <a:t>171</a:t>
            </a:r>
          </a:p>
          <a:p>
            <a:r>
              <a:rPr lang="zh-CN" altLang="en-US" dirty="0"/>
              <a:t>教学 </a:t>
            </a:r>
            <a:r>
              <a:rPr lang="en-US" altLang="zh-CN" dirty="0"/>
              <a:t>304</a:t>
            </a:r>
          </a:p>
          <a:p>
            <a:r>
              <a:rPr lang="zh-CN" altLang="en-US" dirty="0"/>
              <a:t>报告厅 </a:t>
            </a:r>
            <a:r>
              <a:rPr lang="en-US" altLang="zh-CN" dirty="0"/>
              <a:t>167</a:t>
            </a:r>
          </a:p>
          <a:p>
            <a:r>
              <a:rPr lang="zh-CN" altLang="en-US" dirty="0"/>
              <a:t>医学 </a:t>
            </a:r>
            <a:r>
              <a:rPr lang="en-US" altLang="zh-CN" dirty="0"/>
              <a:t>271</a:t>
            </a:r>
          </a:p>
          <a:p>
            <a:r>
              <a:rPr lang="en-US" altLang="zh-CN" dirty="0"/>
              <a:t>2016</a:t>
            </a:r>
            <a:r>
              <a:rPr lang="zh-CN" altLang="en-US" dirty="0"/>
              <a:t>年 </a:t>
            </a:r>
            <a:r>
              <a:rPr lang="en-US" altLang="zh-CN" dirty="0"/>
              <a:t>162</a:t>
            </a:r>
          </a:p>
          <a:p>
            <a:r>
              <a:rPr lang="zh-CN" altLang="en-US" dirty="0"/>
              <a:t>文化 </a:t>
            </a:r>
            <a:r>
              <a:rPr lang="en-US" altLang="zh-CN" dirty="0"/>
              <a:t>257</a:t>
            </a:r>
          </a:p>
          <a:p>
            <a:r>
              <a:rPr lang="zh-CN" altLang="en-US" dirty="0"/>
              <a:t>课程 </a:t>
            </a:r>
            <a:r>
              <a:rPr lang="en-US" altLang="zh-CN" dirty="0"/>
              <a:t>208</a:t>
            </a:r>
          </a:p>
          <a:p>
            <a:r>
              <a:rPr lang="zh-CN" altLang="en-US" dirty="0"/>
              <a:t>开放 </a:t>
            </a:r>
            <a:r>
              <a:rPr lang="en-US" altLang="zh-CN" dirty="0"/>
              <a:t>163</a:t>
            </a:r>
          </a:p>
          <a:p>
            <a:r>
              <a:rPr lang="zh-CN" altLang="en-US" dirty="0"/>
              <a:t>开展 </a:t>
            </a:r>
            <a:r>
              <a:rPr lang="en-US" altLang="zh-CN" dirty="0"/>
              <a:t>157</a:t>
            </a:r>
          </a:p>
          <a:p>
            <a:r>
              <a:rPr lang="zh-CN" altLang="en-US" dirty="0"/>
              <a:t>推广 </a:t>
            </a:r>
            <a:r>
              <a:rPr lang="en-US" altLang="zh-CN" dirty="0"/>
              <a:t>162</a:t>
            </a:r>
          </a:p>
          <a:p>
            <a:r>
              <a:rPr lang="zh-CN" altLang="en-US" dirty="0"/>
              <a:t>其他 </a:t>
            </a:r>
            <a:r>
              <a:rPr lang="en-US" altLang="zh-CN" dirty="0"/>
              <a:t>202</a:t>
            </a:r>
          </a:p>
          <a:p>
            <a:r>
              <a:rPr lang="zh-CN" altLang="en-US" dirty="0"/>
              <a:t>如何 </a:t>
            </a:r>
            <a:r>
              <a:rPr lang="en-US" altLang="zh-CN" dirty="0"/>
              <a:t>162</a:t>
            </a:r>
          </a:p>
          <a:p>
            <a:r>
              <a:rPr lang="zh-CN" altLang="en-US" dirty="0"/>
              <a:t>系列 </a:t>
            </a:r>
            <a:r>
              <a:rPr lang="en-US" altLang="zh-CN" dirty="0"/>
              <a:t>233</a:t>
            </a:r>
          </a:p>
          <a:p>
            <a:r>
              <a:rPr lang="zh-CN" altLang="en-US" dirty="0"/>
              <a:t>运营 </a:t>
            </a:r>
            <a:r>
              <a:rPr lang="en-US" altLang="zh-CN" dirty="0"/>
              <a:t>154</a:t>
            </a:r>
          </a:p>
          <a:p>
            <a:r>
              <a:rPr lang="zh-CN" altLang="en-US" dirty="0"/>
              <a:t>外文 </a:t>
            </a:r>
            <a:r>
              <a:rPr lang="en-US" altLang="zh-CN" dirty="0"/>
              <a:t>216</a:t>
            </a:r>
          </a:p>
          <a:p>
            <a:r>
              <a:rPr lang="zh-CN" altLang="en-US" dirty="0"/>
              <a:t>提高 </a:t>
            </a:r>
            <a:r>
              <a:rPr lang="en-US" altLang="zh-CN" dirty="0"/>
              <a:t>155</a:t>
            </a:r>
          </a:p>
          <a:p>
            <a:r>
              <a:rPr lang="zh-CN" altLang="en-US" dirty="0"/>
              <a:t>同学们 </a:t>
            </a:r>
            <a:r>
              <a:rPr lang="en-US" altLang="zh-CN" dirty="0"/>
              <a:t>147</a:t>
            </a:r>
          </a:p>
          <a:p>
            <a:r>
              <a:rPr lang="zh-CN" altLang="en-US" dirty="0"/>
              <a:t>参加 </a:t>
            </a:r>
            <a:r>
              <a:rPr lang="en-US" altLang="zh-CN" dirty="0"/>
              <a:t>206</a:t>
            </a:r>
          </a:p>
          <a:p>
            <a:r>
              <a:rPr lang="zh-CN" altLang="en-US" dirty="0"/>
              <a:t>具体 </a:t>
            </a:r>
            <a:r>
              <a:rPr lang="en-US" altLang="zh-CN" dirty="0"/>
              <a:t>146</a:t>
            </a:r>
          </a:p>
          <a:p>
            <a:r>
              <a:rPr lang="zh-CN" altLang="en-US" dirty="0"/>
              <a:t>美国 </a:t>
            </a:r>
            <a:r>
              <a:rPr lang="en-US" altLang="zh-CN" dirty="0"/>
              <a:t>172</a:t>
            </a:r>
          </a:p>
          <a:p>
            <a:r>
              <a:rPr lang="zh-CN" altLang="en-US" dirty="0"/>
              <a:t>英语 </a:t>
            </a:r>
            <a:r>
              <a:rPr lang="en-US" altLang="zh-CN" dirty="0"/>
              <a:t>246</a:t>
            </a:r>
          </a:p>
          <a:p>
            <a:r>
              <a:rPr lang="zh-CN" altLang="en-US" dirty="0"/>
              <a:t>上海 </a:t>
            </a:r>
            <a:r>
              <a:rPr lang="en-US" altLang="zh-CN" dirty="0"/>
              <a:t>151</a:t>
            </a:r>
          </a:p>
          <a:p>
            <a:r>
              <a:rPr lang="zh-CN" altLang="en-US" dirty="0"/>
              <a:t>农业 </a:t>
            </a:r>
            <a:r>
              <a:rPr lang="en-US" altLang="zh-CN" dirty="0"/>
              <a:t>784</a:t>
            </a:r>
          </a:p>
          <a:p>
            <a:r>
              <a:rPr lang="zh-CN" altLang="en-US" dirty="0"/>
              <a:t>主任 </a:t>
            </a:r>
            <a:r>
              <a:rPr lang="en-US" altLang="zh-CN" dirty="0"/>
              <a:t>195</a:t>
            </a:r>
          </a:p>
          <a:p>
            <a:r>
              <a:rPr lang="zh-CN" altLang="en-US" dirty="0"/>
              <a:t>中心 </a:t>
            </a:r>
            <a:r>
              <a:rPr lang="en-US" altLang="zh-CN" dirty="0"/>
              <a:t>576</a:t>
            </a:r>
          </a:p>
          <a:p>
            <a:r>
              <a:rPr lang="zh-CN" altLang="en-US" dirty="0"/>
              <a:t>通知 </a:t>
            </a:r>
            <a:r>
              <a:rPr lang="en-US" altLang="zh-CN" dirty="0"/>
              <a:t>183</a:t>
            </a:r>
          </a:p>
          <a:p>
            <a:r>
              <a:rPr lang="zh-CN" altLang="en-US" dirty="0"/>
              <a:t>资料 </a:t>
            </a:r>
            <a:r>
              <a:rPr lang="en-US" altLang="zh-CN" dirty="0"/>
              <a:t>283</a:t>
            </a:r>
          </a:p>
          <a:p>
            <a:r>
              <a:rPr lang="zh-CN" altLang="en-US" dirty="0"/>
              <a:t>重要 </a:t>
            </a:r>
            <a:r>
              <a:rPr lang="en-US" altLang="zh-CN" dirty="0"/>
              <a:t>203</a:t>
            </a:r>
          </a:p>
          <a:p>
            <a:r>
              <a:rPr lang="zh-CN" altLang="en-US" dirty="0"/>
              <a:t>综合 </a:t>
            </a:r>
            <a:r>
              <a:rPr lang="en-US" altLang="zh-CN" dirty="0"/>
              <a:t>176</a:t>
            </a:r>
          </a:p>
          <a:p>
            <a:r>
              <a:rPr lang="zh-CN" altLang="en-US" dirty="0"/>
              <a:t>涉及 </a:t>
            </a:r>
            <a:r>
              <a:rPr lang="en-US" altLang="zh-CN" dirty="0"/>
              <a:t>144</a:t>
            </a:r>
          </a:p>
          <a:p>
            <a:r>
              <a:rPr lang="zh-CN" altLang="en-US" dirty="0"/>
              <a:t>其中 </a:t>
            </a:r>
            <a:r>
              <a:rPr lang="en-US" altLang="zh-CN" dirty="0"/>
              <a:t>171</a:t>
            </a:r>
          </a:p>
          <a:p>
            <a:r>
              <a:rPr lang="zh-CN" altLang="en-US" dirty="0"/>
              <a:t>讲座 </a:t>
            </a:r>
            <a:r>
              <a:rPr lang="en-US" altLang="zh-CN" dirty="0"/>
              <a:t>148</a:t>
            </a:r>
          </a:p>
          <a:p>
            <a:r>
              <a:rPr lang="zh-CN" altLang="en-US" dirty="0"/>
              <a:t>部分 </a:t>
            </a:r>
            <a:r>
              <a:rPr lang="en-US" altLang="zh-CN" dirty="0"/>
              <a:t>205</a:t>
            </a:r>
          </a:p>
          <a:p>
            <a:r>
              <a:rPr lang="zh-CN" altLang="en-US" dirty="0"/>
              <a:t>大家 </a:t>
            </a:r>
            <a:r>
              <a:rPr lang="en-US" altLang="zh-CN" dirty="0"/>
              <a:t>140</a:t>
            </a:r>
          </a:p>
          <a:p>
            <a:r>
              <a:rPr lang="zh-CN" altLang="en-US" dirty="0"/>
              <a:t>记录 </a:t>
            </a:r>
            <a:r>
              <a:rPr lang="en-US" altLang="zh-CN" dirty="0"/>
              <a:t>161</a:t>
            </a:r>
          </a:p>
          <a:p>
            <a:r>
              <a:rPr lang="zh-CN" altLang="en-US" dirty="0"/>
              <a:t>研究生 </a:t>
            </a:r>
            <a:r>
              <a:rPr lang="en-US" altLang="zh-CN" dirty="0"/>
              <a:t>167</a:t>
            </a:r>
          </a:p>
          <a:p>
            <a:r>
              <a:rPr lang="zh-CN" altLang="en-US" dirty="0"/>
              <a:t>成员 </a:t>
            </a:r>
            <a:r>
              <a:rPr lang="en-US" altLang="zh-CN" dirty="0"/>
              <a:t>150</a:t>
            </a:r>
          </a:p>
          <a:p>
            <a:r>
              <a:rPr lang="en-US" altLang="zh-CN" dirty="0"/>
              <a:t>6</a:t>
            </a:r>
            <a:r>
              <a:rPr lang="zh-CN" altLang="en-US" dirty="0"/>
              <a:t>月 </a:t>
            </a:r>
            <a:r>
              <a:rPr lang="en-US" altLang="zh-CN" dirty="0"/>
              <a:t>143</a:t>
            </a:r>
          </a:p>
          <a:p>
            <a:r>
              <a:rPr lang="zh-CN" altLang="en-US" dirty="0"/>
              <a:t>结果 </a:t>
            </a:r>
            <a:r>
              <a:rPr lang="en-US" altLang="zh-CN" dirty="0"/>
              <a:t>138</a:t>
            </a:r>
          </a:p>
          <a:p>
            <a:r>
              <a:rPr lang="zh-CN" altLang="en-US" dirty="0"/>
              <a:t>参与 </a:t>
            </a:r>
            <a:r>
              <a:rPr lang="en-US" altLang="zh-CN" dirty="0"/>
              <a:t>143</a:t>
            </a:r>
          </a:p>
          <a:p>
            <a:r>
              <a:rPr lang="zh-CN" altLang="en-US" dirty="0"/>
              <a:t>查询 </a:t>
            </a:r>
            <a:r>
              <a:rPr lang="en-US" altLang="zh-CN" dirty="0"/>
              <a:t>161</a:t>
            </a:r>
          </a:p>
          <a:p>
            <a:r>
              <a:rPr lang="zh-CN" altLang="en-US" dirty="0"/>
              <a:t>二等奖 </a:t>
            </a:r>
            <a:r>
              <a:rPr lang="en-US" altLang="zh-CN" dirty="0"/>
              <a:t>136</a:t>
            </a:r>
          </a:p>
          <a:p>
            <a:r>
              <a:rPr lang="zh-CN" altLang="en-US" dirty="0"/>
              <a:t>环境 </a:t>
            </a:r>
            <a:r>
              <a:rPr lang="en-US" altLang="zh-CN" dirty="0"/>
              <a:t>224</a:t>
            </a:r>
          </a:p>
          <a:p>
            <a:r>
              <a:rPr lang="zh-CN" altLang="en-US" dirty="0"/>
              <a:t>资源库 </a:t>
            </a:r>
            <a:r>
              <a:rPr lang="en-US" altLang="zh-CN" dirty="0"/>
              <a:t>138</a:t>
            </a:r>
          </a:p>
          <a:p>
            <a:r>
              <a:rPr lang="zh-CN" altLang="en-US" dirty="0"/>
              <a:t>网站 </a:t>
            </a:r>
            <a:r>
              <a:rPr lang="en-US" altLang="zh-CN" dirty="0"/>
              <a:t>206</a:t>
            </a:r>
          </a:p>
          <a:p>
            <a:r>
              <a:rPr lang="zh-CN" altLang="en-US" dirty="0"/>
              <a:t>材料 </a:t>
            </a:r>
            <a:r>
              <a:rPr lang="en-US" altLang="zh-CN" dirty="0"/>
              <a:t>183</a:t>
            </a:r>
          </a:p>
          <a:p>
            <a:r>
              <a:rPr lang="zh-CN" altLang="en-US" dirty="0"/>
              <a:t>新的 </a:t>
            </a:r>
            <a:r>
              <a:rPr lang="en-US" altLang="zh-CN" dirty="0"/>
              <a:t>134</a:t>
            </a:r>
          </a:p>
          <a:p>
            <a:r>
              <a:rPr lang="zh-CN" altLang="en-US" dirty="0"/>
              <a:t>作者 </a:t>
            </a:r>
            <a:r>
              <a:rPr lang="en-US" altLang="zh-CN" dirty="0"/>
              <a:t>149</a:t>
            </a:r>
          </a:p>
          <a:p>
            <a:r>
              <a:rPr lang="zh-CN" altLang="en-US" dirty="0"/>
              <a:t>问题 </a:t>
            </a:r>
            <a:r>
              <a:rPr lang="en-US" altLang="zh-CN" dirty="0"/>
              <a:t>194</a:t>
            </a:r>
          </a:p>
          <a:p>
            <a:r>
              <a:rPr lang="zh-CN" altLang="en-US" dirty="0"/>
              <a:t>现场 </a:t>
            </a:r>
            <a:r>
              <a:rPr lang="en-US" altLang="zh-CN" dirty="0"/>
              <a:t>136</a:t>
            </a:r>
          </a:p>
          <a:p>
            <a:r>
              <a:rPr lang="en-US" altLang="zh-CN" dirty="0"/>
              <a:t>SCI 197</a:t>
            </a:r>
          </a:p>
          <a:p>
            <a:r>
              <a:rPr lang="zh-CN" altLang="en-US" dirty="0"/>
              <a:t>金融 </a:t>
            </a:r>
            <a:r>
              <a:rPr lang="en-US" altLang="zh-CN" dirty="0"/>
              <a:t>167</a:t>
            </a:r>
          </a:p>
          <a:p>
            <a:r>
              <a:rPr lang="en-US" altLang="zh-CN" dirty="0"/>
              <a:t>2015</a:t>
            </a:r>
            <a:r>
              <a:rPr lang="zh-CN" altLang="en-US" dirty="0"/>
              <a:t>年 </a:t>
            </a:r>
            <a:r>
              <a:rPr lang="en-US" altLang="zh-CN" dirty="0"/>
              <a:t>143</a:t>
            </a:r>
          </a:p>
          <a:p>
            <a:r>
              <a:rPr lang="zh-CN" altLang="en-US" dirty="0"/>
              <a:t>以上 </a:t>
            </a:r>
            <a:r>
              <a:rPr lang="en-US" altLang="zh-CN" dirty="0"/>
              <a:t>141</a:t>
            </a:r>
          </a:p>
          <a:p>
            <a:r>
              <a:rPr lang="zh-CN" altLang="en-US" dirty="0"/>
              <a:t>帮助 </a:t>
            </a:r>
            <a:r>
              <a:rPr lang="en-US" altLang="zh-CN" dirty="0"/>
              <a:t>138</a:t>
            </a:r>
          </a:p>
          <a:p>
            <a:r>
              <a:rPr lang="zh-CN" altLang="en-US" dirty="0"/>
              <a:t>新闻 </a:t>
            </a:r>
            <a:r>
              <a:rPr lang="en-US" altLang="zh-CN" dirty="0"/>
              <a:t>184</a:t>
            </a:r>
          </a:p>
          <a:p>
            <a:r>
              <a:rPr lang="zh-CN" altLang="en-US" dirty="0"/>
              <a:t>实践 </a:t>
            </a:r>
            <a:r>
              <a:rPr lang="en-US" altLang="zh-CN" dirty="0"/>
              <a:t>142</a:t>
            </a:r>
          </a:p>
          <a:p>
            <a:r>
              <a:rPr lang="zh-CN" altLang="en-US" dirty="0"/>
              <a:t>获取 </a:t>
            </a:r>
            <a:r>
              <a:rPr lang="en-US" altLang="zh-CN" dirty="0"/>
              <a:t>140</a:t>
            </a:r>
          </a:p>
          <a:p>
            <a:r>
              <a:rPr lang="en-US" altLang="zh-CN" dirty="0"/>
              <a:t>2013</a:t>
            </a:r>
            <a:r>
              <a:rPr lang="zh-CN" altLang="en-US" dirty="0"/>
              <a:t>年 </a:t>
            </a:r>
            <a:r>
              <a:rPr lang="en-US" altLang="zh-CN" dirty="0"/>
              <a:t>142</a:t>
            </a:r>
          </a:p>
          <a:p>
            <a:r>
              <a:rPr lang="zh-CN" altLang="en-US" dirty="0"/>
              <a:t>教师 </a:t>
            </a:r>
            <a:r>
              <a:rPr lang="en-US" altLang="zh-CN" dirty="0"/>
              <a:t>125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65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3.75E-6 -7.51736 " pathEditMode="relative" rAng="0" ptsTypes="AA">
                                      <p:cBhvr>
                                        <p:cTn id="6" dur="4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4CE562-3394-4E51-8609-0FCE80DB5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-12745"/>
            <a:ext cx="10515600" cy="1325563"/>
          </a:xfrm>
        </p:spPr>
        <p:txBody>
          <a:bodyPr/>
          <a:lstStyle/>
          <a:p>
            <a:r>
              <a:rPr lang="en-US" altLang="zh-CN" dirty="0" err="1"/>
              <a:t>WannaCry</a:t>
            </a:r>
            <a:endParaRPr lang="zh-CN" altLang="en-US" dirty="0"/>
          </a:p>
        </p:txBody>
      </p:sp>
      <p:grpSp>
        <p:nvGrpSpPr>
          <p:cNvPr id="3" name="1676998a-0345-44eb-9991-015cccdf22a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CCBB58A-DF90-4134-9BD3-2CE8EBBAFAA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2297566"/>
            <a:ext cx="10108862" cy="2673447"/>
            <a:chOff x="667658" y="2878279"/>
            <a:chExt cx="10108862" cy="2673447"/>
          </a:xfrm>
        </p:grpSpPr>
        <p:sp>
          <p:nvSpPr>
            <p:cNvPr id="14" name="ïSḻîḍè">
              <a:extLst>
                <a:ext uri="{FF2B5EF4-FFF2-40B4-BE49-F238E27FC236}">
                  <a16:creationId xmlns:a16="http://schemas.microsoft.com/office/drawing/2014/main" id="{DEB76788-8FF1-4A20-9BB0-A5F96278CECA}"/>
                </a:ext>
              </a:extLst>
            </p:cNvPr>
            <p:cNvSpPr txBox="1"/>
            <p:nvPr/>
          </p:nvSpPr>
          <p:spPr>
            <a:xfrm>
              <a:off x="667658" y="2965634"/>
              <a:ext cx="3501296" cy="1169551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/>
            </a:bodyPr>
            <a:lstStyle/>
            <a:p>
              <a:r>
                <a:rPr lang="zh-CN" altLang="en-US" sz="2800" dirty="0"/>
                <a:t>“想哭”病毒</a:t>
              </a:r>
            </a:p>
          </p:txBody>
        </p:sp>
        <p:grpSp>
          <p:nvGrpSpPr>
            <p:cNvPr id="6" name="ïSļïḑé">
              <a:extLst>
                <a:ext uri="{FF2B5EF4-FFF2-40B4-BE49-F238E27FC236}">
                  <a16:creationId xmlns:a16="http://schemas.microsoft.com/office/drawing/2014/main" id="{6DD974DF-6D1B-4500-AA99-9C1DE9E8086A}"/>
                </a:ext>
              </a:extLst>
            </p:cNvPr>
            <p:cNvGrpSpPr/>
            <p:nvPr/>
          </p:nvGrpSpPr>
          <p:grpSpPr>
            <a:xfrm>
              <a:off x="8339960" y="2878279"/>
              <a:ext cx="2436560" cy="1101442"/>
              <a:chOff x="2216052" y="4354443"/>
              <a:chExt cx="2436560" cy="1101442"/>
            </a:xfrm>
          </p:grpSpPr>
          <p:sp>
            <p:nvSpPr>
              <p:cNvPr id="11" name="íṡliḋe">
                <a:extLst>
                  <a:ext uri="{FF2B5EF4-FFF2-40B4-BE49-F238E27FC236}">
                    <a16:creationId xmlns:a16="http://schemas.microsoft.com/office/drawing/2014/main" id="{B886A947-16E9-453E-8AEA-1A97DA1B8C3F}"/>
                  </a:ext>
                </a:extLst>
              </p:cNvPr>
              <p:cNvSpPr/>
              <p:nvPr/>
            </p:nvSpPr>
            <p:spPr>
              <a:xfrm>
                <a:off x="2216052" y="4977341"/>
                <a:ext cx="2436560" cy="478544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英国的几十家医院被迫暂停急救等服务</a:t>
                </a:r>
                <a:endParaRPr lang="en-US" altLang="zh-CN" sz="1100" dirty="0"/>
              </a:p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俄罗斯内政部千台电脑遭攻击</a:t>
                </a:r>
              </a:p>
            </p:txBody>
          </p:sp>
          <p:sp>
            <p:nvSpPr>
              <p:cNvPr id="12" name="išļîḓé">
                <a:extLst>
                  <a:ext uri="{FF2B5EF4-FFF2-40B4-BE49-F238E27FC236}">
                    <a16:creationId xmlns:a16="http://schemas.microsoft.com/office/drawing/2014/main" id="{080CBC5A-7314-4976-8743-86151937206F}"/>
                  </a:ext>
                </a:extLst>
              </p:cNvPr>
              <p:cNvSpPr/>
              <p:nvPr/>
            </p:nvSpPr>
            <p:spPr>
              <a:xfrm>
                <a:off x="2216052" y="4354443"/>
                <a:ext cx="1680474" cy="67213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r>
                  <a:rPr lang="en-US" altLang="zh-CN" sz="3600" dirty="0">
                    <a:solidFill>
                      <a:schemeClr val="accent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77%</a:t>
                </a:r>
              </a:p>
            </p:txBody>
          </p:sp>
          <p:sp>
            <p:nvSpPr>
              <p:cNvPr id="13" name="íś1ïḓè">
                <a:extLst>
                  <a:ext uri="{FF2B5EF4-FFF2-40B4-BE49-F238E27FC236}">
                    <a16:creationId xmlns:a16="http://schemas.microsoft.com/office/drawing/2014/main" id="{17AEC0F4-30B3-4A99-BF5E-2B3D5D60A2FF}"/>
                  </a:ext>
                </a:extLst>
              </p:cNvPr>
              <p:cNvSpPr/>
              <p:nvPr/>
            </p:nvSpPr>
            <p:spPr>
              <a:xfrm>
                <a:off x="3238005" y="4593185"/>
                <a:ext cx="1210296" cy="263902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1"/>
                    </a:solidFill>
                    <a:effectLst/>
                  </a:rPr>
                  <a:t>国家遭受攻击</a:t>
                </a:r>
              </a:p>
            </p:txBody>
          </p:sp>
        </p:grpSp>
        <p:grpSp>
          <p:nvGrpSpPr>
            <p:cNvPr id="7" name="ïš1íḓé">
              <a:extLst>
                <a:ext uri="{FF2B5EF4-FFF2-40B4-BE49-F238E27FC236}">
                  <a16:creationId xmlns:a16="http://schemas.microsoft.com/office/drawing/2014/main" id="{6A1D0921-95B0-4E53-9EB8-218278DB5595}"/>
                </a:ext>
              </a:extLst>
            </p:cNvPr>
            <p:cNvGrpSpPr/>
            <p:nvPr/>
          </p:nvGrpSpPr>
          <p:grpSpPr>
            <a:xfrm>
              <a:off x="8339961" y="4450284"/>
              <a:ext cx="2232249" cy="1101442"/>
              <a:chOff x="2216052" y="4354443"/>
              <a:chExt cx="2232249" cy="1101442"/>
            </a:xfrm>
          </p:grpSpPr>
          <p:sp>
            <p:nvSpPr>
              <p:cNvPr id="8" name="îśļíḓé">
                <a:extLst>
                  <a:ext uri="{FF2B5EF4-FFF2-40B4-BE49-F238E27FC236}">
                    <a16:creationId xmlns:a16="http://schemas.microsoft.com/office/drawing/2014/main" id="{C36B9473-B5EA-48D9-B77B-9A816B71F276}"/>
                  </a:ext>
                </a:extLst>
              </p:cNvPr>
              <p:cNvSpPr/>
              <p:nvPr/>
            </p:nvSpPr>
            <p:spPr>
              <a:xfrm>
                <a:off x="2216052" y="4977341"/>
                <a:ext cx="2232248" cy="478544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altLang="en-US" sz="1100" dirty="0"/>
                  <a:t>公安网、石油系统、银行、教育网、校园网及多所大学的计算机都中招</a:t>
                </a:r>
              </a:p>
            </p:txBody>
          </p:sp>
          <p:sp>
            <p:nvSpPr>
              <p:cNvPr id="9" name="îṣļiḓé">
                <a:extLst>
                  <a:ext uri="{FF2B5EF4-FFF2-40B4-BE49-F238E27FC236}">
                    <a16:creationId xmlns:a16="http://schemas.microsoft.com/office/drawing/2014/main" id="{93871EF2-3EF7-432D-A047-AB7A67B3106E}"/>
                  </a:ext>
                </a:extLst>
              </p:cNvPr>
              <p:cNvSpPr/>
              <p:nvPr/>
            </p:nvSpPr>
            <p:spPr>
              <a:xfrm>
                <a:off x="2216052" y="4354443"/>
                <a:ext cx="1680474" cy="67213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r>
                  <a:rPr lang="en-US" altLang="zh-CN" sz="3600" dirty="0">
                    <a:solidFill>
                      <a:schemeClr val="accent2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3600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万</a:t>
                </a:r>
                <a:endParaRPr lang="en-US" altLang="zh-CN" sz="3600" dirty="0">
                  <a:solidFill>
                    <a:schemeClr val="accent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iṩḷíďê">
                <a:extLst>
                  <a:ext uri="{FF2B5EF4-FFF2-40B4-BE49-F238E27FC236}">
                    <a16:creationId xmlns:a16="http://schemas.microsoft.com/office/drawing/2014/main" id="{35D746CE-DE8E-4415-B807-4793CF2DE6D9}"/>
                  </a:ext>
                </a:extLst>
              </p:cNvPr>
              <p:cNvSpPr/>
              <p:nvPr/>
            </p:nvSpPr>
            <p:spPr>
              <a:xfrm>
                <a:off x="3238005" y="4593185"/>
                <a:ext cx="1210296" cy="263902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2"/>
                    </a:solidFill>
                    <a:effectLst/>
                  </a:rPr>
                  <a:t>中国机构遭受影响</a:t>
                </a:r>
              </a:p>
            </p:txBody>
          </p:sp>
        </p:grpSp>
      </p:grpSp>
      <p:pic>
        <p:nvPicPr>
          <p:cNvPr id="17" name="内容占位符 3">
            <a:extLst>
              <a:ext uri="{FF2B5EF4-FFF2-40B4-BE49-F238E27FC236}">
                <a16:creationId xmlns:a16="http://schemas.microsoft.com/office/drawing/2014/main" id="{21A13508-4898-47A5-B897-3070B0E8B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453" y="1901828"/>
            <a:ext cx="4846940" cy="324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0FE2E081-D7F9-451E-9360-AE64576B50C3}"/>
              </a:ext>
            </a:extLst>
          </p:cNvPr>
          <p:cNvGrpSpPr/>
          <p:nvPr/>
        </p:nvGrpSpPr>
        <p:grpSpPr>
          <a:xfrm>
            <a:off x="1819809" y="278002"/>
            <a:ext cx="8552629" cy="6455584"/>
            <a:chOff x="1819809" y="278002"/>
            <a:chExt cx="8552629" cy="645558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9309871-C723-4756-8FBD-77FCA58CE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9809" y="278002"/>
              <a:ext cx="8552381" cy="723810"/>
            </a:xfrm>
            <a:prstGeom prst="rect">
              <a:avLst/>
            </a:prstGeom>
          </p:spPr>
        </p:pic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6D0BD74D-A6B5-4B91-9F32-72E70B208F51}"/>
                </a:ext>
              </a:extLst>
            </p:cNvPr>
            <p:cNvGrpSpPr/>
            <p:nvPr/>
          </p:nvGrpSpPr>
          <p:grpSpPr>
            <a:xfrm>
              <a:off x="1819809" y="1028824"/>
              <a:ext cx="8552629" cy="5704762"/>
              <a:chOff x="1819809" y="1028824"/>
              <a:chExt cx="8552629" cy="5704762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8167B042-BBC6-4A95-B0E0-C56891D0AA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29581" y="1028824"/>
                <a:ext cx="6142857" cy="5695238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8D2F1BEA-EF44-4F7F-ADB1-3648435AE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9809" y="1028824"/>
                <a:ext cx="2409524" cy="5704762"/>
              </a:xfrm>
              <a:prstGeom prst="rect">
                <a:avLst/>
              </a:prstGeom>
            </p:spPr>
          </p:pic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347C688-6E50-4F29-93D2-F59793946C51}"/>
              </a:ext>
            </a:extLst>
          </p:cNvPr>
          <p:cNvGrpSpPr/>
          <p:nvPr/>
        </p:nvGrpSpPr>
        <p:grpSpPr>
          <a:xfrm>
            <a:off x="1437459" y="-675456"/>
            <a:ext cx="9317079" cy="14140506"/>
            <a:chOff x="1432710" y="-5535130"/>
            <a:chExt cx="9317079" cy="14140506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0C750A5-DAE2-4902-B7EB-D29771D90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2210" y="-5535130"/>
              <a:ext cx="9307579" cy="273630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48003AC-17FF-4CFB-87CD-E901A6DC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2210" y="-2654811"/>
              <a:ext cx="9307579" cy="265481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7EC6D5D-D5AD-4500-B736-C18CB2BBD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2210" y="144015"/>
              <a:ext cx="9307579" cy="268008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1CB8A1D0-AC71-465C-AB1F-460DE7DD7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2710" y="2968113"/>
              <a:ext cx="9307578" cy="2778539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65C7EF0-6BED-4A1B-8B5D-635F6BFB1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42210" y="5890665"/>
              <a:ext cx="9307578" cy="2714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13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ss1.bdstatic.com/-vo3dSag_xI4khGkpoWK1HF6hhy/baike/crop%3D0%2C92%2C800%2C528%3Bc0%3Dbaike92%2C5%2C5%2C92%2C30/sign=68cbbe45b8fb43160e50203a1d946a1a/f7246b600c338744be5ef1f25b0fd9f9d62aa0a1.jpg">
            <a:extLst>
              <a:ext uri="{FF2B5EF4-FFF2-40B4-BE49-F238E27FC236}">
                <a16:creationId xmlns:a16="http://schemas.microsoft.com/office/drawing/2014/main" id="{627BC99B-FE01-4B25-A13E-B95BA55EB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052513"/>
            <a:ext cx="7620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CB93613E-23D7-416D-8034-0DEB4205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03" y="0"/>
            <a:ext cx="9290248" cy="1053686"/>
          </a:xfrm>
        </p:spPr>
        <p:txBody>
          <a:bodyPr/>
          <a:lstStyle/>
          <a:p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网络安全法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D712D8-3531-4D87-A74A-A36231CFB06E}"/>
              </a:ext>
            </a:extLst>
          </p:cNvPr>
          <p:cNvSpPr txBox="1"/>
          <p:nvPr/>
        </p:nvSpPr>
        <p:spPr>
          <a:xfrm>
            <a:off x="695325" y="1130300"/>
            <a:ext cx="108529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/>
              <a:t>第三章  网络运行安全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/>
              <a:t>第一节 一般规定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第二十一条 </a:t>
            </a:r>
            <a:r>
              <a:rPr lang="zh-CN" altLang="en-US" sz="2000" dirty="0"/>
              <a:t>国家实行网络安全等级保护制度。网络运营者应当按照网络安全等级保护制度的要求，履行下列安全保护义务，保障网络免受干扰、破坏或者未经授权的访问，防止网络数据泄露或者被窃取、篡改：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（一）制定内部安全管理制度和操作规程，确定网络安全负责人，落实网络安全保护责任；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（二）采取防范计算机病毒和网络攻击、网络侵入等危害网络安全行为的技术措施；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（三）采取监测、记录网络运行状态、网络安全事件的技术措施，并按照规定留存相关的网络日志不少于六个月；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（四）采取数据分类、重要数据备份和加密等措施；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（五）法律、行政法规规定的其他义务。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3428FFA-BB90-418E-BE09-6B4E2D2BB0EF}"/>
              </a:ext>
            </a:extLst>
          </p:cNvPr>
          <p:cNvCxnSpPr/>
          <p:nvPr/>
        </p:nvCxnSpPr>
        <p:spPr>
          <a:xfrm>
            <a:off x="983432" y="4797152"/>
            <a:ext cx="104966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8DA86FA-614E-4A30-B6E0-1D11691F4050}"/>
              </a:ext>
            </a:extLst>
          </p:cNvPr>
          <p:cNvCxnSpPr>
            <a:cxnSpLocks/>
          </p:cNvCxnSpPr>
          <p:nvPr/>
        </p:nvCxnSpPr>
        <p:spPr>
          <a:xfrm>
            <a:off x="835743" y="5229200"/>
            <a:ext cx="18038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624" y="2420888"/>
            <a:ext cx="10534797" cy="3069742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D8D83866-C712-43BA-86F0-7468EC90E1AD}"/>
              </a:ext>
            </a:extLst>
          </p:cNvPr>
          <p:cNvSpPr txBox="1">
            <a:spLocks/>
          </p:cNvSpPr>
          <p:nvPr/>
        </p:nvSpPr>
        <p:spPr>
          <a:xfrm>
            <a:off x="671135" y="-8292"/>
            <a:ext cx="8415301" cy="106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Comic PRC Medium" panose="00000500000000000000" pitchFamily="2" charset="-122"/>
                <a:ea typeface="MComic PRC Medium" panose="00000500000000000000" pitchFamily="2" charset="-122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/>
              <a:t>为什么用</a:t>
            </a:r>
            <a:r>
              <a:rPr lang="en-US" altLang="zh-CN" dirty="0"/>
              <a:t>ELK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6881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B6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con-elasticsearc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735" y="1000760"/>
            <a:ext cx="812800" cy="812800"/>
          </a:xfrm>
          <a:prstGeom prst="rect">
            <a:avLst/>
          </a:prstGeom>
        </p:spPr>
      </p:pic>
      <p:pic>
        <p:nvPicPr>
          <p:cNvPr id="5" name="图片 4" descr="icon-logstas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050" y="967105"/>
            <a:ext cx="802640" cy="802640"/>
          </a:xfrm>
          <a:prstGeom prst="rect">
            <a:avLst/>
          </a:prstGeom>
        </p:spPr>
      </p:pic>
      <p:pic>
        <p:nvPicPr>
          <p:cNvPr id="6" name="图片 5" descr="icon-kiban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015" y="995680"/>
            <a:ext cx="802640" cy="802640"/>
          </a:xfrm>
          <a:prstGeom prst="rect">
            <a:avLst/>
          </a:prstGeom>
        </p:spPr>
      </p:pic>
      <p:pic>
        <p:nvPicPr>
          <p:cNvPr id="7" name="图片 6" descr="redis-whit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5031740"/>
            <a:ext cx="2286000" cy="76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966" y="2132856"/>
            <a:ext cx="10575447" cy="3079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ssi4.51cto.com/attachment/201303/27/425872_1364376951lexY.png">
            <a:extLst>
              <a:ext uri="{FF2B5EF4-FFF2-40B4-BE49-F238E27FC236}">
                <a16:creationId xmlns:a16="http://schemas.microsoft.com/office/drawing/2014/main" id="{474DC165-7FA6-447E-93B2-CF495B152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182" b="1483"/>
          <a:stretch/>
        </p:blipFill>
        <p:spPr bwMode="auto">
          <a:xfrm>
            <a:off x="1991544" y="1052513"/>
            <a:ext cx="7884913" cy="57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5F7C9353-242C-4331-8617-72693186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35" y="-8292"/>
            <a:ext cx="8415301" cy="106080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/>
              <a:t>ELK</a:t>
            </a:r>
            <a:r>
              <a:rPr lang="zh-CN" altLang="en-US" dirty="0"/>
              <a:t>工作原理</a:t>
            </a:r>
          </a:p>
        </p:txBody>
      </p:sp>
    </p:spTree>
    <p:extLst>
      <p:ext uri="{BB962C8B-B14F-4D97-AF65-F5344CB8AC3E}">
        <p14:creationId xmlns:p14="http://schemas.microsoft.com/office/powerpoint/2010/main" val="1483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/>
          <a:stretch/>
        </p:blipFill>
        <p:spPr>
          <a:xfrm>
            <a:off x="20282" y="0"/>
            <a:ext cx="12171718" cy="6858000"/>
          </a:xfr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A828839-7026-44F0-ADBA-D0BE6D85F336}"/>
              </a:ext>
            </a:extLst>
          </p:cNvPr>
          <p:cNvSpPr txBox="1"/>
          <p:nvPr/>
        </p:nvSpPr>
        <p:spPr>
          <a:xfrm>
            <a:off x="335360" y="5732631"/>
            <a:ext cx="3376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/>
              <a:t>1T=1024G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21526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7" y="0"/>
            <a:ext cx="12162543" cy="6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Name&quot;:&quot;正常&quot;,&quot;HeaderHeight&quot;:15.0,&quot;TopMargin&quot;:0.0,&quot;FooterHeight&quot;:9.0,&quot;BottomMargin&quot;:0.0,&quot;SideMargin&quot;:5.5,&quot;IntervalMargin&quot;:1.5,&quot;Id&quot;:&quot;GuidesStyle_Normal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676998a-0345-44eb-9991-015cccdf22a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pct5">
          <a:fgClr>
            <a:schemeClr val="tx1"/>
          </a:fgClr>
          <a:bgClr>
            <a:schemeClr val="bg1"/>
          </a:bgClr>
        </a:pattFill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A000120141114A06KPBG</Template>
  <TotalTime>4766</TotalTime>
  <Words>783</Words>
  <Application>Microsoft Office PowerPoint</Application>
  <PresentationFormat>宽屏</PresentationFormat>
  <Paragraphs>250</Paragraphs>
  <Slides>17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Calibri</vt:lpstr>
      <vt:lpstr>AjiwaiPro</vt:lpstr>
      <vt:lpstr>Arial</vt:lpstr>
      <vt:lpstr>微软雅黑</vt:lpstr>
      <vt:lpstr>宋体</vt:lpstr>
      <vt:lpstr>MComic PRC Medium</vt:lpstr>
      <vt:lpstr>黑体</vt:lpstr>
      <vt:lpstr>Office 主题</vt:lpstr>
      <vt:lpstr>PowerPoint 演示文稿</vt:lpstr>
      <vt:lpstr>WannaCry</vt:lpstr>
      <vt:lpstr>PowerPoint 演示文稿</vt:lpstr>
      <vt:lpstr>网络安全法</vt:lpstr>
      <vt:lpstr>PowerPoint 演示文稿</vt:lpstr>
      <vt:lpstr>PowerPoint 演示文稿</vt:lpstr>
      <vt:lpstr>ELK工作原理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创新点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unique</dc:creator>
  <cp:lastModifiedBy>Windows 用户</cp:lastModifiedBy>
  <cp:revision>226</cp:revision>
  <dcterms:created xsi:type="dcterms:W3CDTF">2017-12-15T15:24:46Z</dcterms:created>
  <dcterms:modified xsi:type="dcterms:W3CDTF">2017-12-28T05:29:23Z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2052-10.1.0.5707</vt:lpwstr>
  </property>
</Properties>
</file>