
<file path=[Content_Types].xml><?xml version="1.0" encoding="utf-8"?>
<Types xmlns="http://schemas.openxmlformats.org/package/2006/content-types">
  <Default Extension="png" ContentType="image/png"/>
  <Default Extension="emf" ContentType="image/x-emf"/>
  <Default Extension="jpeg" ContentType="image/jpeg"/>
  <Default Extension="wmf" ContentType="image/wmf"/>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theme/themeOverride3.xml" ContentType="application/vnd.openxmlformats-officedocument.themeOverride+xml"/>
  <Override PartName="/ppt/notesSlides/notesSlide5.xml" ContentType="application/vnd.openxmlformats-officedocument.presentationml.notesSlide+xml"/>
  <Override PartName="/ppt/theme/themeOverride4.xml" ContentType="application/vnd.openxmlformats-officedocument.themeOverride+xml"/>
  <Override PartName="/ppt/notesSlides/notesSlide6.xml" ContentType="application/vnd.openxmlformats-officedocument.presentationml.notesSlide+xml"/>
  <Override PartName="/ppt/theme/themeOverride5.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6.xml" ContentType="application/vnd.openxmlformats-officedocument.themeOverride+xml"/>
  <Override PartName="/ppt/notesSlides/notesSlide9.xml" ContentType="application/vnd.openxmlformats-officedocument.presentationml.notesSlide+xml"/>
  <Override PartName="/ppt/theme/themeOverride7.xml" ContentType="application/vnd.openxmlformats-officedocument.themeOverride+xml"/>
  <Override PartName="/ppt/notesSlides/notesSlide10.xml" ContentType="application/vnd.openxmlformats-officedocument.presentationml.notesSlide+xml"/>
  <Override PartName="/ppt/theme/themeOverride8.xml" ContentType="application/vnd.openxmlformats-officedocument.themeOverride+xml"/>
  <Override PartName="/ppt/notesSlides/notesSlide11.xml" ContentType="application/vnd.openxmlformats-officedocument.presentationml.notesSlide+xml"/>
  <Override PartName="/ppt/theme/themeOverride9.xml" ContentType="application/vnd.openxmlformats-officedocument.themeOverride+xml"/>
  <Override PartName="/ppt/notesSlides/notesSlide12.xml" ContentType="application/vnd.openxmlformats-officedocument.presentationml.notesSlide+xml"/>
  <Override PartName="/ppt/theme/themeOverride10.xml" ContentType="application/vnd.openxmlformats-officedocument.themeOverride+xml"/>
  <Override PartName="/ppt/notesSlides/notesSlide13.xml" ContentType="application/vnd.openxmlformats-officedocument.presentationml.notesSlide+xml"/>
  <Override PartName="/ppt/theme/themeOverride11.xml" ContentType="application/vnd.openxmlformats-officedocument.themeOverride+xml"/>
  <Override PartName="/ppt/notesSlides/notesSlide14.xml" ContentType="application/vnd.openxmlformats-officedocument.presentationml.notesSlide+xml"/>
  <Override PartName="/ppt/theme/themeOverride12.xml" ContentType="application/vnd.openxmlformats-officedocument.themeOverr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89" r:id="rId2"/>
  </p:sldMasterIdLst>
  <p:notesMasterIdLst>
    <p:notesMasterId r:id="rId26"/>
  </p:notesMasterIdLst>
  <p:sldIdLst>
    <p:sldId id="419" r:id="rId3"/>
    <p:sldId id="429" r:id="rId4"/>
    <p:sldId id="422" r:id="rId5"/>
    <p:sldId id="438" r:id="rId6"/>
    <p:sldId id="439" r:id="rId7"/>
    <p:sldId id="423" r:id="rId8"/>
    <p:sldId id="288" r:id="rId9"/>
    <p:sldId id="424" r:id="rId10"/>
    <p:sldId id="433" r:id="rId11"/>
    <p:sldId id="445" r:id="rId12"/>
    <p:sldId id="447" r:id="rId13"/>
    <p:sldId id="448" r:id="rId14"/>
    <p:sldId id="449" r:id="rId15"/>
    <p:sldId id="450" r:id="rId16"/>
    <p:sldId id="330" r:id="rId17"/>
    <p:sldId id="425" r:id="rId18"/>
    <p:sldId id="328" r:id="rId19"/>
    <p:sldId id="274" r:id="rId20"/>
    <p:sldId id="339" r:id="rId21"/>
    <p:sldId id="331" r:id="rId22"/>
    <p:sldId id="426" r:id="rId23"/>
    <p:sldId id="289" r:id="rId24"/>
    <p:sldId id="428" r:id="rId25"/>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17A68"/>
    <a:srgbClr val="0E6254"/>
    <a:srgbClr val="5AC8AD"/>
    <a:srgbClr val="28967B"/>
    <a:srgbClr val="409486"/>
    <a:srgbClr val="32BB99"/>
    <a:srgbClr val="189E79"/>
    <a:srgbClr val="63CF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68"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a:latin typeface="等线" pitchFamily="2" charset="-122"/>
                <a:ea typeface="等线" pitchFamily="2" charset="-122"/>
              </a:defRPr>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a:latin typeface="等线" pitchFamily="2" charset="-122"/>
                <a:ea typeface="等线" pitchFamily="2" charset="-122"/>
              </a:defRPr>
            </a:lvl1pPr>
          </a:lstStyle>
          <a:p>
            <a:pPr>
              <a:defRPr/>
            </a:pPr>
            <a:fld id="{0BD5C207-A689-4248-9C74-D5F1806C7B35}" type="datetimeFigureOut">
              <a:rPr lang="zh-CN" altLang="en-US"/>
              <a:pPr>
                <a:defRPr/>
              </a:pPr>
              <a:t>2017/12/27</a:t>
            </a:fld>
            <a:endParaRPr lang="zh-CN" altLang="en-US"/>
          </a:p>
        </p:txBody>
      </p:sp>
      <p:sp>
        <p:nvSpPr>
          <p:cNvPr id="38916"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latin typeface="等线" pitchFamily="2" charset="-122"/>
                <a:ea typeface="等线" pitchFamily="2" charset="-122"/>
              </a:defRPr>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latin typeface="等线" pitchFamily="2" charset="-122"/>
                <a:ea typeface="等线" pitchFamily="2" charset="-122"/>
              </a:defRPr>
            </a:lvl1pPr>
          </a:lstStyle>
          <a:p>
            <a:pPr>
              <a:defRPr/>
            </a:pPr>
            <a:fld id="{80214F20-028F-49E4-9378-3BF40B573CB5}" type="slidenum">
              <a:rPr lang="zh-CN" altLang="en-US"/>
              <a:pPr>
                <a:defRPr/>
              </a:pPr>
              <a:t>‹#›</a:t>
            </a:fld>
            <a:endParaRPr lang="zh-CN" altLang="en-US"/>
          </a:p>
        </p:txBody>
      </p:sp>
    </p:spTree>
    <p:extLst>
      <p:ext uri="{BB962C8B-B14F-4D97-AF65-F5344CB8AC3E}">
        <p14:creationId xmlns:p14="http://schemas.microsoft.com/office/powerpoint/2010/main" val="33654240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等线" pitchFamily="2" charset="-122"/>
        <a:ea typeface="等线" pitchFamily="2" charset="-122"/>
        <a:cs typeface="+mn-cs"/>
      </a:defRPr>
    </a:lvl1pPr>
    <a:lvl2pPr marL="457200" algn="l" rtl="0" eaLnBrk="0" fontAlgn="base" hangingPunct="0">
      <a:spcBef>
        <a:spcPct val="30000"/>
      </a:spcBef>
      <a:spcAft>
        <a:spcPct val="0"/>
      </a:spcAft>
      <a:defRPr sz="1200" kern="1200">
        <a:solidFill>
          <a:schemeClr val="tx1"/>
        </a:solidFill>
        <a:latin typeface="等线" pitchFamily="2" charset="-122"/>
        <a:ea typeface="等线" pitchFamily="2" charset="-122"/>
        <a:cs typeface="+mn-cs"/>
      </a:defRPr>
    </a:lvl2pPr>
    <a:lvl3pPr marL="914400" algn="l" rtl="0" eaLnBrk="0" fontAlgn="base" hangingPunct="0">
      <a:spcBef>
        <a:spcPct val="30000"/>
      </a:spcBef>
      <a:spcAft>
        <a:spcPct val="0"/>
      </a:spcAft>
      <a:defRPr sz="1200" kern="1200">
        <a:solidFill>
          <a:schemeClr val="tx1"/>
        </a:solidFill>
        <a:latin typeface="等线" pitchFamily="2" charset="-122"/>
        <a:ea typeface="等线" pitchFamily="2" charset="-122"/>
        <a:cs typeface="+mn-cs"/>
      </a:defRPr>
    </a:lvl3pPr>
    <a:lvl4pPr marL="1371600" algn="l" rtl="0" eaLnBrk="0" fontAlgn="base" hangingPunct="0">
      <a:spcBef>
        <a:spcPct val="30000"/>
      </a:spcBef>
      <a:spcAft>
        <a:spcPct val="0"/>
      </a:spcAft>
      <a:defRPr sz="1200" kern="1200">
        <a:solidFill>
          <a:schemeClr val="tx1"/>
        </a:solidFill>
        <a:latin typeface="等线" pitchFamily="2" charset="-122"/>
        <a:ea typeface="等线" pitchFamily="2" charset="-122"/>
        <a:cs typeface="+mn-cs"/>
      </a:defRPr>
    </a:lvl4pPr>
    <a:lvl5pPr marL="1828800" algn="l" rtl="0" eaLnBrk="0" fontAlgn="base" hangingPunct="0">
      <a:spcBef>
        <a:spcPct val="30000"/>
      </a:spcBef>
      <a:spcAft>
        <a:spcPct val="0"/>
      </a:spcAft>
      <a:defRPr sz="1200" kern="1200">
        <a:solidFill>
          <a:schemeClr val="tx1"/>
        </a:solidFill>
        <a:latin typeface="等线" pitchFamily="2" charset="-122"/>
        <a:ea typeface="等线"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hemeOverride" Target="../theme/themeOverride11.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hemeOverride" Target="../theme/themeOverride12.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p:sp>
      <p:sp>
        <p:nvSpPr>
          <p:cNvPr id="56323"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en-US" altLang="zh-CN" dirty="0"/>
              <a:t>1.</a:t>
            </a:r>
            <a:r>
              <a:rPr lang="zh-CN" altLang="en-US" dirty="0"/>
              <a:t>在受众接受层面：网络在线直播是近几年来在互联网环境中为广大受众认可并接受的视频播出方式，其内容生产的新鲜度与实时资源共享的功能成为其优势。互联网环境中各大媒体平台，手机</a:t>
            </a:r>
            <a:r>
              <a:rPr lang="en-US" altLang="zh-CN" dirty="0"/>
              <a:t>APP</a:t>
            </a:r>
            <a:r>
              <a:rPr lang="zh-CN" altLang="en-US" dirty="0"/>
              <a:t>早已为我们呈现了各种各样的在线视频直播内容，参差不齐，但是却吸引着广大的受众群体，他们或基于信息探索的需求，或基于宅文化的消费习惯，总之，直播这种方式本身就契合着当下受众的传播追求。</a:t>
            </a:r>
            <a:r>
              <a:rPr lang="en-US" altLang="zh-CN" dirty="0"/>
              <a:t>2.</a:t>
            </a:r>
            <a:r>
              <a:rPr lang="zh-CN" altLang="en-US" dirty="0"/>
              <a:t>在技术层面：随着网络技术的发展，各高校为教学科研和教学管理等工作提供了高速的网络环境，同时为现代教育技术的发展提供了良好的平台。随着主流视频直播技术与硬件编码技术的不断发展，视频直播技术在系统稳定性、视频输出质量、编码效率、直播延迟等方面取得了很大的进展，视频直播技术不断成熟。</a:t>
            </a:r>
          </a:p>
          <a:p>
            <a:pPr eaLnBrk="1" hangingPunct="1">
              <a:spcBef>
                <a:spcPct val="0"/>
              </a:spcBef>
            </a:pPr>
            <a:r>
              <a:rPr lang="en-US" altLang="zh-CN" dirty="0"/>
              <a:t>3.</a:t>
            </a:r>
            <a:r>
              <a:rPr lang="zh-CN" altLang="en-US" dirty="0"/>
              <a:t>在时代环境层面：以高校为代表的教育行业本身就对推陈出新的教育教学方式有着迫切需求，而随着网络传输技术和投影显示技术等技术的发展，不仅多媒体教学逐渐取代了传统授课方式，更多崭新的教学内容与形式的结合也层出不穷，这也体现出科技为现代教育注入了越来越多的活力。在高校教育资源受限于教室、会议室等空间环境的情况下，探索运用实时网络直播无疑是有探索价值的。各家公司推出具有直播</a:t>
            </a:r>
            <a:r>
              <a:rPr lang="en-US" altLang="zh-CN" dirty="0"/>
              <a:t>+</a:t>
            </a:r>
            <a:r>
              <a:rPr lang="zh-CN" altLang="en-US" dirty="0"/>
              <a:t>录播技术功能的设备，能够符合当下我们的功能需求，同时也是我校我部门对于新的对教师教育教学方式提供服务的一次探索。从高校教育行业本身来看，各大高校在重大活动中注重直播的使用，以求达到最大的传播覆盖层面。</a:t>
            </a:r>
          </a:p>
          <a:p>
            <a:pPr eaLnBrk="1" hangingPunct="1">
              <a:spcBef>
                <a:spcPct val="0"/>
              </a:spcBef>
            </a:pPr>
            <a:r>
              <a:rPr lang="en-US" altLang="zh-CN" dirty="0"/>
              <a:t>4.</a:t>
            </a:r>
            <a:r>
              <a:rPr lang="zh-CN" altLang="en-US" dirty="0"/>
              <a:t>在校内资源和人力层面：根据现教中心的发展规划和采购计划，我校于</a:t>
            </a:r>
            <a:r>
              <a:rPr lang="en-US" altLang="zh-CN" dirty="0"/>
              <a:t>2016</a:t>
            </a:r>
            <a:r>
              <a:rPr lang="zh-CN" altLang="en-US" dirty="0"/>
              <a:t>年</a:t>
            </a:r>
            <a:r>
              <a:rPr lang="en-US" altLang="zh-CN" dirty="0"/>
              <a:t>8</a:t>
            </a:r>
            <a:r>
              <a:rPr lang="zh-CN" altLang="en-US" dirty="0"/>
              <a:t>月采购进了由索尼公司开发的</a:t>
            </a:r>
            <a:r>
              <a:rPr lang="en-US" altLang="zh-CN" dirty="0"/>
              <a:t>W-EFP</a:t>
            </a:r>
            <a:r>
              <a:rPr lang="zh-CN" altLang="en-US" dirty="0"/>
              <a:t>全无线高清移动节目制作系统。产品简介：凭借在视音频领域的领先优势，索尼中国专业系统集团重拳发力教育行业市场，应势推出了独具价值优势的创新型解决方案</a:t>
            </a:r>
            <a:r>
              <a:rPr lang="en-US" altLang="zh-CN" dirty="0"/>
              <a:t>——w-EFP </a:t>
            </a:r>
            <a:r>
              <a:rPr lang="zh-CN" altLang="en-US" dirty="0"/>
              <a:t>全无线高清移动节目制作系统，为中国的教育行业用户带来了全新的应用体验。针对我国教育系统精品课录制、校园电视台及校园活动记录等要求，索尼推出了全无线连接的可移动现场节目制作系统。整套系统采用了广播级的专业设备，可以制作高质量的全高清节目内容。该套系统可以方便完成拍摄现场的画面采集、基本实时完成画面剪辑和输出，搭建上网络与平台可以完成直播。</a:t>
            </a:r>
          </a:p>
          <a:p>
            <a:pPr eaLnBrk="1" hangingPunct="1">
              <a:spcBef>
                <a:spcPct val="0"/>
              </a:spcBef>
            </a:pPr>
            <a:r>
              <a:rPr lang="zh-CN" altLang="en-US" dirty="0"/>
              <a:t>在人力方面，巧合的是，我与这个设备一同服役，</a:t>
            </a:r>
            <a:r>
              <a:rPr lang="en-US" altLang="zh-CN" dirty="0"/>
              <a:t>2016</a:t>
            </a:r>
            <a:r>
              <a:rPr lang="zh-CN" altLang="en-US" dirty="0"/>
              <a:t>年我有幸通过考试，成为了农大教职工的一员，我的学科背景是广播电视艺术学，在学校和社会实践过程中，多次从事影视制作相关工作。由于领导和部门主任及同事的信任，他们将该套设备的现场操作工作交给了我，他们鼎力配合。</a:t>
            </a:r>
          </a:p>
          <a:p>
            <a:pPr eaLnBrk="1" hangingPunct="1">
              <a:spcBef>
                <a:spcPct val="0"/>
              </a:spcBef>
            </a:pPr>
            <a:endParaRPr lang="zh-CN" altLang="en-US" dirty="0"/>
          </a:p>
        </p:txBody>
      </p:sp>
      <p:sp>
        <p:nvSpPr>
          <p:cNvPr id="56324"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fld id="{F9BF9C13-29B8-48D2-B4C2-6ED4DAB098EF}" type="slidenum">
              <a:rPr lang="zh-CN" altLang="en-US" sz="1200">
                <a:solidFill>
                  <a:srgbClr val="000000"/>
                </a:solidFill>
                <a:latin typeface="等线" pitchFamily="2" charset="-122"/>
                <a:ea typeface="等线" pitchFamily="2" charset="-122"/>
              </a:rPr>
              <a:pPr algn="r" eaLnBrk="1" hangingPunct="1"/>
              <a:t>4</a:t>
            </a:fld>
            <a:endParaRPr lang="zh-CN" altLang="en-US" sz="1200">
              <a:solidFill>
                <a:srgbClr val="000000"/>
              </a:solidFill>
              <a:latin typeface="等线" pitchFamily="2" charset="-122"/>
              <a:ea typeface="等线" pitchFamily="2" charset="-122"/>
            </a:endParaRPr>
          </a:p>
        </p:txBody>
      </p:sp>
    </p:spTree>
    <p:extLst>
      <p:ext uri="{BB962C8B-B14F-4D97-AF65-F5344CB8AC3E}">
        <p14:creationId xmlns:p14="http://schemas.microsoft.com/office/powerpoint/2010/main" val="1990227206"/>
      </p:ext>
    </p:extLst>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p:sp>
      <p:sp>
        <p:nvSpPr>
          <p:cNvPr id="58371"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en-US" altLang="zh-CN" dirty="0"/>
              <a:t>1.</a:t>
            </a:r>
            <a:r>
              <a:rPr lang="zh-CN" altLang="en-US" dirty="0"/>
              <a:t>每一次直播都需要至少</a:t>
            </a:r>
            <a:r>
              <a:rPr lang="en-US" altLang="zh-CN" dirty="0"/>
              <a:t>3</a:t>
            </a:r>
            <a:r>
              <a:rPr lang="zh-CN" altLang="en-US" dirty="0"/>
              <a:t>个劳动力的多次搬运，尤其要是离开图书馆大楼，需要装箱以及交通工具的配合，在搬运的过程中可能会出现碰擦和一些细微零件的损坏。</a:t>
            </a:r>
          </a:p>
          <a:p>
            <a:pPr eaLnBrk="1" hangingPunct="1">
              <a:spcBef>
                <a:spcPct val="0"/>
              </a:spcBef>
            </a:pPr>
            <a:endParaRPr lang="zh-CN" altLang="en-US" dirty="0"/>
          </a:p>
        </p:txBody>
      </p:sp>
      <p:sp>
        <p:nvSpPr>
          <p:cNvPr id="58372"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fld id="{67A204CC-CC8D-4654-BCC6-983EB62C7724}" type="slidenum">
              <a:rPr lang="zh-CN" altLang="en-US" sz="1200">
                <a:latin typeface="等线" pitchFamily="2" charset="-122"/>
                <a:ea typeface="等线" pitchFamily="2" charset="-122"/>
              </a:rPr>
              <a:pPr algn="r" eaLnBrk="1" hangingPunct="1"/>
              <a:t>17</a:t>
            </a:fld>
            <a:endParaRPr lang="zh-CN" altLang="en-US" sz="1200">
              <a:latin typeface="等线" pitchFamily="2" charset="-122"/>
              <a:ea typeface="等线"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p:sp>
      <p:sp>
        <p:nvSpPr>
          <p:cNvPr id="59395"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dirty="0"/>
              <a:t>原来通过简馆长建立的流媒体服务器，推送到</a:t>
            </a:r>
            <a:r>
              <a:rPr lang="en-US" altLang="zh-CN" dirty="0"/>
              <a:t>itv.ahau.edu.cn</a:t>
            </a:r>
            <a:r>
              <a:rPr lang="zh-CN" altLang="en-US" dirty="0"/>
              <a:t>中应用，但是用户量增多时流媒体质量下降，后来通过</a:t>
            </a:r>
            <a:r>
              <a:rPr lang="en-US" altLang="zh-CN" dirty="0" err="1"/>
              <a:t>Wowza</a:t>
            </a:r>
            <a:r>
              <a:rPr lang="zh-CN" altLang="en-US" dirty="0"/>
              <a:t>服务器推送是建立在收费的站点上，试用受时间限制，在后期使用过程不可延续，我们正计划采购软硬件设备，希望在后期给大家呈现更好的流媒体资源。</a:t>
            </a:r>
          </a:p>
          <a:p>
            <a:pPr eaLnBrk="1" hangingPunct="1">
              <a:spcBef>
                <a:spcPct val="0"/>
              </a:spcBef>
            </a:pPr>
            <a:endParaRPr lang="zh-CN" altLang="en-US" dirty="0"/>
          </a:p>
        </p:txBody>
      </p:sp>
      <p:sp>
        <p:nvSpPr>
          <p:cNvPr id="59396"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fld id="{B3D1CC40-FCF7-4A63-AF8C-24580EBB0470}" type="slidenum">
              <a:rPr lang="zh-CN" altLang="en-US" sz="1200">
                <a:latin typeface="等线" pitchFamily="2" charset="-122"/>
                <a:ea typeface="等线" pitchFamily="2" charset="-122"/>
              </a:rPr>
              <a:pPr algn="r" eaLnBrk="1" hangingPunct="1"/>
              <a:t>18</a:t>
            </a:fld>
            <a:endParaRPr lang="zh-CN" altLang="en-US" sz="1200">
              <a:latin typeface="等线" pitchFamily="2" charset="-122"/>
              <a:ea typeface="等线"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p:sp>
      <p:sp>
        <p:nvSpPr>
          <p:cNvPr id="54275"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dirty="0"/>
              <a:t>真正需要直播的，具有直播价值的和受众所需要观看的资源少，或者资源受限。</a:t>
            </a:r>
          </a:p>
          <a:p>
            <a:pPr eaLnBrk="1" hangingPunct="1">
              <a:spcBef>
                <a:spcPct val="0"/>
              </a:spcBef>
            </a:pPr>
            <a:endParaRPr lang="zh-CN" altLang="en-US" dirty="0"/>
          </a:p>
        </p:txBody>
      </p:sp>
      <p:sp>
        <p:nvSpPr>
          <p:cNvPr id="54276"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fld id="{C3378C42-0218-421F-B909-1D28AE30886C}" type="slidenum">
              <a:rPr lang="zh-CN" altLang="en-US" sz="1200">
                <a:solidFill>
                  <a:srgbClr val="000000"/>
                </a:solidFill>
                <a:latin typeface="等线" pitchFamily="2" charset="-122"/>
                <a:ea typeface="等线" pitchFamily="2" charset="-122"/>
              </a:rPr>
              <a:pPr algn="r" eaLnBrk="1" hangingPunct="1"/>
              <a:t>19</a:t>
            </a:fld>
            <a:endParaRPr lang="zh-CN" altLang="en-US" sz="1200">
              <a:solidFill>
                <a:srgbClr val="000000"/>
              </a:solidFill>
              <a:latin typeface="等线" pitchFamily="2" charset="-122"/>
              <a:ea typeface="等线"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en-US" altLang="zh-CN" dirty="0"/>
              <a:t>4.</a:t>
            </a:r>
            <a:r>
              <a:rPr lang="zh-CN" altLang="en-US" dirty="0"/>
              <a:t>直播队伍需要信号采集人员与网络直播人员。信号采集人员主要负责音视频的采集工作，包括摄像人员、导播人员、调音师。摄像人员视摄像机的数目而定，每个机位至少</a:t>
            </a:r>
            <a:r>
              <a:rPr lang="en-US" altLang="zh-CN" dirty="0"/>
              <a:t>1</a:t>
            </a:r>
            <a:r>
              <a:rPr lang="zh-CN" altLang="en-US" dirty="0"/>
              <a:t>人，摄像人员应该熟悉摄像机的基本操作；调音师能熟练掌握常用音频设备以及各种音频设备的链接；导播人员要有较全面的业务素质和敏捷的反应能力，有一定的镜头艺术修养。网络直播人员主要负责将采集到的音视频信号转为网络直播信号并播放出去，包括网络配置人员和平台直播服务器管理人员。网络配置人员需要根据现场实际情况对网络进行配置，并对网络负载均衡及智能解析设备有一定了解；平台直播服务器管理人员需要对能熟练掌握编码器的配置以及直播服务器的配置。目前部分直播我们需要校外技术公司的配合。</a:t>
            </a:r>
          </a:p>
        </p:txBody>
      </p:sp>
      <p:sp>
        <p:nvSpPr>
          <p:cNvPr id="53252"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fld id="{C51C8F3F-2038-4958-BC3F-24A069D9DC03}" type="slidenum">
              <a:rPr lang="zh-CN" altLang="en-US" sz="1200">
                <a:solidFill>
                  <a:srgbClr val="000000"/>
                </a:solidFill>
                <a:latin typeface="等线" pitchFamily="2" charset="-122"/>
                <a:ea typeface="等线" pitchFamily="2" charset="-122"/>
              </a:rPr>
              <a:pPr algn="r" eaLnBrk="1" hangingPunct="1"/>
              <a:t>20</a:t>
            </a:fld>
            <a:endParaRPr lang="zh-CN" altLang="en-US" sz="1200">
              <a:solidFill>
                <a:srgbClr val="000000"/>
              </a:solidFill>
              <a:latin typeface="等线" pitchFamily="2" charset="-122"/>
              <a:ea typeface="等线"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p:sp>
      <p:sp>
        <p:nvSpPr>
          <p:cNvPr id="57347"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en-US" altLang="zh-CN" b="1" dirty="0">
                <a:latin typeface="Arial" pitchFamily="34" charset="0"/>
                <a:ea typeface="微软雅黑" pitchFamily="34" charset="-122"/>
                <a:sym typeface="Arial" pitchFamily="34" charset="0"/>
              </a:rPr>
              <a:t>1.</a:t>
            </a:r>
            <a:r>
              <a:rPr lang="zh-CN" altLang="en-US" b="1" dirty="0">
                <a:latin typeface="Arial" pitchFamily="34" charset="0"/>
                <a:ea typeface="微软雅黑" pitchFamily="34" charset="-122"/>
                <a:sym typeface="Arial" pitchFamily="34" charset="0"/>
              </a:rPr>
              <a:t>拓展校园视频直播设备的应用领域，如远程会议、辩论赛、晚会等等。使全校教职员工都能实时收看，大大方便了师生，同时提高了宣传效果，丰富了师生员工的业余文化生活。</a:t>
            </a:r>
          </a:p>
          <a:p>
            <a:pPr eaLnBrk="1" hangingPunct="1">
              <a:spcBef>
                <a:spcPct val="0"/>
              </a:spcBef>
            </a:pPr>
            <a:r>
              <a:rPr lang="en-US" altLang="zh-CN" b="1" dirty="0">
                <a:latin typeface="Arial" pitchFamily="34" charset="0"/>
                <a:ea typeface="微软雅黑" pitchFamily="34" charset="-122"/>
                <a:sym typeface="Arial" pitchFamily="34" charset="0"/>
              </a:rPr>
              <a:t>2.</a:t>
            </a:r>
            <a:r>
              <a:rPr lang="zh-CN" altLang="en-US" b="1" dirty="0">
                <a:latin typeface="Arial" pitchFamily="34" charset="0"/>
                <a:ea typeface="微软雅黑" pitchFamily="34" charset="-122"/>
                <a:sym typeface="Arial" pitchFamily="34" charset="0"/>
              </a:rPr>
              <a:t>利用校园网络视频直播技术</a:t>
            </a:r>
            <a:r>
              <a:rPr lang="en-US" altLang="zh-CN" b="1" dirty="0">
                <a:latin typeface="Arial" pitchFamily="34" charset="0"/>
                <a:ea typeface="微软雅黑" pitchFamily="34" charset="-122"/>
                <a:sym typeface="Arial" pitchFamily="34" charset="0"/>
              </a:rPr>
              <a:t>,</a:t>
            </a:r>
            <a:r>
              <a:rPr lang="zh-CN" altLang="en-US" b="1" dirty="0">
                <a:latin typeface="Arial" pitchFamily="34" charset="0"/>
                <a:ea typeface="微软雅黑" pitchFamily="34" charset="-122"/>
                <a:sym typeface="Arial" pitchFamily="34" charset="0"/>
              </a:rPr>
              <a:t>将传统的课堂教学进行延伸。由于课堂的时间和空间是有限的，对于有些优秀教师的授课过程可以采用视频直播技术，使在不同教室的学生能同时上课。直播的同时可以使用编码器或其它设备同时记录下来，便于课后复习和学生自学。</a:t>
            </a:r>
          </a:p>
          <a:p>
            <a:pPr eaLnBrk="1" hangingPunct="1">
              <a:spcBef>
                <a:spcPct val="0"/>
              </a:spcBef>
            </a:pPr>
            <a:r>
              <a:rPr lang="en-US" altLang="zh-CN" b="1" dirty="0">
                <a:latin typeface="Arial" pitchFamily="34" charset="0"/>
                <a:ea typeface="微软雅黑" pitchFamily="34" charset="-122"/>
                <a:sym typeface="Arial" pitchFamily="34" charset="0"/>
              </a:rPr>
              <a:t>3.</a:t>
            </a:r>
            <a:r>
              <a:rPr lang="zh-CN" altLang="en-US" b="1" dirty="0">
                <a:latin typeface="Arial" pitchFamily="34" charset="0"/>
                <a:ea typeface="微软雅黑" pitchFamily="34" charset="-122"/>
                <a:sym typeface="Arial" pitchFamily="34" charset="0"/>
              </a:rPr>
              <a:t>培养一支学生团队，能够熟悉</a:t>
            </a:r>
            <a:r>
              <a:rPr lang="en-US" altLang="zh-CN" b="1" dirty="0">
                <a:latin typeface="Arial" pitchFamily="34" charset="0"/>
                <a:ea typeface="微软雅黑" pitchFamily="34" charset="-122"/>
                <a:sym typeface="Arial" pitchFamily="34" charset="0"/>
              </a:rPr>
              <a:t>W-EFP</a:t>
            </a:r>
            <a:r>
              <a:rPr lang="zh-CN" altLang="en-US" b="1" dirty="0">
                <a:latin typeface="Arial" pitchFamily="34" charset="0"/>
                <a:ea typeface="微软雅黑" pitchFamily="34" charset="-122"/>
                <a:sym typeface="Arial" pitchFamily="34" charset="0"/>
              </a:rPr>
              <a:t>移动录播设备的控制与操作，掌握基本摄像机拍摄操作手法与视听语言。拓展我校师生对视频宣传、对传媒的兴趣，为我校优质内容视频资源建设添砖加瓦。</a:t>
            </a:r>
          </a:p>
          <a:p>
            <a:pPr eaLnBrk="1" hangingPunct="1">
              <a:spcBef>
                <a:spcPct val="0"/>
              </a:spcBef>
            </a:pPr>
            <a:r>
              <a:rPr lang="zh-CN" altLang="en-US" b="1" dirty="0">
                <a:latin typeface="Arial" pitchFamily="34" charset="0"/>
                <a:ea typeface="微软雅黑" pitchFamily="34" charset="-122"/>
                <a:sym typeface="Arial" pitchFamily="34" charset="0"/>
              </a:rPr>
              <a:t>通过对移动录播设备的运用，结合当前网络环境与高校教育背景，再进行深入的思考与创新意义的探索。</a:t>
            </a:r>
          </a:p>
          <a:p>
            <a:pPr eaLnBrk="1" hangingPunct="1">
              <a:spcBef>
                <a:spcPct val="0"/>
              </a:spcBef>
            </a:pPr>
            <a:endParaRPr lang="zh-CN" altLang="en-US" dirty="0"/>
          </a:p>
          <a:p>
            <a:pPr eaLnBrk="1" hangingPunct="1">
              <a:spcBef>
                <a:spcPct val="0"/>
              </a:spcBef>
            </a:pPr>
            <a:endParaRPr lang="zh-CN" altLang="en-US" dirty="0"/>
          </a:p>
        </p:txBody>
      </p:sp>
      <p:sp>
        <p:nvSpPr>
          <p:cNvPr id="57348"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fld id="{51A327B1-A171-43C4-B6C9-AD71BFB758B2}" type="slidenum">
              <a:rPr lang="zh-CN" altLang="en-US" sz="1200">
                <a:latin typeface="等线" pitchFamily="2" charset="-122"/>
                <a:ea typeface="等线" pitchFamily="2" charset="-122"/>
              </a:rPr>
              <a:pPr algn="r" eaLnBrk="1" hangingPunct="1"/>
              <a:t>22</a:t>
            </a:fld>
            <a:endParaRPr lang="zh-CN" altLang="en-US" sz="1200">
              <a:latin typeface="等线" pitchFamily="2" charset="-122"/>
              <a:ea typeface="等线"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80214F20-028F-49E4-9378-3BF40B573CB5}" type="slidenum">
              <a:rPr lang="zh-CN" altLang="en-US" smtClean="0"/>
              <a:pPr>
                <a:defRPr/>
              </a:pPr>
              <a:t>23</a:t>
            </a:fld>
            <a:endParaRPr lang="zh-CN" altLang="en-US"/>
          </a:p>
        </p:txBody>
      </p:sp>
    </p:spTree>
    <p:extLst>
      <p:ext uri="{BB962C8B-B14F-4D97-AF65-F5344CB8AC3E}">
        <p14:creationId xmlns:p14="http://schemas.microsoft.com/office/powerpoint/2010/main" val="2033208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文本框"/>
          <p:cNvSpPr>
            <a:spLocks noGrp="1"/>
          </p:cNvSpPr>
          <p:nvPr>
            <p:ph type="sldNum" idx="5"/>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bodyPr>
          <a:lstStyle/>
          <a:p>
            <a:pPr algn="r"/>
            <a:fld id="{CAD2D6BD-DE1B-4B5F-8B41-2702339687B9}" type="slidenum">
              <a:rPr lang="en-US" altLang="zh-CN" sz="1200" u="none" strike="noStrike" kern="1200" cap="none" spc="0" baseline="0">
                <a:solidFill>
                  <a:schemeClr val="tx1"/>
                </a:solidFill>
                <a:latin typeface="Calibri" charset="0"/>
                <a:ea typeface="宋体" charset="0"/>
                <a:cs typeface="Calibri" charset="0"/>
              </a:rPr>
              <a:t>5</a:t>
            </a:fld>
            <a:endParaRPr lang="zh-CN" altLang="en-US" sz="1200">
              <a:latin typeface="Calibri" charset="0"/>
              <a:ea typeface="宋体" charset="0"/>
              <a:cs typeface="Calibri" charset="0"/>
            </a:endParaRPr>
          </a:p>
        </p:txBody>
      </p:sp>
      <p:sp>
        <p:nvSpPr>
          <p:cNvPr id="88" name="对象"/>
          <p:cNvSpPr>
            <a:spLocks noGrp="1" noRot="1" noChangeAspect="1"/>
          </p:cNvSpPr>
          <p:nvPr>
            <p:ph type="sldImg"/>
          </p:nvPr>
        </p:nvSpPr>
        <p:spPr>
          <a:xfrm>
            <a:off x="381000" y="685800"/>
            <a:ext cx="6096000" cy="3429000"/>
          </a:xfrm>
          <a:prstGeom prst="rect">
            <a:avLst/>
          </a:prstGeom>
          <a:noFill/>
          <a:ln w="9525" cap="flat" cmpd="sng">
            <a:noFill/>
            <a:prstDash val="solid"/>
            <a:miter/>
          </a:ln>
        </p:spPr>
      </p:sp>
      <p:sp>
        <p:nvSpPr>
          <p:cNvPr id="89" name="文本框"/>
          <p:cNvSpPr>
            <a:spLocks noGrp="1"/>
          </p:cNvSpPr>
          <p:nvPr>
            <p:ph type="body" idx="1"/>
          </p:nvPr>
        </p:nvSpPr>
        <p:spPr>
          <a:xfrm>
            <a:off x="685800" y="4343400"/>
            <a:ext cx="5486400" cy="4114800"/>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p>
        </p:txBody>
      </p:sp>
    </p:spTree>
    <p:extLst>
      <p:ext uri="{BB962C8B-B14F-4D97-AF65-F5344CB8AC3E}">
        <p14:creationId xmlns:p14="http://schemas.microsoft.com/office/powerpoint/2010/main" val="42525757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dirty="0"/>
              <a:t>综上，该系统解决方案在我校教育教学以及大型活动中的应用探索具有以下几点意义：</a:t>
            </a:r>
          </a:p>
          <a:p>
            <a:pPr eaLnBrk="1" hangingPunct="1">
              <a:spcBef>
                <a:spcPct val="0"/>
              </a:spcBef>
            </a:pPr>
            <a:r>
              <a:rPr lang="en-US" altLang="zh-CN" dirty="0"/>
              <a:t>1.</a:t>
            </a:r>
            <a:r>
              <a:rPr lang="zh-CN" altLang="en-US" dirty="0"/>
              <a:t>提高相较于传统录播系统的录制质量，突破小范围地点和人员限制</a:t>
            </a:r>
          </a:p>
          <a:p>
            <a:pPr eaLnBrk="1" hangingPunct="1">
              <a:spcBef>
                <a:spcPct val="0"/>
              </a:spcBef>
            </a:pPr>
            <a:r>
              <a:rPr lang="en-US" altLang="zh-CN" dirty="0"/>
              <a:t>2.</a:t>
            </a:r>
            <a:r>
              <a:rPr lang="zh-CN" altLang="en-US" dirty="0"/>
              <a:t>实现录播与直播效果一体化，让更多的人同时分享到精彩的现场影像（教育讲座、会议内容、大型活动）</a:t>
            </a:r>
          </a:p>
          <a:p>
            <a:pPr eaLnBrk="1" hangingPunct="1">
              <a:spcBef>
                <a:spcPct val="0"/>
              </a:spcBef>
            </a:pPr>
            <a:r>
              <a:rPr lang="en-US" altLang="zh-CN" dirty="0"/>
              <a:t>3.</a:t>
            </a:r>
            <a:r>
              <a:rPr lang="zh-CN" altLang="en-US" dirty="0"/>
              <a:t>为教师教育教学表现形式提供创新新方法和新思路</a:t>
            </a:r>
          </a:p>
          <a:p>
            <a:pPr eaLnBrk="1" hangingPunct="1">
              <a:spcBef>
                <a:spcPct val="0"/>
              </a:spcBef>
            </a:pPr>
            <a:r>
              <a:rPr lang="en-US" altLang="zh-CN" dirty="0"/>
              <a:t>4.</a:t>
            </a:r>
            <a:r>
              <a:rPr lang="zh-CN" altLang="en-US" dirty="0"/>
              <a:t>辅助校园视频相关节目录制与制作</a:t>
            </a:r>
          </a:p>
          <a:p>
            <a:pPr eaLnBrk="1" hangingPunct="1">
              <a:spcBef>
                <a:spcPct val="0"/>
              </a:spcBef>
            </a:pPr>
            <a:endParaRPr lang="zh-CN" altLang="en-US" dirty="0"/>
          </a:p>
        </p:txBody>
      </p:sp>
      <p:sp>
        <p:nvSpPr>
          <p:cNvPr id="52228"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fld id="{60CB0F85-60BF-458E-8F27-9BF8A1B0F860}" type="slidenum">
              <a:rPr lang="zh-CN" altLang="en-US" sz="1200">
                <a:latin typeface="等线" pitchFamily="2" charset="-122"/>
                <a:ea typeface="等线" pitchFamily="2" charset="-122"/>
              </a:rPr>
              <a:pPr algn="r" eaLnBrk="1" hangingPunct="1"/>
              <a:t>7</a:t>
            </a:fld>
            <a:endParaRPr lang="zh-CN" altLang="en-US" sz="1200">
              <a:latin typeface="等线" pitchFamily="2" charset="-122"/>
              <a:ea typeface="等线"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en-US" altLang="zh-CN" dirty="0"/>
              <a:t>w-EFP </a:t>
            </a:r>
            <a:r>
              <a:rPr lang="zh-CN" altLang="en-US" dirty="0"/>
              <a:t>全无线高清现场节目制作系统是一个高度集成化的产品，包括全高清摄像机、可遥控云台、</a:t>
            </a:r>
            <a:r>
              <a:rPr lang="en-US" altLang="zh-CN" dirty="0"/>
              <a:t>Tally </a:t>
            </a:r>
            <a:r>
              <a:rPr lang="zh-CN" altLang="en-US" dirty="0"/>
              <a:t>摄像提示灯、音视频无线传输、交直流供电以及行走支撑系统等等。拍摄机位系统负责现场画面的拍摄和音频拾取，全部设备被集成在一个柱状结构中，可以移动和固定。我们采购的制作系统包括了两个机位，摄像机采用索尼公司广受好评的 </a:t>
            </a:r>
            <a:r>
              <a:rPr lang="en-US" altLang="zh-CN" dirty="0"/>
              <a:t>XDCAMEX </a:t>
            </a:r>
            <a:r>
              <a:rPr lang="zh-CN" altLang="en-US" dirty="0"/>
              <a:t>系列全高清摄像机，配备指向性话筒，一个机位在台下拍摄讲话人，一个机位反打拍摄了现场观众。通过中控平台可以无线操控连个擎天柱可遥控云台提供了水平 </a:t>
            </a:r>
            <a:r>
              <a:rPr lang="en-US" altLang="zh-CN" dirty="0"/>
              <a:t>310 </a:t>
            </a:r>
            <a:r>
              <a:rPr lang="zh-CN" altLang="en-US" dirty="0"/>
              <a:t>度、俯仰 </a:t>
            </a:r>
            <a:r>
              <a:rPr lang="en-US" altLang="zh-CN" dirty="0"/>
              <a:t>120 </a:t>
            </a:r>
            <a:r>
              <a:rPr lang="zh-CN" altLang="en-US" dirty="0"/>
              <a:t>度的超大转动范围。每个拍摄机位记录的音视频信号被无线传输系统实时传送到节目制作主机，直线传输距离为</a:t>
            </a:r>
            <a:r>
              <a:rPr lang="en-US" altLang="zh-CN" dirty="0"/>
              <a:t>200</a:t>
            </a:r>
            <a:r>
              <a:rPr lang="zh-CN" altLang="en-US" dirty="0"/>
              <a:t>米左右，在每个擎天柱上我们直接用了电池直流供电。</a:t>
            </a:r>
          </a:p>
          <a:p>
            <a:pPr eaLnBrk="1" hangingPunct="1">
              <a:spcBef>
                <a:spcPct val="0"/>
              </a:spcBef>
            </a:pPr>
            <a:r>
              <a:rPr lang="zh-CN" altLang="en-US" dirty="0"/>
              <a:t>节目制作主机系统包括了高清切换台、云台控制器、高清录像机、无线话筒接收器、高清监 视器、电源系统等。全部设备被高度集成在一个飞行箱中，形成小型化的高清演播室。以上都是设备主件，在公司技术人员的帮助下我们部门将所有设备提前搬至礼堂构架好。</a:t>
            </a:r>
          </a:p>
          <a:p>
            <a:pPr eaLnBrk="1" hangingPunct="1">
              <a:spcBef>
                <a:spcPct val="0"/>
              </a:spcBef>
            </a:pPr>
            <a:endParaRPr lang="zh-CN" altLang="en-US" dirty="0"/>
          </a:p>
        </p:txBody>
      </p:sp>
      <p:sp>
        <p:nvSpPr>
          <p:cNvPr id="43012"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fld id="{8FED1777-F242-49F7-9F53-DFB89B9B451D}" type="slidenum">
              <a:rPr lang="zh-CN" altLang="en-US" sz="1200">
                <a:latin typeface="等线" pitchFamily="2" charset="-122"/>
                <a:ea typeface="等线" pitchFamily="2" charset="-122"/>
              </a:rPr>
              <a:pPr algn="r" eaLnBrk="1" hangingPunct="1"/>
              <a:t>10</a:t>
            </a:fld>
            <a:endParaRPr lang="zh-CN" altLang="en-US" sz="1200">
              <a:latin typeface="等线" pitchFamily="2" charset="-122"/>
              <a:ea typeface="等线" pitchFamily="2" charset="-122"/>
            </a:endParaRPr>
          </a:p>
        </p:txBody>
      </p:sp>
    </p:spTree>
    <p:extLst>
      <p:ext uri="{BB962C8B-B14F-4D97-AF65-F5344CB8AC3E}">
        <p14:creationId xmlns:p14="http://schemas.microsoft.com/office/powerpoint/2010/main" val="3623256419"/>
      </p:ext>
    </p:extLst>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dirty="0"/>
              <a:t>首先搭建一个流媒体服务器，我们在信息部申请一台虚拟机；安装</a:t>
            </a:r>
            <a:r>
              <a:rPr lang="en-US" altLang="zh-CN" dirty="0" err="1"/>
              <a:t>Wowza</a:t>
            </a:r>
            <a:r>
              <a:rPr lang="en-US" altLang="zh-CN" dirty="0"/>
              <a:t> Streaming Engine 4</a:t>
            </a:r>
            <a:r>
              <a:rPr lang="zh-CN" altLang="en-US" dirty="0"/>
              <a:t>流媒体服务器软件。它是一个针对</a:t>
            </a:r>
            <a:r>
              <a:rPr lang="en-US" altLang="zh-CN" dirty="0"/>
              <a:t>Adobe Flash Media Server</a:t>
            </a:r>
            <a:r>
              <a:rPr lang="zh-CN" altLang="en-US" dirty="0"/>
              <a:t>的低成本方案</a:t>
            </a:r>
            <a:r>
              <a:rPr lang="en-US" altLang="zh-CN" dirty="0"/>
              <a:t>, </a:t>
            </a:r>
            <a:r>
              <a:rPr lang="zh-CN" altLang="en-US" dirty="0"/>
              <a:t>采用</a:t>
            </a:r>
            <a:r>
              <a:rPr lang="en-US" altLang="zh-CN" dirty="0"/>
              <a:t>"H.264 everywhere" </a:t>
            </a:r>
            <a:r>
              <a:rPr lang="zh-CN" altLang="en-US" dirty="0"/>
              <a:t>服务器平台，支持</a:t>
            </a:r>
            <a:r>
              <a:rPr lang="en-US" altLang="zh-CN" dirty="0"/>
              <a:t>Apple iOS </a:t>
            </a:r>
            <a:r>
              <a:rPr lang="zh-CN" altLang="en-US" dirty="0"/>
              <a:t>设备、 </a:t>
            </a:r>
            <a:r>
              <a:rPr lang="en-US" altLang="zh-CN" dirty="0"/>
              <a:t>Microsoft Silverlight, Android</a:t>
            </a:r>
            <a:r>
              <a:rPr lang="zh-CN" altLang="en-US" dirty="0"/>
              <a:t>等智能手机、平板和电脑。</a:t>
            </a:r>
          </a:p>
          <a:p>
            <a:pPr eaLnBrk="1" hangingPunct="1">
              <a:spcBef>
                <a:spcPct val="0"/>
              </a:spcBef>
            </a:pPr>
            <a:r>
              <a:rPr lang="zh-CN" altLang="en-US" dirty="0"/>
              <a:t>在另一台虚拟机上搭建</a:t>
            </a:r>
            <a:r>
              <a:rPr lang="en-US" altLang="zh-CN" dirty="0"/>
              <a:t>WEB</a:t>
            </a:r>
            <a:r>
              <a:rPr lang="zh-CN" altLang="en-US" dirty="0"/>
              <a:t>服务器，安装</a:t>
            </a:r>
            <a:r>
              <a:rPr lang="en-US" altLang="zh-CN" dirty="0"/>
              <a:t>Apache</a:t>
            </a:r>
            <a:r>
              <a:rPr lang="zh-CN" altLang="en-US" dirty="0"/>
              <a:t>和</a:t>
            </a:r>
            <a:r>
              <a:rPr lang="en-US" altLang="zh-CN" dirty="0" err="1"/>
              <a:t>mysql</a:t>
            </a:r>
            <a:r>
              <a:rPr lang="zh-CN" altLang="en-US" dirty="0"/>
              <a:t>数据库</a:t>
            </a:r>
            <a:r>
              <a:rPr lang="en-US" altLang="zh-CN" dirty="0"/>
              <a:t>,</a:t>
            </a:r>
            <a:r>
              <a:rPr lang="zh-CN" altLang="en-US" dirty="0"/>
              <a:t>并建立</a:t>
            </a:r>
            <a:r>
              <a:rPr lang="en-US" altLang="zh-CN" dirty="0"/>
              <a:t>WEB</a:t>
            </a:r>
            <a:r>
              <a:rPr lang="zh-CN" altLang="en-US" dirty="0"/>
              <a:t>访问页面，负责到虚拟机拉流媒体。</a:t>
            </a:r>
          </a:p>
          <a:p>
            <a:pPr eaLnBrk="1" hangingPunct="1">
              <a:spcBef>
                <a:spcPct val="0"/>
              </a:spcBef>
            </a:pPr>
            <a:r>
              <a:rPr lang="zh-CN" altLang="en-US" dirty="0"/>
              <a:t>在我们的</a:t>
            </a:r>
            <a:r>
              <a:rPr lang="en-US" altLang="zh-CN" dirty="0"/>
              <a:t>w-EFP</a:t>
            </a:r>
            <a:r>
              <a:rPr lang="zh-CN" altLang="en-US" dirty="0"/>
              <a:t>系统的网络设置中建立推流媒体机制，把采集到的</a:t>
            </a:r>
            <a:r>
              <a:rPr lang="en-US" altLang="zh-CN" dirty="0"/>
              <a:t>RTMP</a:t>
            </a:r>
            <a:r>
              <a:rPr lang="zh-CN" altLang="en-US" dirty="0"/>
              <a:t>流推送到流媒体服务器中。</a:t>
            </a:r>
          </a:p>
          <a:p>
            <a:pPr eaLnBrk="1" hangingPunct="1">
              <a:spcBef>
                <a:spcPct val="0"/>
              </a:spcBef>
            </a:pPr>
            <a:r>
              <a:rPr lang="en-US" altLang="zh-CN" dirty="0"/>
              <a:t>w-EFP</a:t>
            </a:r>
            <a:r>
              <a:rPr lang="zh-CN" altLang="en-US" dirty="0"/>
              <a:t>系统通过导播平台，把两个摄像机的信号通过无线发射桩传输到系统中，再通过编码器传送到网络，完成整个信号传输。</a:t>
            </a:r>
          </a:p>
          <a:p>
            <a:pPr eaLnBrk="1" hangingPunct="1">
              <a:spcBef>
                <a:spcPct val="0"/>
              </a:spcBef>
            </a:pPr>
            <a:endParaRPr lang="zh-CN" altLang="en-US" dirty="0"/>
          </a:p>
        </p:txBody>
      </p:sp>
      <p:sp>
        <p:nvSpPr>
          <p:cNvPr id="43012"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fld id="{8FED1777-F242-49F7-9F53-DFB89B9B451D}" type="slidenum">
              <a:rPr lang="zh-CN" altLang="en-US" sz="1200">
                <a:latin typeface="等线" pitchFamily="2" charset="-122"/>
                <a:ea typeface="等线" pitchFamily="2" charset="-122"/>
              </a:rPr>
              <a:pPr algn="r" eaLnBrk="1" hangingPunct="1"/>
              <a:t>11</a:t>
            </a:fld>
            <a:endParaRPr lang="zh-CN" altLang="en-US" sz="1200">
              <a:latin typeface="等线" pitchFamily="2" charset="-122"/>
              <a:ea typeface="等线" pitchFamily="2" charset="-122"/>
            </a:endParaRPr>
          </a:p>
        </p:txBody>
      </p:sp>
    </p:spTree>
    <p:extLst>
      <p:ext uri="{BB962C8B-B14F-4D97-AF65-F5344CB8AC3E}">
        <p14:creationId xmlns:p14="http://schemas.microsoft.com/office/powerpoint/2010/main" val="4008338413"/>
      </p:ext>
    </p:extLst>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dirty="0"/>
              <a:t>整个节目制作主机由单人即可操作，包括拍摄机位的选择调整、画面处理、音频处理、录制 监看等等步骤都可以直观完成。因为我们采用两个机位，我只需要对两台摄像机器远程控制，选取合适的画面和声音，在操控台上切换信号，既是导演也是摄像师，最终进行呈现。同时，为了保护摄像机，我们部门的老师守护在机器旁边，一方面对区域现场进行调度，一方面将摄像机也同时录制，以确保后期资料的保存需要。</a:t>
            </a:r>
          </a:p>
          <a:p>
            <a:pPr eaLnBrk="1" hangingPunct="1">
              <a:spcBef>
                <a:spcPct val="0"/>
              </a:spcBef>
            </a:pPr>
            <a:endParaRPr lang="zh-CN" altLang="en-US" dirty="0"/>
          </a:p>
        </p:txBody>
      </p:sp>
      <p:sp>
        <p:nvSpPr>
          <p:cNvPr id="43012"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fld id="{8FED1777-F242-49F7-9F53-DFB89B9B451D}" type="slidenum">
              <a:rPr lang="zh-CN" altLang="en-US" sz="1200">
                <a:latin typeface="等线" pitchFamily="2" charset="-122"/>
                <a:ea typeface="等线" pitchFamily="2" charset="-122"/>
              </a:rPr>
              <a:pPr algn="r" eaLnBrk="1" hangingPunct="1"/>
              <a:t>12</a:t>
            </a:fld>
            <a:endParaRPr lang="zh-CN" altLang="en-US" sz="1200">
              <a:latin typeface="等线" pitchFamily="2" charset="-122"/>
              <a:ea typeface="等线" pitchFamily="2" charset="-122"/>
            </a:endParaRPr>
          </a:p>
        </p:txBody>
      </p:sp>
    </p:spTree>
    <p:extLst>
      <p:ext uri="{BB962C8B-B14F-4D97-AF65-F5344CB8AC3E}">
        <p14:creationId xmlns:p14="http://schemas.microsoft.com/office/powerpoint/2010/main" val="2905766073"/>
      </p:ext>
    </p:extLst>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文本框"/>
          <p:cNvSpPr>
            <a:spLocks noGrp="1"/>
          </p:cNvSpPr>
          <p:nvPr>
            <p:ph type="sldNum" idx="5"/>
          </p:nvPr>
        </p:nvSpPr>
        <p:spPr>
          <a:xfrm>
            <a:off x="3884613" y="8685213"/>
            <a:ext cx="2971800" cy="457200"/>
          </a:xfrm>
          <a:prstGeom prst="rect">
            <a:avLst/>
          </a:prstGeom>
          <a:noFill/>
          <a:ln w="9525" cap="flat" cmpd="sng">
            <a:noFill/>
            <a:prstDash val="solid"/>
            <a:miter/>
          </a:ln>
        </p:spPr>
        <p:txBody>
          <a:bodyPr vert="horz" wrap="square" lIns="91440" tIns="45720" rIns="91440" bIns="45720" anchor="b" anchorCtr="0">
            <a:prstTxWarp prst="textNoShape">
              <a:avLst/>
            </a:prstTxWarp>
          </a:bodyPr>
          <a:lstStyle/>
          <a:p>
            <a:pPr algn="r"/>
            <a:fld id="{CAD2D6BD-DE1B-4B5F-8B41-2702339687B9}" type="slidenum">
              <a:rPr lang="en-US" altLang="zh-CN" sz="1200" u="none" strike="noStrike" kern="1200" cap="none" spc="0" baseline="0">
                <a:solidFill>
                  <a:schemeClr val="tx1"/>
                </a:solidFill>
                <a:latin typeface="Calibri" charset="0"/>
                <a:ea typeface="宋体" charset="0"/>
                <a:cs typeface="Calibri" charset="0"/>
              </a:rPr>
              <a:t>13</a:t>
            </a:fld>
            <a:endParaRPr lang="zh-CN" altLang="en-US" sz="1200">
              <a:latin typeface="Calibri" charset="0"/>
              <a:ea typeface="宋体" charset="0"/>
              <a:cs typeface="Calibri" charset="0"/>
            </a:endParaRPr>
          </a:p>
        </p:txBody>
      </p:sp>
      <p:sp>
        <p:nvSpPr>
          <p:cNvPr id="346" name="对象"/>
          <p:cNvSpPr>
            <a:spLocks noGrp="1" noRot="1" noChangeAspect="1"/>
          </p:cNvSpPr>
          <p:nvPr>
            <p:ph type="sldImg"/>
          </p:nvPr>
        </p:nvSpPr>
        <p:spPr>
          <a:xfrm>
            <a:off x="381000" y="685800"/>
            <a:ext cx="6096000" cy="3429000"/>
          </a:xfrm>
          <a:prstGeom prst="rect">
            <a:avLst/>
          </a:prstGeom>
          <a:noFill/>
          <a:ln w="9525" cap="flat" cmpd="sng">
            <a:noFill/>
            <a:prstDash val="solid"/>
            <a:miter/>
          </a:ln>
        </p:spPr>
      </p:sp>
      <p:sp>
        <p:nvSpPr>
          <p:cNvPr id="347" name="文本框"/>
          <p:cNvSpPr>
            <a:spLocks noGrp="1"/>
          </p:cNvSpPr>
          <p:nvPr>
            <p:ph type="body" idx="1"/>
          </p:nvPr>
        </p:nvSpPr>
        <p:spPr>
          <a:xfrm>
            <a:off x="685800" y="4343400"/>
            <a:ext cx="5486400" cy="4114800"/>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dirty="0"/>
          </a:p>
        </p:txBody>
      </p:sp>
    </p:spTree>
    <p:extLst>
      <p:ext uri="{BB962C8B-B14F-4D97-AF65-F5344CB8AC3E}">
        <p14:creationId xmlns:p14="http://schemas.microsoft.com/office/powerpoint/2010/main" val="144697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b="1" dirty="0">
                <a:latin typeface="Arial" pitchFamily="34" charset="0"/>
                <a:ea typeface="微软雅黑" pitchFamily="34" charset="-122"/>
                <a:sym typeface="Arial" pitchFamily="34" charset="0"/>
              </a:rPr>
              <a:t>案例实施效果，在我们</a:t>
            </a:r>
            <a:r>
              <a:rPr lang="en-US" altLang="zh-CN" b="1" dirty="0">
                <a:latin typeface="Arial" pitchFamily="34" charset="0"/>
                <a:ea typeface="微软雅黑" pitchFamily="34" charset="-122"/>
                <a:sym typeface="Arial" pitchFamily="34" charset="0"/>
              </a:rPr>
              <a:t>5</a:t>
            </a:r>
            <a:r>
              <a:rPr lang="zh-CN" altLang="en-US" b="1" dirty="0">
                <a:latin typeface="Arial" pitchFamily="34" charset="0"/>
                <a:ea typeface="微软雅黑" pitchFamily="34" charset="-122"/>
                <a:sym typeface="Arial" pitchFamily="34" charset="0"/>
              </a:rPr>
              <a:t>次的试验直播过程虽然遇到了一些障碍和问题，但是已经能够基本的完成预想的直播</a:t>
            </a:r>
            <a:r>
              <a:rPr lang="en-US" altLang="zh-CN" b="1" dirty="0">
                <a:latin typeface="Arial" pitchFamily="34" charset="0"/>
                <a:ea typeface="微软雅黑" pitchFamily="34" charset="-122"/>
                <a:sym typeface="Arial" pitchFamily="34" charset="0"/>
              </a:rPr>
              <a:t>+</a:t>
            </a:r>
            <a:r>
              <a:rPr lang="zh-CN" altLang="en-US" b="1" dirty="0">
                <a:latin typeface="Arial" pitchFamily="34" charset="0"/>
                <a:ea typeface="微软雅黑" pitchFamily="34" charset="-122"/>
                <a:sym typeface="Arial" pitchFamily="34" charset="0"/>
              </a:rPr>
              <a:t>录播设计，服务于课程、讲座、会议、活动的直播</a:t>
            </a:r>
            <a:r>
              <a:rPr lang="en-US" altLang="zh-CN" b="1" dirty="0">
                <a:latin typeface="Arial" pitchFamily="34" charset="0"/>
                <a:ea typeface="微软雅黑" pitchFamily="34" charset="-122"/>
                <a:sym typeface="Arial" pitchFamily="34" charset="0"/>
              </a:rPr>
              <a:t>+</a:t>
            </a:r>
            <a:r>
              <a:rPr lang="zh-CN" altLang="en-US" b="1" dirty="0">
                <a:latin typeface="Arial" pitchFamily="34" charset="0"/>
                <a:ea typeface="微软雅黑" pitchFamily="34" charset="-122"/>
                <a:sym typeface="Arial" pitchFamily="34" charset="0"/>
              </a:rPr>
              <a:t>录制。</a:t>
            </a:r>
          </a:p>
          <a:p>
            <a:pPr eaLnBrk="1" hangingPunct="1">
              <a:spcBef>
                <a:spcPct val="0"/>
              </a:spcBef>
            </a:pPr>
            <a:endParaRPr lang="zh-CN" altLang="en-US" dirty="0"/>
          </a:p>
          <a:p>
            <a:pPr eaLnBrk="1" hangingPunct="1">
              <a:spcBef>
                <a:spcPct val="0"/>
              </a:spcBef>
            </a:pPr>
            <a:endParaRPr lang="zh-CN" altLang="en-US" dirty="0"/>
          </a:p>
        </p:txBody>
      </p:sp>
      <p:sp>
        <p:nvSpPr>
          <p:cNvPr id="49156"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fld id="{9C28C84D-0C79-4553-8065-B8353C393FAD}" type="slidenum">
              <a:rPr lang="zh-CN" altLang="en-US" sz="1200">
                <a:solidFill>
                  <a:srgbClr val="000000"/>
                </a:solidFill>
                <a:latin typeface="等线" pitchFamily="2" charset="-122"/>
                <a:ea typeface="等线" pitchFamily="2" charset="-122"/>
              </a:rPr>
              <a:pPr algn="r" eaLnBrk="1" hangingPunct="1"/>
              <a:t>14</a:t>
            </a:fld>
            <a:endParaRPr lang="zh-CN" altLang="en-US" sz="1200">
              <a:solidFill>
                <a:srgbClr val="000000"/>
              </a:solidFill>
              <a:latin typeface="等线" pitchFamily="2" charset="-122"/>
              <a:ea typeface="等线" pitchFamily="2" charset="-122"/>
            </a:endParaRPr>
          </a:p>
        </p:txBody>
      </p:sp>
    </p:spTree>
    <p:extLst>
      <p:ext uri="{BB962C8B-B14F-4D97-AF65-F5344CB8AC3E}">
        <p14:creationId xmlns:p14="http://schemas.microsoft.com/office/powerpoint/2010/main" val="1371490928"/>
      </p:ext>
    </p:extLst>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a:p>
          <a:p>
            <a:pPr eaLnBrk="1" hangingPunct="1">
              <a:spcBef>
                <a:spcPct val="0"/>
              </a:spcBef>
            </a:pPr>
            <a:endParaRPr lang="zh-CN" altLang="en-US" dirty="0"/>
          </a:p>
        </p:txBody>
      </p:sp>
      <p:sp>
        <p:nvSpPr>
          <p:cNvPr id="49156"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fld id="{9C28C84D-0C79-4553-8065-B8353C393FAD}" type="slidenum">
              <a:rPr lang="zh-CN" altLang="en-US" sz="1200">
                <a:solidFill>
                  <a:srgbClr val="000000"/>
                </a:solidFill>
                <a:latin typeface="等线" pitchFamily="2" charset="-122"/>
                <a:ea typeface="等线" pitchFamily="2" charset="-122"/>
              </a:rPr>
              <a:pPr algn="r" eaLnBrk="1" hangingPunct="1"/>
              <a:t>15</a:t>
            </a:fld>
            <a:endParaRPr lang="zh-CN" altLang="en-US" sz="1200">
              <a:solidFill>
                <a:srgbClr val="000000"/>
              </a:solidFill>
              <a:latin typeface="等线" pitchFamily="2" charset="-122"/>
              <a:ea typeface="等线" pitchFamily="2" charset="-122"/>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4106132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8988034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59172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03D831D1-70ED-4A81-A433-F708298FA631}" type="datetimeFigureOut">
              <a:rPr lang="zh-CN" altLang="en-US"/>
              <a:pPr>
                <a:defRPr/>
              </a:pPr>
              <a:t>2017/12/27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BA1FC58-D926-4E9E-A74A-DFD162CA4325}" type="slidenum">
              <a:rPr lang="zh-CN" altLang="en-US"/>
              <a:pPr>
                <a:defRPr/>
              </a:pPr>
              <a:t>‹#›</a:t>
            </a:fld>
            <a:endParaRPr lang="zh-CN" altLang="en-US"/>
          </a:p>
        </p:txBody>
      </p:sp>
    </p:spTree>
    <p:extLst>
      <p:ext uri="{BB962C8B-B14F-4D97-AF65-F5344CB8AC3E}">
        <p14:creationId xmlns:p14="http://schemas.microsoft.com/office/powerpoint/2010/main" val="8410786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098B7BC2-D54E-4DBC-A301-9ADA88BF1203}" type="datetimeFigureOut">
              <a:rPr lang="zh-CN" altLang="en-US"/>
              <a:pPr>
                <a:defRPr/>
              </a:pPr>
              <a:t>2017/12/27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C15775B-648A-4564-992F-7915174DCC6A}" type="slidenum">
              <a:rPr lang="zh-CN" altLang="en-US"/>
              <a:pPr>
                <a:defRPr/>
              </a:pPr>
              <a:t>‹#›</a:t>
            </a:fld>
            <a:endParaRPr lang="zh-CN" altLang="en-US"/>
          </a:p>
        </p:txBody>
      </p:sp>
    </p:spTree>
    <p:extLst>
      <p:ext uri="{BB962C8B-B14F-4D97-AF65-F5344CB8AC3E}">
        <p14:creationId xmlns:p14="http://schemas.microsoft.com/office/powerpoint/2010/main" val="21422934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2192C08F-43C5-4A47-A0EA-E1BE5104F555}" type="datetimeFigureOut">
              <a:rPr lang="zh-CN" altLang="en-US"/>
              <a:pPr>
                <a:defRPr/>
              </a:pPr>
              <a:t>2017/12/27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8818FAC-E548-4E48-8721-75391FD8A225}" type="slidenum">
              <a:rPr lang="zh-CN" altLang="en-US"/>
              <a:pPr>
                <a:defRPr/>
              </a:pPr>
              <a:t>‹#›</a:t>
            </a:fld>
            <a:endParaRPr lang="zh-CN" altLang="en-US"/>
          </a:p>
        </p:txBody>
      </p:sp>
    </p:spTree>
    <p:extLst>
      <p:ext uri="{BB962C8B-B14F-4D97-AF65-F5344CB8AC3E}">
        <p14:creationId xmlns:p14="http://schemas.microsoft.com/office/powerpoint/2010/main" val="14820875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6A964624-F701-40DE-97DB-D21EE4287E1C}" type="datetimeFigureOut">
              <a:rPr lang="zh-CN" altLang="en-US"/>
              <a:pPr>
                <a:defRPr/>
              </a:pPr>
              <a:t>2017/12/27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6E2C0C1-C22F-4635-A938-17BD1472A4DA}" type="slidenum">
              <a:rPr lang="zh-CN" altLang="en-US"/>
              <a:pPr>
                <a:defRPr/>
              </a:pPr>
              <a:t>‹#›</a:t>
            </a:fld>
            <a:endParaRPr lang="zh-CN" altLang="en-US"/>
          </a:p>
        </p:txBody>
      </p:sp>
    </p:spTree>
    <p:extLst>
      <p:ext uri="{BB962C8B-B14F-4D97-AF65-F5344CB8AC3E}">
        <p14:creationId xmlns:p14="http://schemas.microsoft.com/office/powerpoint/2010/main" val="21601328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FC35E72C-F211-4A34-A471-9F8298F9D63F}" type="datetimeFigureOut">
              <a:rPr lang="zh-CN" altLang="en-US"/>
              <a:pPr>
                <a:defRPr/>
              </a:pPr>
              <a:t>2017/12/27</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2E1FDC4B-313E-468B-9756-EA67A661007A}" type="slidenum">
              <a:rPr lang="zh-CN" altLang="en-US"/>
              <a:pPr>
                <a:defRPr/>
              </a:pPr>
              <a:t>‹#›</a:t>
            </a:fld>
            <a:endParaRPr lang="zh-CN" altLang="en-US"/>
          </a:p>
        </p:txBody>
      </p:sp>
    </p:spTree>
    <p:extLst>
      <p:ext uri="{BB962C8B-B14F-4D97-AF65-F5344CB8AC3E}">
        <p14:creationId xmlns:p14="http://schemas.microsoft.com/office/powerpoint/2010/main" val="22896282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B20A3A06-E62A-454A-B4A8-A579C6E792F1}" type="datetimeFigureOut">
              <a:rPr lang="zh-CN" altLang="en-US"/>
              <a:pPr>
                <a:defRPr/>
              </a:pPr>
              <a:t>2017/12/27</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BFFF377-51BF-4ADD-92A3-C91156926173}" type="slidenum">
              <a:rPr lang="zh-CN" altLang="en-US"/>
              <a:pPr>
                <a:defRPr/>
              </a:pPr>
              <a:t>‹#›</a:t>
            </a:fld>
            <a:endParaRPr lang="zh-CN" altLang="en-US"/>
          </a:p>
        </p:txBody>
      </p:sp>
    </p:spTree>
    <p:extLst>
      <p:ext uri="{BB962C8B-B14F-4D97-AF65-F5344CB8AC3E}">
        <p14:creationId xmlns:p14="http://schemas.microsoft.com/office/powerpoint/2010/main" val="31710512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BE41DF3C-DCD6-4918-85A0-EA2CDBAF2D1F}" type="datetimeFigureOut">
              <a:rPr lang="zh-CN" altLang="en-US"/>
              <a:pPr>
                <a:defRPr/>
              </a:pPr>
              <a:t>2017/12/27</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AC9DFB03-E43E-464F-ABBF-E4F46F5B96E8}" type="slidenum">
              <a:rPr lang="zh-CN" altLang="en-US"/>
              <a:pPr>
                <a:defRPr/>
              </a:pPr>
              <a:t>‹#›</a:t>
            </a:fld>
            <a:endParaRPr lang="zh-CN" altLang="en-US"/>
          </a:p>
        </p:txBody>
      </p:sp>
    </p:spTree>
    <p:extLst>
      <p:ext uri="{BB962C8B-B14F-4D97-AF65-F5344CB8AC3E}">
        <p14:creationId xmlns:p14="http://schemas.microsoft.com/office/powerpoint/2010/main" val="36219152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6104E00-CB15-4D70-B176-4FFA2F5BE7B8}" type="datetimeFigureOut">
              <a:rPr lang="zh-CN" altLang="en-US"/>
              <a:pPr>
                <a:defRPr/>
              </a:pPr>
              <a:t>2017/12/27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0D99F78-9C60-475E-889A-1F02513CA6A9}" type="slidenum">
              <a:rPr lang="zh-CN" altLang="en-US"/>
              <a:pPr>
                <a:defRPr/>
              </a:pPr>
              <a:t>‹#›</a:t>
            </a:fld>
            <a:endParaRPr lang="zh-CN" altLang="en-US"/>
          </a:p>
        </p:txBody>
      </p:sp>
    </p:spTree>
    <p:extLst>
      <p:ext uri="{BB962C8B-B14F-4D97-AF65-F5344CB8AC3E}">
        <p14:creationId xmlns:p14="http://schemas.microsoft.com/office/powerpoint/2010/main" val="248581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975991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0932CE0-1F82-4D63-B833-E1D5A9A92E76}" type="datetimeFigureOut">
              <a:rPr lang="zh-CN" altLang="en-US"/>
              <a:pPr>
                <a:defRPr/>
              </a:pPr>
              <a:t>2017/12/27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D25616E-EB25-47E4-AC30-1D55EB070819}" type="slidenum">
              <a:rPr lang="zh-CN" altLang="en-US"/>
              <a:pPr>
                <a:defRPr/>
              </a:pPr>
              <a:t>‹#›</a:t>
            </a:fld>
            <a:endParaRPr lang="zh-CN" altLang="en-US"/>
          </a:p>
        </p:txBody>
      </p:sp>
    </p:spTree>
    <p:extLst>
      <p:ext uri="{BB962C8B-B14F-4D97-AF65-F5344CB8AC3E}">
        <p14:creationId xmlns:p14="http://schemas.microsoft.com/office/powerpoint/2010/main" val="24296167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1A8FE635-D05F-491E-B7FC-4132A2FBE019}" type="datetimeFigureOut">
              <a:rPr lang="zh-CN" altLang="en-US"/>
              <a:pPr>
                <a:defRPr/>
              </a:pPr>
              <a:t>2017/12/27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B4C7A65-012A-4525-8BDF-FEEDA6C36A6E}" type="slidenum">
              <a:rPr lang="zh-CN" altLang="en-US"/>
              <a:pPr>
                <a:defRPr/>
              </a:pPr>
              <a:t>‹#›</a:t>
            </a:fld>
            <a:endParaRPr lang="zh-CN" altLang="en-US"/>
          </a:p>
        </p:txBody>
      </p:sp>
    </p:spTree>
    <p:extLst>
      <p:ext uri="{BB962C8B-B14F-4D97-AF65-F5344CB8AC3E}">
        <p14:creationId xmlns:p14="http://schemas.microsoft.com/office/powerpoint/2010/main" val="32074870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2B1BE5E5-5D7A-43BC-938A-C4FF4CB7D7D8}" type="datetimeFigureOut">
              <a:rPr lang="zh-CN" altLang="en-US"/>
              <a:pPr>
                <a:defRPr/>
              </a:pPr>
              <a:t>2017/12/27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13A4924-2909-4DCB-AD96-48FCF2AA1590}" type="slidenum">
              <a:rPr lang="zh-CN" altLang="en-US"/>
              <a:pPr>
                <a:defRPr/>
              </a:pPr>
              <a:t>‹#›</a:t>
            </a:fld>
            <a:endParaRPr lang="zh-CN" altLang="en-US"/>
          </a:p>
        </p:txBody>
      </p:sp>
    </p:spTree>
    <p:extLst>
      <p:ext uri="{BB962C8B-B14F-4D97-AF65-F5344CB8AC3E}">
        <p14:creationId xmlns:p14="http://schemas.microsoft.com/office/powerpoint/2010/main" val="1871039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9360530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40013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79408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97290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7196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841931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111395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Arial" pitchFamily="34"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Arial" pitchFamily="34"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Arial" pitchFamily="34"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Arial" pitchFamily="34" charset="0"/>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日期占位符 3"/>
          <p:cNvSpPr>
            <a:spLocks noGrp="1" noChangeArrowheads="1"/>
          </p:cNvSpPr>
          <p:nvPr>
            <p:ph type="dt" sz="half" idx="2"/>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a:solidFill>
                  <a:srgbClr val="898989"/>
                </a:solidFill>
              </a:defRPr>
            </a:lvl1pPr>
          </a:lstStyle>
          <a:p>
            <a:pPr>
              <a:defRPr/>
            </a:pPr>
            <a:fld id="{0A885E1B-CA7D-4C0E-B702-54BC35CE37FC}" type="datetimeFigureOut">
              <a:rPr lang="zh-CN" altLang="en-US"/>
              <a:pPr>
                <a:defRPr/>
              </a:pPr>
              <a:t>2017/12/27</a:t>
            </a:fld>
            <a:endParaRPr lang="zh-CN" altLang="en-US"/>
          </a:p>
        </p:txBody>
      </p:sp>
      <p:sp>
        <p:nvSpPr>
          <p:cNvPr id="2051" name="页脚占位符 4"/>
          <p:cNvSpPr>
            <a:spLocks noGrp="1" noChangeArrowheads="1"/>
          </p:cNvSpPr>
          <p:nvPr>
            <p:ph type="ftr" sz="quarter" idx="3"/>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200">
                <a:solidFill>
                  <a:srgbClr val="898989"/>
                </a:solidFill>
              </a:defRPr>
            </a:lvl1pPr>
          </a:lstStyle>
          <a:p>
            <a:pPr>
              <a:defRPr/>
            </a:pPr>
            <a:endParaRPr lang="zh-CN" altLang="en-US"/>
          </a:p>
        </p:txBody>
      </p:sp>
      <p:sp>
        <p:nvSpPr>
          <p:cNvPr id="2052" name="灯片编号占位符 5"/>
          <p:cNvSpPr>
            <a:spLocks noGrp="1" noChangeArrowheads="1"/>
          </p:cNvSpPr>
          <p:nvPr>
            <p:ph type="sldNum" sz="quarter" idx="4"/>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a:solidFill>
                  <a:srgbClr val="898989"/>
                </a:solidFill>
              </a:defRPr>
            </a:lvl1pPr>
          </a:lstStyle>
          <a:p>
            <a:pPr>
              <a:defRPr/>
            </a:pPr>
            <a:fld id="{18A3A3B5-DFBD-43E9-A495-F9A841732F4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Arial" pitchFamily="34"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Arial" pitchFamily="34"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Arial" pitchFamily="34"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Arial" pitchFamily="34" charset="0"/>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9.png"/><Relationship Id="rId10" Type="http://schemas.openxmlformats.org/officeDocument/2006/relationships/image" Target="../media/image13.jpeg"/><Relationship Id="rId4" Type="http://schemas.openxmlformats.org/officeDocument/2006/relationships/image" Target="../media/image3.png"/><Relationship Id="rId9"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5.jpe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image" Target="../media/image23.jpeg"/><Relationship Id="rId13" Type="http://schemas.microsoft.com/office/2007/relationships/hdphoto" Target="../media/hdphoto2.wdp"/><Relationship Id="rId3" Type="http://schemas.openxmlformats.org/officeDocument/2006/relationships/image" Target="../media/image18.png"/><Relationship Id="rId7" Type="http://schemas.openxmlformats.org/officeDocument/2006/relationships/image" Target="../media/image22.wmf"/><Relationship Id="rId12" Type="http://schemas.openxmlformats.org/officeDocument/2006/relationships/image" Target="../media/image26.png"/><Relationship Id="rId17" Type="http://schemas.microsoft.com/office/2007/relationships/hdphoto" Target="../media/hdphoto4.wdp"/><Relationship Id="rId2" Type="http://schemas.openxmlformats.org/officeDocument/2006/relationships/notesSlide" Target="../notesSlides/notesSlide7.xml"/><Relationship Id="rId16"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21.jpeg"/><Relationship Id="rId11" Type="http://schemas.openxmlformats.org/officeDocument/2006/relationships/image" Target="../media/image25.png"/><Relationship Id="rId5" Type="http://schemas.openxmlformats.org/officeDocument/2006/relationships/image" Target="../media/image20.jpeg"/><Relationship Id="rId15" Type="http://schemas.microsoft.com/office/2007/relationships/hdphoto" Target="../media/hdphoto3.wdp"/><Relationship Id="rId10" Type="http://schemas.openxmlformats.org/officeDocument/2006/relationships/image" Target="../media/image3.png"/><Relationship Id="rId4" Type="http://schemas.openxmlformats.org/officeDocument/2006/relationships/image" Target="../media/image19.jpeg"/><Relationship Id="rId9" Type="http://schemas.openxmlformats.org/officeDocument/2006/relationships/image" Target="../media/image24.png"/><Relationship Id="rId1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2.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3.png"/><Relationship Id="rId5" Type="http://schemas.openxmlformats.org/officeDocument/2006/relationships/image" Target="../media/image3.png"/><Relationship Id="rId4"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1.emf"/></Relationships>
</file>

<file path=ppt/slides/_rels/slide2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9.png"/><Relationship Id="rId7"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3.png"/><Relationship Id="rId10" Type="http://schemas.openxmlformats.org/officeDocument/2006/relationships/image" Target="../media/image45.png"/><Relationship Id="rId4" Type="http://schemas.openxmlformats.org/officeDocument/2006/relationships/image" Target="../media/image40.png"/><Relationship Id="rId9"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624423">
            <a:off x="561201" y="737700"/>
            <a:ext cx="10603429" cy="520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文本框 6"/>
          <p:cNvSpPr txBox="1">
            <a:spLocks noChangeArrowheads="1"/>
          </p:cNvSpPr>
          <p:nvPr/>
        </p:nvSpPr>
        <p:spPr bwMode="auto">
          <a:xfrm>
            <a:off x="3294856" y="1672199"/>
            <a:ext cx="56022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zh-CN" sz="6000" b="1" dirty="0">
                <a:solidFill>
                  <a:schemeClr val="bg1"/>
                </a:solidFill>
                <a:latin typeface="+mj-ea"/>
                <a:ea typeface="+mj-ea"/>
              </a:rPr>
              <a:t>校内直播</a:t>
            </a:r>
            <a:r>
              <a:rPr lang="en-US" altLang="zh-CN" sz="6000" b="1" dirty="0">
                <a:solidFill>
                  <a:schemeClr val="bg1"/>
                </a:solidFill>
                <a:latin typeface="+mj-ea"/>
                <a:ea typeface="+mj-ea"/>
              </a:rPr>
              <a:t>+</a:t>
            </a:r>
            <a:r>
              <a:rPr lang="zh-CN" altLang="zh-CN" sz="6000" b="1" dirty="0">
                <a:solidFill>
                  <a:schemeClr val="bg1"/>
                </a:solidFill>
                <a:latin typeface="+mj-ea"/>
                <a:ea typeface="+mj-ea"/>
              </a:rPr>
              <a:t>录播</a:t>
            </a:r>
            <a:endParaRPr lang="zh-CN" altLang="en-US" sz="102800" b="1" dirty="0">
              <a:solidFill>
                <a:schemeClr val="bg1"/>
              </a:solidFill>
              <a:latin typeface="+mj-ea"/>
              <a:ea typeface="+mj-ea"/>
            </a:endParaRPr>
          </a:p>
        </p:txBody>
      </p:sp>
      <p:sp>
        <p:nvSpPr>
          <p:cNvPr id="2052" name="文本框 24"/>
          <p:cNvSpPr txBox="1">
            <a:spLocks noChangeArrowheads="1"/>
          </p:cNvSpPr>
          <p:nvPr/>
        </p:nvSpPr>
        <p:spPr bwMode="auto">
          <a:xfrm>
            <a:off x="5022056" y="3975323"/>
            <a:ext cx="21478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2400" dirty="0">
                <a:solidFill>
                  <a:schemeClr val="bg1"/>
                </a:solidFill>
                <a:latin typeface="Impact" pitchFamily="34" charset="0"/>
              </a:rPr>
              <a:t>汇报人：刘晓鹏</a:t>
            </a:r>
          </a:p>
        </p:txBody>
      </p:sp>
      <p:sp>
        <p:nvSpPr>
          <p:cNvPr id="2053" name="文本框 26"/>
          <p:cNvSpPr txBox="1">
            <a:spLocks noChangeArrowheads="1"/>
          </p:cNvSpPr>
          <p:nvPr/>
        </p:nvSpPr>
        <p:spPr bwMode="auto">
          <a:xfrm>
            <a:off x="3560671" y="2677559"/>
            <a:ext cx="6291542"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dist" eaLnBrk="1" hangingPunct="1"/>
            <a:r>
              <a:rPr lang="en-US" altLang="zh-CN" sz="3200" b="1" dirty="0">
                <a:solidFill>
                  <a:schemeClr val="bg1"/>
                </a:solidFill>
                <a:latin typeface="微软雅黑" pitchFamily="34" charset="-122"/>
              </a:rPr>
              <a:t>W-EFP</a:t>
            </a:r>
            <a:r>
              <a:rPr lang="zh-CN" altLang="en-US" sz="3200" b="1" dirty="0">
                <a:solidFill>
                  <a:schemeClr val="bg1"/>
                </a:solidFill>
                <a:latin typeface="微软雅黑" pitchFamily="34" charset="-122"/>
              </a:rPr>
              <a:t>无线高清移动节目制作系统校园应用探析</a:t>
            </a:r>
          </a:p>
        </p:txBody>
      </p:sp>
      <p:sp>
        <p:nvSpPr>
          <p:cNvPr id="8" name="文本框 24">
            <a:extLst>
              <a:ext uri="{FF2B5EF4-FFF2-40B4-BE49-F238E27FC236}">
                <a16:creationId xmlns:a16="http://schemas.microsoft.com/office/drawing/2014/main" id="{246E5DC7-D461-4A8D-91B9-1AC2BF700785}"/>
              </a:ext>
            </a:extLst>
          </p:cNvPr>
          <p:cNvSpPr txBox="1">
            <a:spLocks noChangeArrowheads="1"/>
          </p:cNvSpPr>
          <p:nvPr/>
        </p:nvSpPr>
        <p:spPr bwMode="auto">
          <a:xfrm>
            <a:off x="3294856" y="4878024"/>
            <a:ext cx="578041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2000" dirty="0">
                <a:solidFill>
                  <a:schemeClr val="bg1"/>
                </a:solidFill>
                <a:latin typeface="Impact" pitchFamily="34" charset="0"/>
              </a:rPr>
              <a:t>团队成员：刘兵             程松 </a:t>
            </a:r>
            <a:endParaRPr lang="en-US" altLang="zh-CN" sz="2000" dirty="0">
              <a:solidFill>
                <a:schemeClr val="bg1"/>
              </a:solidFill>
              <a:latin typeface="Impact" pitchFamily="34" charset="0"/>
            </a:endParaRPr>
          </a:p>
          <a:p>
            <a:pPr algn="ctr" eaLnBrk="1" hangingPunct="1"/>
            <a:r>
              <a:rPr lang="zh-CN" altLang="en-US" sz="2000" dirty="0">
                <a:solidFill>
                  <a:schemeClr val="bg1"/>
                </a:solidFill>
                <a:latin typeface="Impact" pitchFamily="34" charset="0"/>
              </a:rPr>
              <a:t>                                  朱素芹        刘晓鹏</a:t>
            </a:r>
          </a:p>
        </p:txBody>
      </p:sp>
    </p:spTree>
  </p:cSld>
  <p:clrMapOvr>
    <a:masterClrMapping/>
  </p:clrMapOvr>
  <mc:AlternateContent xmlns:mc="http://schemas.openxmlformats.org/markup-compatibility/2006" xmlns:p15="http://schemas.microsoft.com/office/powerpoint/2012/main">
    <mc:Choice Requires="p15">
      <p:transition spd="slow">
        <p15:prstTrans prst="curtains"/>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稻壳儿小白白(http://dwz.cn/Wu2UP)"/>
          <p:cNvSpPr>
            <a:spLocks/>
          </p:cNvSpPr>
          <p:nvPr/>
        </p:nvSpPr>
        <p:spPr bwMode="auto">
          <a:xfrm>
            <a:off x="287338" y="1990725"/>
            <a:ext cx="10140950" cy="4467225"/>
          </a:xfrm>
          <a:custGeom>
            <a:avLst/>
            <a:gdLst>
              <a:gd name="T0" fmla="*/ 2147483647 w 1735"/>
              <a:gd name="T1" fmla="*/ 2147483647 h 784"/>
              <a:gd name="T2" fmla="*/ 2147483647 w 1735"/>
              <a:gd name="T3" fmla="*/ 2147483647 h 784"/>
              <a:gd name="T4" fmla="*/ 2147483647 w 1735"/>
              <a:gd name="T5" fmla="*/ 2147483647 h 784"/>
              <a:gd name="T6" fmla="*/ 2147483647 w 1735"/>
              <a:gd name="T7" fmla="*/ 2147483647 h 784"/>
              <a:gd name="T8" fmla="*/ 2147483647 w 1735"/>
              <a:gd name="T9" fmla="*/ 2147483647 h 784"/>
              <a:gd name="T10" fmla="*/ 2147483647 w 1735"/>
              <a:gd name="T11" fmla="*/ 2147483647 h 784"/>
              <a:gd name="T12" fmla="*/ 2147483647 w 1735"/>
              <a:gd name="T13" fmla="*/ 2147483647 h 784"/>
              <a:gd name="T14" fmla="*/ 2147483647 w 1735"/>
              <a:gd name="T15" fmla="*/ 2147483647 h 784"/>
              <a:gd name="T16" fmla="*/ 2147483647 w 1735"/>
              <a:gd name="T17" fmla="*/ 2147483647 h 784"/>
              <a:gd name="T18" fmla="*/ 2147483647 w 1735"/>
              <a:gd name="T19" fmla="*/ 2147483647 h 784"/>
              <a:gd name="T20" fmla="*/ 0 w 1735"/>
              <a:gd name="T21" fmla="*/ 0 h 784"/>
              <a:gd name="T22" fmla="*/ 2147483647 w 1735"/>
              <a:gd name="T23" fmla="*/ 2147483647 h 784"/>
              <a:gd name="T24" fmla="*/ 2147483647 w 1735"/>
              <a:gd name="T25" fmla="*/ 2147483647 h 784"/>
              <a:gd name="T26" fmla="*/ 2147483647 w 1735"/>
              <a:gd name="T27" fmla="*/ 2147483647 h 784"/>
              <a:gd name="T28" fmla="*/ 2147483647 w 1735"/>
              <a:gd name="T29" fmla="*/ 2147483647 h 784"/>
              <a:gd name="T30" fmla="*/ 2147483647 w 1735"/>
              <a:gd name="T31" fmla="*/ 2147483647 h 7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35" h="784">
                <a:moveTo>
                  <a:pt x="1548" y="674"/>
                </a:moveTo>
                <a:cubicBezTo>
                  <a:pt x="1577" y="645"/>
                  <a:pt x="1577" y="645"/>
                  <a:pt x="1577" y="645"/>
                </a:cubicBezTo>
                <a:cubicBezTo>
                  <a:pt x="1735" y="724"/>
                  <a:pt x="1735" y="724"/>
                  <a:pt x="1735" y="724"/>
                </a:cubicBezTo>
                <a:cubicBezTo>
                  <a:pt x="1437" y="784"/>
                  <a:pt x="1437" y="784"/>
                  <a:pt x="1437" y="784"/>
                </a:cubicBezTo>
                <a:cubicBezTo>
                  <a:pt x="1474" y="748"/>
                  <a:pt x="1474" y="748"/>
                  <a:pt x="1474" y="748"/>
                </a:cubicBezTo>
                <a:cubicBezTo>
                  <a:pt x="1425" y="747"/>
                  <a:pt x="1376" y="745"/>
                  <a:pt x="1328" y="742"/>
                </a:cubicBezTo>
                <a:cubicBezTo>
                  <a:pt x="1190" y="733"/>
                  <a:pt x="1058" y="716"/>
                  <a:pt x="930" y="692"/>
                </a:cubicBezTo>
                <a:cubicBezTo>
                  <a:pt x="698" y="635"/>
                  <a:pt x="578" y="571"/>
                  <a:pt x="571" y="498"/>
                </a:cubicBezTo>
                <a:cubicBezTo>
                  <a:pt x="562" y="453"/>
                  <a:pt x="606" y="407"/>
                  <a:pt x="702" y="361"/>
                </a:cubicBezTo>
                <a:cubicBezTo>
                  <a:pt x="824" y="313"/>
                  <a:pt x="906" y="271"/>
                  <a:pt x="948" y="236"/>
                </a:cubicBezTo>
                <a:cubicBezTo>
                  <a:pt x="1053" y="130"/>
                  <a:pt x="737" y="51"/>
                  <a:pt x="0" y="0"/>
                </a:cubicBezTo>
                <a:cubicBezTo>
                  <a:pt x="754" y="31"/>
                  <a:pt x="1085" y="112"/>
                  <a:pt x="993" y="243"/>
                </a:cubicBezTo>
                <a:cubicBezTo>
                  <a:pt x="968" y="274"/>
                  <a:pt x="896" y="312"/>
                  <a:pt x="777" y="359"/>
                </a:cubicBezTo>
                <a:cubicBezTo>
                  <a:pt x="664" y="409"/>
                  <a:pt x="631" y="463"/>
                  <a:pt x="678" y="520"/>
                </a:cubicBezTo>
                <a:cubicBezTo>
                  <a:pt x="761" y="606"/>
                  <a:pt x="977" y="656"/>
                  <a:pt x="1328" y="670"/>
                </a:cubicBezTo>
                <a:cubicBezTo>
                  <a:pt x="1396" y="673"/>
                  <a:pt x="1470" y="674"/>
                  <a:pt x="1548" y="674"/>
                </a:cubicBezTo>
                <a:close/>
              </a:path>
            </a:pathLst>
          </a:custGeom>
          <a:solidFill>
            <a:srgbClr val="C1C7D0"/>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pic>
        <p:nvPicPr>
          <p:cNvPr id="9222" name="稻壳儿小白白(http://dwz.cn/Wu2UP)"/>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613" y="1103313"/>
            <a:ext cx="998537" cy="157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稻壳儿小白白(http://dwz.cn/Wu2UP)"/>
          <p:cNvSpPr>
            <a:spLocks noEditPoints="1"/>
          </p:cNvSpPr>
          <p:nvPr/>
        </p:nvSpPr>
        <p:spPr bwMode="auto">
          <a:xfrm>
            <a:off x="2068513" y="1258888"/>
            <a:ext cx="384175" cy="309562"/>
          </a:xfrm>
          <a:custGeom>
            <a:avLst/>
            <a:gdLst>
              <a:gd name="T0" fmla="*/ 2147483647 w 57"/>
              <a:gd name="T1" fmla="*/ 1222763170 h 46"/>
              <a:gd name="T2" fmla="*/ 2147483647 w 57"/>
              <a:gd name="T3" fmla="*/ 1222763170 h 46"/>
              <a:gd name="T4" fmla="*/ 2147483647 w 57"/>
              <a:gd name="T5" fmla="*/ 1222763170 h 46"/>
              <a:gd name="T6" fmla="*/ 2147483647 w 57"/>
              <a:gd name="T7" fmla="*/ 1222763170 h 46"/>
              <a:gd name="T8" fmla="*/ 1271942766 w 57"/>
              <a:gd name="T9" fmla="*/ 271728140 h 46"/>
              <a:gd name="T10" fmla="*/ 181708035 w 57"/>
              <a:gd name="T11" fmla="*/ 1222763170 h 46"/>
              <a:gd name="T12" fmla="*/ 136281026 w 57"/>
              <a:gd name="T13" fmla="*/ 1222763170 h 46"/>
              <a:gd name="T14" fmla="*/ 90854018 w 57"/>
              <a:gd name="T15" fmla="*/ 1222763170 h 46"/>
              <a:gd name="T16" fmla="*/ 0 w 57"/>
              <a:gd name="T17" fmla="*/ 1086905830 h 46"/>
              <a:gd name="T18" fmla="*/ 0 w 57"/>
              <a:gd name="T19" fmla="*/ 1041615564 h 46"/>
              <a:gd name="T20" fmla="*/ 1181088748 w 57"/>
              <a:gd name="T21" fmla="*/ 45290267 h 46"/>
              <a:gd name="T22" fmla="*/ 1408217052 w 57"/>
              <a:gd name="T23" fmla="*/ 45290267 h 46"/>
              <a:gd name="T24" fmla="*/ 1817053391 w 57"/>
              <a:gd name="T25" fmla="*/ 362301943 h 46"/>
              <a:gd name="T26" fmla="*/ 1817053391 w 57"/>
              <a:gd name="T27" fmla="*/ 45290267 h 46"/>
              <a:gd name="T28" fmla="*/ 1862480400 w 57"/>
              <a:gd name="T29" fmla="*/ 0 h 46"/>
              <a:gd name="T30" fmla="*/ 2147483647 w 57"/>
              <a:gd name="T31" fmla="*/ 0 h 46"/>
              <a:gd name="T32" fmla="*/ 2147483647 w 57"/>
              <a:gd name="T33" fmla="*/ 45290267 h 46"/>
              <a:gd name="T34" fmla="*/ 2147483647 w 57"/>
              <a:gd name="T35" fmla="*/ 724603887 h 46"/>
              <a:gd name="T36" fmla="*/ 2147483647 w 57"/>
              <a:gd name="T37" fmla="*/ 1041615564 h 46"/>
              <a:gd name="T38" fmla="*/ 2147483647 w 57"/>
              <a:gd name="T39" fmla="*/ 1086905830 h 46"/>
              <a:gd name="T40" fmla="*/ 2147483647 w 57"/>
              <a:gd name="T41" fmla="*/ 1222763170 h 46"/>
              <a:gd name="T42" fmla="*/ 2147483647 w 57"/>
              <a:gd name="T43" fmla="*/ 1992657324 h 46"/>
              <a:gd name="T44" fmla="*/ 2135042453 w 57"/>
              <a:gd name="T45" fmla="*/ 2083231127 h 46"/>
              <a:gd name="T46" fmla="*/ 1499071070 w 57"/>
              <a:gd name="T47" fmla="*/ 2083231127 h 46"/>
              <a:gd name="T48" fmla="*/ 1499071070 w 57"/>
              <a:gd name="T49" fmla="*/ 1449201044 h 46"/>
              <a:gd name="T50" fmla="*/ 1090234731 w 57"/>
              <a:gd name="T51" fmla="*/ 1449201044 h 46"/>
              <a:gd name="T52" fmla="*/ 1090234731 w 57"/>
              <a:gd name="T53" fmla="*/ 2083231127 h 46"/>
              <a:gd name="T54" fmla="*/ 454263348 w 57"/>
              <a:gd name="T55" fmla="*/ 2083231127 h 46"/>
              <a:gd name="T56" fmla="*/ 363409330 w 57"/>
              <a:gd name="T57" fmla="*/ 1992657324 h 46"/>
              <a:gd name="T58" fmla="*/ 363409330 w 57"/>
              <a:gd name="T59" fmla="*/ 1222763170 h 46"/>
              <a:gd name="T60" fmla="*/ 363409330 w 57"/>
              <a:gd name="T61" fmla="*/ 1177479633 h 46"/>
              <a:gd name="T62" fmla="*/ 1271942766 w 57"/>
              <a:gd name="T63" fmla="*/ 407585480 h 46"/>
              <a:gd name="T64" fmla="*/ 2147483647 w 57"/>
              <a:gd name="T65" fmla="*/ 1177479633 h 46"/>
              <a:gd name="T66" fmla="*/ 2147483647 w 57"/>
              <a:gd name="T67" fmla="*/ 1222763170 h 46"/>
              <a:gd name="T68" fmla="*/ 2147483647 w 57"/>
              <a:gd name="T69" fmla="*/ 1992657324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9225" name="稻壳儿小白白(http://dwz.cn/Wu2UP)"/>
          <p:cNvSpPr>
            <a:spLocks noEditPoints="1"/>
          </p:cNvSpPr>
          <p:nvPr/>
        </p:nvSpPr>
        <p:spPr bwMode="auto">
          <a:xfrm>
            <a:off x="5865813" y="1539875"/>
            <a:ext cx="419100" cy="411163"/>
          </a:xfrm>
          <a:custGeom>
            <a:avLst/>
            <a:gdLst>
              <a:gd name="T0" fmla="*/ 2147483647 w 64"/>
              <a:gd name="T1" fmla="*/ 2147483647 h 63"/>
              <a:gd name="T2" fmla="*/ 2147483647 w 64"/>
              <a:gd name="T3" fmla="*/ 2147483647 h 63"/>
              <a:gd name="T4" fmla="*/ 1801042959 w 64"/>
              <a:gd name="T5" fmla="*/ 2044504754 h 63"/>
              <a:gd name="T6" fmla="*/ 1157816138 w 64"/>
              <a:gd name="T7" fmla="*/ 2147483647 h 63"/>
              <a:gd name="T8" fmla="*/ 0 w 64"/>
              <a:gd name="T9" fmla="*/ 1107438172 h 63"/>
              <a:gd name="T10" fmla="*/ 1157816138 w 64"/>
              <a:gd name="T11" fmla="*/ 0 h 63"/>
              <a:gd name="T12" fmla="*/ 2147483647 w 64"/>
              <a:gd name="T13" fmla="*/ 1107438172 h 63"/>
              <a:gd name="T14" fmla="*/ 2101216786 w 64"/>
              <a:gd name="T15" fmla="*/ 1746346315 h 63"/>
              <a:gd name="T16" fmla="*/ 2147483647 w 64"/>
              <a:gd name="T17" fmla="*/ 2147483647 h 63"/>
              <a:gd name="T18" fmla="*/ 2147483647 w 64"/>
              <a:gd name="T19" fmla="*/ 2147483647 h 63"/>
              <a:gd name="T20" fmla="*/ 2147483647 w 64"/>
              <a:gd name="T21" fmla="*/ 2147483647 h 63"/>
              <a:gd name="T22" fmla="*/ 1157816138 w 64"/>
              <a:gd name="T23" fmla="*/ 383347497 h 63"/>
              <a:gd name="T24" fmla="*/ 428817881 w 64"/>
              <a:gd name="T25" fmla="*/ 1107438172 h 63"/>
              <a:gd name="T26" fmla="*/ 1157816138 w 64"/>
              <a:gd name="T27" fmla="*/ 1831535373 h 63"/>
              <a:gd name="T28" fmla="*/ 1886807845 w 64"/>
              <a:gd name="T29" fmla="*/ 1107438172 h 63"/>
              <a:gd name="T30" fmla="*/ 1157816138 w 64"/>
              <a:gd name="T31" fmla="*/ 383347497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9227" name="稻壳儿小白白(http://dwz.cn/Wu2UP)"/>
          <p:cNvSpPr>
            <a:spLocks noChangeAspect="1" noEditPoints="1"/>
          </p:cNvSpPr>
          <p:nvPr/>
        </p:nvSpPr>
        <p:spPr bwMode="auto">
          <a:xfrm>
            <a:off x="4881563" y="4303713"/>
            <a:ext cx="409575" cy="411162"/>
          </a:xfrm>
          <a:custGeom>
            <a:avLst/>
            <a:gdLst>
              <a:gd name="T0" fmla="*/ 2147483647 w 58"/>
              <a:gd name="T1" fmla="*/ 1658379393 h 58"/>
              <a:gd name="T2" fmla="*/ 2147483647 w 58"/>
              <a:gd name="T3" fmla="*/ 1708633314 h 58"/>
              <a:gd name="T4" fmla="*/ 2147483647 w 58"/>
              <a:gd name="T5" fmla="*/ 1758887235 h 58"/>
              <a:gd name="T6" fmla="*/ 2147483647 w 58"/>
              <a:gd name="T7" fmla="*/ 1959902919 h 58"/>
              <a:gd name="T8" fmla="*/ 2147483647 w 58"/>
              <a:gd name="T9" fmla="*/ 2147483647 h 58"/>
              <a:gd name="T10" fmla="*/ 2147483647 w 58"/>
              <a:gd name="T11" fmla="*/ 2147483647 h 58"/>
              <a:gd name="T12" fmla="*/ 2147483647 w 58"/>
              <a:gd name="T13" fmla="*/ 2147483647 h 58"/>
              <a:gd name="T14" fmla="*/ 2147483647 w 58"/>
              <a:gd name="T15" fmla="*/ 2147483647 h 58"/>
              <a:gd name="T16" fmla="*/ 2147483647 w 58"/>
              <a:gd name="T17" fmla="*/ 2147483647 h 58"/>
              <a:gd name="T18" fmla="*/ 1944803333 w 58"/>
              <a:gd name="T19" fmla="*/ 2147483647 h 58"/>
              <a:gd name="T20" fmla="*/ 1795202533 w 58"/>
              <a:gd name="T21" fmla="*/ 2147483647 h 58"/>
              <a:gd name="T22" fmla="*/ 1695471021 w 58"/>
              <a:gd name="T23" fmla="*/ 2147483647 h 58"/>
              <a:gd name="T24" fmla="*/ 1645601734 w 58"/>
              <a:gd name="T25" fmla="*/ 2147483647 h 58"/>
              <a:gd name="T26" fmla="*/ 1246668622 w 58"/>
              <a:gd name="T27" fmla="*/ 2147483647 h 58"/>
              <a:gd name="T28" fmla="*/ 1146937109 w 58"/>
              <a:gd name="T29" fmla="*/ 2147483647 h 58"/>
              <a:gd name="T30" fmla="*/ 1097067822 w 58"/>
              <a:gd name="T31" fmla="*/ 2147483647 h 58"/>
              <a:gd name="T32" fmla="*/ 947467023 w 58"/>
              <a:gd name="T33" fmla="*/ 2147483647 h 58"/>
              <a:gd name="T34" fmla="*/ 698134711 w 58"/>
              <a:gd name="T35" fmla="*/ 2147483647 h 58"/>
              <a:gd name="T36" fmla="*/ 648265424 w 58"/>
              <a:gd name="T37" fmla="*/ 2147483647 h 58"/>
              <a:gd name="T38" fmla="*/ 598403198 w 58"/>
              <a:gd name="T39" fmla="*/ 2147483647 h 58"/>
              <a:gd name="T40" fmla="*/ 249332312 w 58"/>
              <a:gd name="T41" fmla="*/ 2147483647 h 58"/>
              <a:gd name="T42" fmla="*/ 249332312 w 58"/>
              <a:gd name="T43" fmla="*/ 2147483647 h 58"/>
              <a:gd name="T44" fmla="*/ 249332312 w 58"/>
              <a:gd name="T45" fmla="*/ 2147483647 h 58"/>
              <a:gd name="T46" fmla="*/ 448802399 w 58"/>
              <a:gd name="T47" fmla="*/ 1959902919 h 58"/>
              <a:gd name="T48" fmla="*/ 398933112 w 58"/>
              <a:gd name="T49" fmla="*/ 1758887235 h 58"/>
              <a:gd name="T50" fmla="*/ 49869287 w 58"/>
              <a:gd name="T51" fmla="*/ 1708633314 h 58"/>
              <a:gd name="T52" fmla="*/ 0 w 58"/>
              <a:gd name="T53" fmla="*/ 1658379393 h 58"/>
              <a:gd name="T54" fmla="*/ 0 w 58"/>
              <a:gd name="T55" fmla="*/ 1206094104 h 58"/>
              <a:gd name="T56" fmla="*/ 49869287 w 58"/>
              <a:gd name="T57" fmla="*/ 1155840183 h 58"/>
              <a:gd name="T58" fmla="*/ 398933112 w 58"/>
              <a:gd name="T59" fmla="*/ 1105586262 h 58"/>
              <a:gd name="T60" fmla="*/ 448802399 w 58"/>
              <a:gd name="T61" fmla="*/ 904570578 h 58"/>
              <a:gd name="T62" fmla="*/ 249332312 w 58"/>
              <a:gd name="T63" fmla="*/ 653300973 h 58"/>
              <a:gd name="T64" fmla="*/ 249332312 w 58"/>
              <a:gd name="T65" fmla="*/ 603047052 h 58"/>
              <a:gd name="T66" fmla="*/ 249332312 w 58"/>
              <a:gd name="T67" fmla="*/ 552793131 h 58"/>
              <a:gd name="T68" fmla="*/ 648265424 w 58"/>
              <a:gd name="T69" fmla="*/ 251269605 h 58"/>
              <a:gd name="T70" fmla="*/ 698134711 w 58"/>
              <a:gd name="T71" fmla="*/ 251269605 h 58"/>
              <a:gd name="T72" fmla="*/ 947467023 w 58"/>
              <a:gd name="T73" fmla="*/ 452285289 h 58"/>
              <a:gd name="T74" fmla="*/ 1097067822 w 58"/>
              <a:gd name="T75" fmla="*/ 402031368 h 58"/>
              <a:gd name="T76" fmla="*/ 1146937109 w 58"/>
              <a:gd name="T77" fmla="*/ 50253921 h 58"/>
              <a:gd name="T78" fmla="*/ 1246668622 w 58"/>
              <a:gd name="T79" fmla="*/ 0 h 58"/>
              <a:gd name="T80" fmla="*/ 1645601734 w 58"/>
              <a:gd name="T81" fmla="*/ 0 h 58"/>
              <a:gd name="T82" fmla="*/ 1695471021 w 58"/>
              <a:gd name="T83" fmla="*/ 50253921 h 58"/>
              <a:gd name="T84" fmla="*/ 1795202533 w 58"/>
              <a:gd name="T85" fmla="*/ 402031368 h 58"/>
              <a:gd name="T86" fmla="*/ 1944803333 w 58"/>
              <a:gd name="T87" fmla="*/ 452285289 h 58"/>
              <a:gd name="T88" fmla="*/ 2147483647 w 58"/>
              <a:gd name="T89" fmla="*/ 251269605 h 58"/>
              <a:gd name="T90" fmla="*/ 2147483647 w 58"/>
              <a:gd name="T91" fmla="*/ 251269605 h 58"/>
              <a:gd name="T92" fmla="*/ 2147483647 w 58"/>
              <a:gd name="T93" fmla="*/ 251269605 h 58"/>
              <a:gd name="T94" fmla="*/ 2147483647 w 58"/>
              <a:gd name="T95" fmla="*/ 603047052 h 58"/>
              <a:gd name="T96" fmla="*/ 2147483647 w 58"/>
              <a:gd name="T97" fmla="*/ 603047052 h 58"/>
              <a:gd name="T98" fmla="*/ 2147483647 w 58"/>
              <a:gd name="T99" fmla="*/ 653300973 h 58"/>
              <a:gd name="T100" fmla="*/ 2147483647 w 58"/>
              <a:gd name="T101" fmla="*/ 904570578 h 58"/>
              <a:gd name="T102" fmla="*/ 2147483647 w 58"/>
              <a:gd name="T103" fmla="*/ 1105586262 h 58"/>
              <a:gd name="T104" fmla="*/ 2147483647 w 58"/>
              <a:gd name="T105" fmla="*/ 1155840183 h 58"/>
              <a:gd name="T106" fmla="*/ 2147483647 w 58"/>
              <a:gd name="T107" fmla="*/ 1256348025 h 58"/>
              <a:gd name="T108" fmla="*/ 2147483647 w 58"/>
              <a:gd name="T109" fmla="*/ 1658379393 h 58"/>
              <a:gd name="T110" fmla="*/ 1446138709 w 58"/>
              <a:gd name="T111" fmla="*/ 954824499 h 58"/>
              <a:gd name="T112" fmla="*/ 947467023 w 58"/>
              <a:gd name="T113" fmla="*/ 1457363709 h 58"/>
              <a:gd name="T114" fmla="*/ 1446138709 w 58"/>
              <a:gd name="T115" fmla="*/ 1909648998 h 58"/>
              <a:gd name="T116" fmla="*/ 1944803333 w 58"/>
              <a:gd name="T117" fmla="*/ 1457363709 h 58"/>
              <a:gd name="T118" fmla="*/ 1446138709 w 58"/>
              <a:gd name="T119" fmla="*/ 954824499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9228" name="稻壳儿小白白(http://dwz.cn/Wu2UP)"/>
          <p:cNvSpPr>
            <a:spLocks noEditPoints="1"/>
          </p:cNvSpPr>
          <p:nvPr/>
        </p:nvSpPr>
        <p:spPr bwMode="auto">
          <a:xfrm>
            <a:off x="8769350" y="4606925"/>
            <a:ext cx="376238" cy="376238"/>
          </a:xfrm>
          <a:custGeom>
            <a:avLst/>
            <a:gdLst>
              <a:gd name="T0" fmla="*/ 1263468770 w 55"/>
              <a:gd name="T1" fmla="*/ 2147483647 h 55"/>
              <a:gd name="T2" fmla="*/ 0 w 55"/>
              <a:gd name="T3" fmla="*/ 1263468770 h 55"/>
              <a:gd name="T4" fmla="*/ 1263468770 w 55"/>
              <a:gd name="T5" fmla="*/ 0 h 55"/>
              <a:gd name="T6" fmla="*/ 2147483647 w 55"/>
              <a:gd name="T7" fmla="*/ 1263468770 h 55"/>
              <a:gd name="T8" fmla="*/ 1263468770 w 55"/>
              <a:gd name="T9" fmla="*/ 2147483647 h 55"/>
              <a:gd name="T10" fmla="*/ 2105776723 w 55"/>
              <a:gd name="T11" fmla="*/ 935902286 h 55"/>
              <a:gd name="T12" fmla="*/ 1965392064 w 55"/>
              <a:gd name="T13" fmla="*/ 795517627 h 55"/>
              <a:gd name="T14" fmla="*/ 1871804572 w 55"/>
              <a:gd name="T15" fmla="*/ 748720461 h 55"/>
              <a:gd name="T16" fmla="*/ 1778210239 w 55"/>
              <a:gd name="T17" fmla="*/ 795517627 h 55"/>
              <a:gd name="T18" fmla="*/ 1123084111 w 55"/>
              <a:gd name="T19" fmla="*/ 1450643755 h 55"/>
              <a:gd name="T20" fmla="*/ 748720461 w 55"/>
              <a:gd name="T21" fmla="*/ 1076286945 h 55"/>
              <a:gd name="T22" fmla="*/ 655132968 w 55"/>
              <a:gd name="T23" fmla="*/ 1029489778 h 55"/>
              <a:gd name="T24" fmla="*/ 608335802 w 55"/>
              <a:gd name="T25" fmla="*/ 1076286945 h 55"/>
              <a:gd name="T26" fmla="*/ 421153977 w 55"/>
              <a:gd name="T27" fmla="*/ 1216671604 h 55"/>
              <a:gd name="T28" fmla="*/ 421153977 w 55"/>
              <a:gd name="T29" fmla="*/ 1310259096 h 55"/>
              <a:gd name="T30" fmla="*/ 421153977 w 55"/>
              <a:gd name="T31" fmla="*/ 1403853429 h 55"/>
              <a:gd name="T32" fmla="*/ 1029489778 w 55"/>
              <a:gd name="T33" fmla="*/ 2012189231 h 55"/>
              <a:gd name="T34" fmla="*/ 1123084111 w 55"/>
              <a:gd name="T35" fmla="*/ 2012189231 h 55"/>
              <a:gd name="T36" fmla="*/ 1216671604 w 55"/>
              <a:gd name="T37" fmla="*/ 2012189231 h 55"/>
              <a:gd name="T38" fmla="*/ 2105776723 w 55"/>
              <a:gd name="T39" fmla="*/ 1076286945 h 55"/>
              <a:gd name="T40" fmla="*/ 2147483647 w 55"/>
              <a:gd name="T41" fmla="*/ 1029489778 h 55"/>
              <a:gd name="T42" fmla="*/ 2105776723 w 55"/>
              <a:gd name="T43" fmla="*/ 935902286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9229" name="稻壳儿小白白(http://dwz.cn/Wu2UP)"/>
          <p:cNvSpPr txBox="1">
            <a:spLocks noChangeArrowheads="1"/>
          </p:cNvSpPr>
          <p:nvPr/>
        </p:nvSpPr>
        <p:spPr bwMode="auto">
          <a:xfrm>
            <a:off x="802878" y="2818012"/>
            <a:ext cx="25312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2400" b="1" dirty="0">
                <a:solidFill>
                  <a:srgbClr val="445469"/>
                </a:solidFill>
                <a:sym typeface="Arial" pitchFamily="34" charset="0"/>
              </a:rPr>
              <a:t>设备的搬运和搭建</a:t>
            </a:r>
            <a:endParaRPr lang="en-US" sz="2400" b="1" dirty="0">
              <a:solidFill>
                <a:srgbClr val="445469"/>
              </a:solidFill>
              <a:sym typeface="Arial" pitchFamily="34" charset="0"/>
            </a:endParaRPr>
          </a:p>
        </p:txBody>
      </p:sp>
      <p:pic>
        <p:nvPicPr>
          <p:cNvPr id="9239" name="图片 53"/>
          <p:cNvPicPr>
            <a:picLocks noChangeAspect="1" noChangeArrowheads="1"/>
          </p:cNvPicPr>
          <p:nvPr/>
        </p:nvPicPr>
        <p:blipFill>
          <a:blip r:embed="rId4">
            <a:extLst>
              <a:ext uri="{28A0092B-C50C-407E-A947-70E740481C1C}">
                <a14:useLocalDpi xmlns:a14="http://schemas.microsoft.com/office/drawing/2010/main" val="0"/>
              </a:ext>
            </a:extLst>
          </a:blip>
          <a:srcRect l="13632" t="9293" r="6709" b="5219"/>
          <a:stretch>
            <a:fillRect/>
          </a:stretch>
        </p:blipFill>
        <p:spPr bwMode="auto">
          <a:xfrm>
            <a:off x="261938" y="160338"/>
            <a:ext cx="7254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0" name="文本框 59"/>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2400" b="1" dirty="0">
                <a:solidFill>
                  <a:srgbClr val="117A68"/>
                </a:solidFill>
                <a:latin typeface="微软雅黑" pitchFamily="34" charset="-122"/>
              </a:rPr>
              <a:t>过程</a:t>
            </a:r>
          </a:p>
        </p:txBody>
      </p:sp>
      <p:sp>
        <p:nvSpPr>
          <p:cNvPr id="3" name="矩形 2">
            <a:extLst>
              <a:ext uri="{FF2B5EF4-FFF2-40B4-BE49-F238E27FC236}">
                <a16:creationId xmlns:a16="http://schemas.microsoft.com/office/drawing/2014/main" id="{890878ED-E1AD-4AD4-819C-7C1AAF978AE1}"/>
              </a:ext>
            </a:extLst>
          </p:cNvPr>
          <p:cNvSpPr/>
          <p:nvPr/>
        </p:nvSpPr>
        <p:spPr>
          <a:xfrm>
            <a:off x="460057" y="3329784"/>
            <a:ext cx="3312160" cy="1200329"/>
          </a:xfrm>
          <a:prstGeom prst="rect">
            <a:avLst/>
          </a:prstGeom>
        </p:spPr>
        <p:txBody>
          <a:bodyPr wrap="square">
            <a:spAutoFit/>
          </a:bodyPr>
          <a:lstStyle/>
          <a:p>
            <a:r>
              <a:rPr lang="zh-CN" altLang="en-US" dirty="0"/>
              <a:t>在公司技术人员的帮助下，将所有主要部件设备提前搬至礼堂构架好，主要包括采集设备和节目制作主机。</a:t>
            </a:r>
          </a:p>
        </p:txBody>
      </p:sp>
      <p:grpSp>
        <p:nvGrpSpPr>
          <p:cNvPr id="4" name="组合 3">
            <a:extLst>
              <a:ext uri="{FF2B5EF4-FFF2-40B4-BE49-F238E27FC236}">
                <a16:creationId xmlns:a16="http://schemas.microsoft.com/office/drawing/2014/main" id="{6886B839-4ACF-487D-9DB6-1326005B2BC8}"/>
              </a:ext>
            </a:extLst>
          </p:cNvPr>
          <p:cNvGrpSpPr/>
          <p:nvPr/>
        </p:nvGrpSpPr>
        <p:grpSpPr>
          <a:xfrm>
            <a:off x="10413788" y="3187344"/>
            <a:ext cx="1584175" cy="3486908"/>
            <a:chOff x="9321239" y="431965"/>
            <a:chExt cx="1584175" cy="3486908"/>
          </a:xfrm>
        </p:grpSpPr>
        <p:pic>
          <p:nvPicPr>
            <p:cNvPr id="29" name="图片">
              <a:extLst>
                <a:ext uri="{FF2B5EF4-FFF2-40B4-BE49-F238E27FC236}">
                  <a16:creationId xmlns:a16="http://schemas.microsoft.com/office/drawing/2014/main" id="{F0959660-6428-4888-B524-E72E71989BD1}"/>
                </a:ext>
              </a:extLst>
            </p:cNvPr>
            <p:cNvPicPr>
              <a:picLocks noChangeAspect="1"/>
            </p:cNvPicPr>
            <p:nvPr/>
          </p:nvPicPr>
          <p:blipFill>
            <a:blip r:embed="rId5" cstate="print">
              <a:clrChange>
                <a:clrFrom>
                  <a:srgbClr val="EEEEEE"/>
                </a:clrFrom>
                <a:clrTo>
                  <a:srgbClr val="EEEEEE">
                    <a:alpha val="0"/>
                  </a:srgbClr>
                </a:clrTo>
              </a:clrChange>
              <a:extLst>
                <a:ext uri="{BEBA8EAE-BF5A-486C-A8C5-ECC9F3942E4B}">
                  <a14:imgProps xmlns:a14="http://schemas.microsoft.com/office/drawing/2010/main">
                    <a14:imgLayer r:embed="rId6">
                      <a14:imgEffect>
                        <a14:backgroundRemoval t="30161" b="92202" l="46748" r="70122">
                          <a14:foregroundMark x1="57115" y1="31078" x2="59820" y2="58601"/>
                          <a14:foregroundMark x1="59820" y1="58601" x2="57630" y2="76147"/>
                          <a14:foregroundMark x1="57115" y1="33372" x2="57115" y2="57225"/>
                          <a14:foregroundMark x1="47972" y1="82569" x2="46748" y2="82339"/>
                        </a14:backgroundRemoval>
                      </a14:imgEffect>
                    </a14:imgLayer>
                  </a14:imgProps>
                </a:ext>
              </a:extLst>
            </a:blip>
            <a:srcRect l="45028" t="22502" r="27076"/>
            <a:stretch>
              <a:fillRect/>
            </a:stretch>
          </p:blipFill>
          <p:spPr>
            <a:xfrm>
              <a:off x="9321239" y="849647"/>
              <a:ext cx="1584175" cy="3069226"/>
            </a:xfrm>
            <a:prstGeom prst="rect">
              <a:avLst/>
            </a:prstGeom>
            <a:noFill/>
            <a:ln w="9525" cap="flat" cmpd="sng">
              <a:noFill/>
              <a:prstDash val="solid"/>
              <a:miter/>
            </a:ln>
          </p:spPr>
        </p:pic>
        <p:pic>
          <p:nvPicPr>
            <p:cNvPr id="30" name="图片" descr="http://www.kxwell.com/UploadFiles/Document/201302/113320843906353.jpg">
              <a:extLst>
                <a:ext uri="{FF2B5EF4-FFF2-40B4-BE49-F238E27FC236}">
                  <a16:creationId xmlns:a16="http://schemas.microsoft.com/office/drawing/2014/main" id="{F2BCC127-F8F6-4BB2-8602-DA492F3ACFDB}"/>
                </a:ext>
              </a:extLst>
            </p:cNvPr>
            <p:cNvPicPr>
              <a:picLocks noChangeAspect="1"/>
            </p:cNvPicPr>
            <p:nvPr/>
          </p:nvPicPr>
          <p:blipFill>
            <a:blip r:embed="rId7" cstate="print">
              <a:clrChange>
                <a:clrFrom>
                  <a:srgbClr val="FFFFFF"/>
                </a:clrFrom>
                <a:clrTo>
                  <a:srgbClr val="FFFFFF">
                    <a:alpha val="0"/>
                  </a:srgbClr>
                </a:clrTo>
              </a:clrChange>
            </a:blip>
            <a:stretch>
              <a:fillRect/>
            </a:stretch>
          </p:blipFill>
          <p:spPr>
            <a:xfrm>
              <a:off x="9581246" y="431965"/>
              <a:ext cx="900479" cy="787070"/>
            </a:xfrm>
            <a:prstGeom prst="rect">
              <a:avLst/>
            </a:prstGeom>
            <a:noFill/>
            <a:ln w="9525" cap="flat" cmpd="sng">
              <a:noFill/>
              <a:prstDash val="solid"/>
              <a:miter/>
            </a:ln>
          </p:spPr>
        </p:pic>
      </p:grpSp>
      <p:pic>
        <p:nvPicPr>
          <p:cNvPr id="32" name="图片" descr="DSC01620.JPG">
            <a:extLst>
              <a:ext uri="{FF2B5EF4-FFF2-40B4-BE49-F238E27FC236}">
                <a16:creationId xmlns:a16="http://schemas.microsoft.com/office/drawing/2014/main" id="{1C4E2EC0-8DC4-4817-BB62-2AD7DC65CF32}"/>
              </a:ext>
            </a:extLst>
          </p:cNvPr>
          <p:cNvPicPr>
            <a:picLocks noChangeAspect="1"/>
          </p:cNvPicPr>
          <p:nvPr/>
        </p:nvPicPr>
        <p:blipFill>
          <a:blip r:embed="rId8" cstate="print"/>
          <a:srcRect l="9434" t="7757" r="7232" b="12054"/>
          <a:stretch>
            <a:fillRect/>
          </a:stretch>
        </p:blipFill>
        <p:spPr>
          <a:xfrm>
            <a:off x="6336424" y="2867730"/>
            <a:ext cx="3913682" cy="2510664"/>
          </a:xfrm>
          <a:prstGeom prst="rect">
            <a:avLst/>
          </a:prstGeom>
          <a:noFill/>
          <a:ln w="9525" cap="flat" cmpd="sng">
            <a:noFill/>
            <a:prstDash val="solid"/>
            <a:miter/>
          </a:ln>
        </p:spPr>
      </p:pic>
      <p:grpSp>
        <p:nvGrpSpPr>
          <p:cNvPr id="33" name="组合 32">
            <a:extLst>
              <a:ext uri="{FF2B5EF4-FFF2-40B4-BE49-F238E27FC236}">
                <a16:creationId xmlns:a16="http://schemas.microsoft.com/office/drawing/2014/main" id="{85B9C2C3-2D6C-4B12-9039-FB149104F2AC}"/>
              </a:ext>
            </a:extLst>
          </p:cNvPr>
          <p:cNvGrpSpPr/>
          <p:nvPr/>
        </p:nvGrpSpPr>
        <p:grpSpPr>
          <a:xfrm>
            <a:off x="4867658" y="2247114"/>
            <a:ext cx="1314134" cy="2892525"/>
            <a:chOff x="9321239" y="431965"/>
            <a:chExt cx="1584175" cy="3486908"/>
          </a:xfrm>
        </p:grpSpPr>
        <p:pic>
          <p:nvPicPr>
            <p:cNvPr id="34" name="图片">
              <a:extLst>
                <a:ext uri="{FF2B5EF4-FFF2-40B4-BE49-F238E27FC236}">
                  <a16:creationId xmlns:a16="http://schemas.microsoft.com/office/drawing/2014/main" id="{8CC2FFAA-9602-4B5A-AB06-5ACFBDD14136}"/>
                </a:ext>
              </a:extLst>
            </p:cNvPr>
            <p:cNvPicPr>
              <a:picLocks noChangeAspect="1"/>
            </p:cNvPicPr>
            <p:nvPr/>
          </p:nvPicPr>
          <p:blipFill>
            <a:blip r:embed="rId5" cstate="print">
              <a:clrChange>
                <a:clrFrom>
                  <a:srgbClr val="EEEEEE"/>
                </a:clrFrom>
                <a:clrTo>
                  <a:srgbClr val="EEEEEE">
                    <a:alpha val="0"/>
                  </a:srgbClr>
                </a:clrTo>
              </a:clrChange>
              <a:extLst>
                <a:ext uri="{BEBA8EAE-BF5A-486C-A8C5-ECC9F3942E4B}">
                  <a14:imgProps xmlns:a14="http://schemas.microsoft.com/office/drawing/2010/main">
                    <a14:imgLayer r:embed="rId6">
                      <a14:imgEffect>
                        <a14:backgroundRemoval t="30161" b="92202" l="46748" r="70122">
                          <a14:foregroundMark x1="57115" y1="31078" x2="59820" y2="58601"/>
                          <a14:foregroundMark x1="59820" y1="58601" x2="57630" y2="76147"/>
                          <a14:foregroundMark x1="57115" y1="33372" x2="57115" y2="57225"/>
                          <a14:foregroundMark x1="47972" y1="82569" x2="46748" y2="82339"/>
                        </a14:backgroundRemoval>
                      </a14:imgEffect>
                    </a14:imgLayer>
                  </a14:imgProps>
                </a:ext>
              </a:extLst>
            </a:blip>
            <a:srcRect l="45028" t="22502" r="27076"/>
            <a:stretch>
              <a:fillRect/>
            </a:stretch>
          </p:blipFill>
          <p:spPr>
            <a:xfrm>
              <a:off x="9321239" y="849647"/>
              <a:ext cx="1584175" cy="3069226"/>
            </a:xfrm>
            <a:prstGeom prst="rect">
              <a:avLst/>
            </a:prstGeom>
            <a:noFill/>
            <a:ln w="9525" cap="flat" cmpd="sng">
              <a:noFill/>
              <a:prstDash val="solid"/>
              <a:miter/>
            </a:ln>
          </p:spPr>
        </p:pic>
        <p:pic>
          <p:nvPicPr>
            <p:cNvPr id="35" name="图片" descr="http://www.kxwell.com/UploadFiles/Document/201302/113320843906353.jpg">
              <a:extLst>
                <a:ext uri="{FF2B5EF4-FFF2-40B4-BE49-F238E27FC236}">
                  <a16:creationId xmlns:a16="http://schemas.microsoft.com/office/drawing/2014/main" id="{67401B73-D3C1-4AA2-9AEF-4877C46349E3}"/>
                </a:ext>
              </a:extLst>
            </p:cNvPr>
            <p:cNvPicPr>
              <a:picLocks noChangeAspect="1"/>
            </p:cNvPicPr>
            <p:nvPr/>
          </p:nvPicPr>
          <p:blipFill>
            <a:blip r:embed="rId7" cstate="print">
              <a:clrChange>
                <a:clrFrom>
                  <a:srgbClr val="FFFFFF"/>
                </a:clrFrom>
                <a:clrTo>
                  <a:srgbClr val="FFFFFF">
                    <a:alpha val="0"/>
                  </a:srgbClr>
                </a:clrTo>
              </a:clrChange>
            </a:blip>
            <a:stretch>
              <a:fillRect/>
            </a:stretch>
          </p:blipFill>
          <p:spPr>
            <a:xfrm>
              <a:off x="9581246" y="431965"/>
              <a:ext cx="900479" cy="787070"/>
            </a:xfrm>
            <a:prstGeom prst="rect">
              <a:avLst/>
            </a:prstGeom>
            <a:noFill/>
            <a:ln w="9525" cap="flat" cmpd="sng">
              <a:noFill/>
              <a:prstDash val="solid"/>
              <a:miter/>
            </a:ln>
          </p:spPr>
        </p:pic>
      </p:grpSp>
      <p:pic>
        <p:nvPicPr>
          <p:cNvPr id="36" name="图片" descr="DSC_0866.JPG">
            <a:extLst>
              <a:ext uri="{FF2B5EF4-FFF2-40B4-BE49-F238E27FC236}">
                <a16:creationId xmlns:a16="http://schemas.microsoft.com/office/drawing/2014/main" id="{432A4A2A-C760-4BB6-B0EA-BB61D27836DB}"/>
              </a:ext>
            </a:extLst>
          </p:cNvPr>
          <p:cNvPicPr>
            <a:picLocks noChangeAspect="1"/>
          </p:cNvPicPr>
          <p:nvPr/>
        </p:nvPicPr>
        <p:blipFill>
          <a:blip r:embed="rId9" cstate="print"/>
          <a:stretch>
            <a:fillRect/>
          </a:stretch>
        </p:blipFill>
        <p:spPr>
          <a:xfrm>
            <a:off x="8677470" y="266700"/>
            <a:ext cx="3086915" cy="2050264"/>
          </a:xfrm>
          <a:prstGeom prst="ellipse">
            <a:avLst/>
          </a:prstGeom>
          <a:ln>
            <a:noFill/>
          </a:ln>
          <a:effectLst>
            <a:softEdge rad="112500"/>
          </a:effectLst>
        </p:spPr>
      </p:pic>
      <p:pic>
        <p:nvPicPr>
          <p:cNvPr id="37" name="图片" descr="DSC_0823.JPG">
            <a:extLst>
              <a:ext uri="{FF2B5EF4-FFF2-40B4-BE49-F238E27FC236}">
                <a16:creationId xmlns:a16="http://schemas.microsoft.com/office/drawing/2014/main" id="{97E53F08-2655-4CED-8D59-BFC7D725FD1E}"/>
              </a:ext>
            </a:extLst>
          </p:cNvPr>
          <p:cNvPicPr>
            <a:picLocks noChangeAspect="1"/>
          </p:cNvPicPr>
          <p:nvPr/>
        </p:nvPicPr>
        <p:blipFill>
          <a:blip r:embed="rId10" cstate="print"/>
          <a:stretch>
            <a:fillRect/>
          </a:stretch>
        </p:blipFill>
        <p:spPr>
          <a:xfrm>
            <a:off x="5456835" y="250153"/>
            <a:ext cx="3086916" cy="2050265"/>
          </a:xfrm>
          <a:prstGeom prst="ellipse">
            <a:avLst/>
          </a:prstGeom>
          <a:ln>
            <a:noFill/>
          </a:ln>
          <a:effectLst>
            <a:softEdge rad="112500"/>
          </a:effectLst>
        </p:spPr>
      </p:pic>
    </p:spTree>
    <p:extLst>
      <p:ext uri="{BB962C8B-B14F-4D97-AF65-F5344CB8AC3E}">
        <p14:creationId xmlns:p14="http://schemas.microsoft.com/office/powerpoint/2010/main" val="789010918"/>
      </p:ext>
    </p:extLst>
  </p:cSld>
  <p:clrMapOvr>
    <a:masterClrMapping/>
  </p:clrMapOvr>
  <mc:AlternateContent xmlns:mc="http://schemas.openxmlformats.org/markup-compatibility/2006" xmlns:p14="http://schemas.microsoft.com/office/powerpoint/2010/main">
    <mc:Choice Requires="p14">
      <p:transition spd="slow" p14:dur="1500" advClick="0">
        <p:split orient="vert"/>
      </p:transition>
    </mc:Choice>
    <mc:Fallback xmlns="">
      <p:transition spd="slow" advClick="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9222"/>
                                        </p:tgtEl>
                                        <p:attrNameLst>
                                          <p:attrName>style.visibility</p:attrName>
                                        </p:attrNameLst>
                                      </p:cBhvr>
                                      <p:to>
                                        <p:strVal val="visible"/>
                                      </p:to>
                                    </p:set>
                                    <p:anim calcmode="lin" valueType="num">
                                      <p:cBhvr>
                                        <p:cTn id="7" dur="500" fill="hold"/>
                                        <p:tgtEl>
                                          <p:spTgt spid="9222"/>
                                        </p:tgtEl>
                                        <p:attrNameLst>
                                          <p:attrName>ppt_w</p:attrName>
                                        </p:attrNameLst>
                                      </p:cBhvr>
                                      <p:tavLst>
                                        <p:tav tm="0">
                                          <p:val>
                                            <p:fltVal val="0"/>
                                          </p:val>
                                        </p:tav>
                                        <p:tav tm="100000">
                                          <p:val>
                                            <p:strVal val="#ppt_w"/>
                                          </p:val>
                                        </p:tav>
                                      </p:tavLst>
                                    </p:anim>
                                    <p:anim calcmode="lin" valueType="num">
                                      <p:cBhvr>
                                        <p:cTn id="8" dur="500" fill="hold"/>
                                        <p:tgtEl>
                                          <p:spTgt spid="9222"/>
                                        </p:tgtEl>
                                        <p:attrNameLst>
                                          <p:attrName>ppt_h</p:attrName>
                                        </p:attrNameLst>
                                      </p:cBhvr>
                                      <p:tavLst>
                                        <p:tav tm="0">
                                          <p:val>
                                            <p:strVal val="#ppt_h"/>
                                          </p:val>
                                        </p:tav>
                                        <p:tav tm="100000">
                                          <p:val>
                                            <p:strVal val="#ppt_h"/>
                                          </p:val>
                                        </p:tav>
                                      </p:tavLst>
                                    </p:anim>
                                  </p:childTnLst>
                                </p:cTn>
                              </p:par>
                              <p:par>
                                <p:cTn id="9" presetID="17" presetClass="entr" presetSubtype="10" fill="hold" grpId="1" nodeType="withEffect">
                                  <p:stCondLst>
                                    <p:cond delay="0"/>
                                  </p:stCondLst>
                                  <p:childTnLst>
                                    <p:set>
                                      <p:cBhvr>
                                        <p:cTn id="10" dur="1" fill="hold">
                                          <p:stCondLst>
                                            <p:cond delay="0"/>
                                          </p:stCondLst>
                                        </p:cTn>
                                        <p:tgtEl>
                                          <p:spTgt spid="9229"/>
                                        </p:tgtEl>
                                        <p:attrNameLst>
                                          <p:attrName>style.visibility</p:attrName>
                                        </p:attrNameLst>
                                      </p:cBhvr>
                                      <p:to>
                                        <p:strVal val="visible"/>
                                      </p:to>
                                    </p:set>
                                    <p:anim calcmode="lin" valueType="num">
                                      <p:cBhvr>
                                        <p:cTn id="11" dur="500" fill="hold"/>
                                        <p:tgtEl>
                                          <p:spTgt spid="9229"/>
                                        </p:tgtEl>
                                        <p:attrNameLst>
                                          <p:attrName>ppt_w</p:attrName>
                                        </p:attrNameLst>
                                      </p:cBhvr>
                                      <p:tavLst>
                                        <p:tav tm="0">
                                          <p:val>
                                            <p:fltVal val="0"/>
                                          </p:val>
                                        </p:tav>
                                        <p:tav tm="100000">
                                          <p:val>
                                            <p:strVal val="#ppt_w"/>
                                          </p:val>
                                        </p:tav>
                                      </p:tavLst>
                                    </p:anim>
                                    <p:anim calcmode="lin" valueType="num">
                                      <p:cBhvr>
                                        <p:cTn id="12" dur="500" fill="hold"/>
                                        <p:tgtEl>
                                          <p:spTgt spid="9229"/>
                                        </p:tgtEl>
                                        <p:attrNameLst>
                                          <p:attrName>ppt_h</p:attrName>
                                        </p:attrNameLst>
                                      </p:cBhvr>
                                      <p:tavLst>
                                        <p:tav tm="0">
                                          <p:val>
                                            <p:strVal val="#ppt_h"/>
                                          </p:val>
                                        </p:tav>
                                        <p:tav tm="100000">
                                          <p:val>
                                            <p:strVal val="#ppt_h"/>
                                          </p:val>
                                        </p:tav>
                                      </p:tavLst>
                                    </p:anim>
                                  </p:childTnLst>
                                </p:cTn>
                              </p:par>
                              <p:par>
                                <p:cTn id="13" presetID="17" presetClass="entr" presetSubtype="10" fill="hold" grpId="1"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strVal val="#ppt_h"/>
                                          </p:val>
                                        </p:tav>
                                        <p:tav tm="100000">
                                          <p:val>
                                            <p:strVal val="#ppt_h"/>
                                          </p:val>
                                        </p:tav>
                                      </p:tavLst>
                                    </p:anim>
                                  </p:childTnLst>
                                </p:cTn>
                              </p:par>
                              <p:par>
                                <p:cTn id="17" presetID="17" presetClass="entr" presetSubtype="10" fill="hold" grpId="1" nodeType="withEffect">
                                  <p:stCondLst>
                                    <p:cond delay="0"/>
                                  </p:stCondLst>
                                  <p:childTnLst>
                                    <p:set>
                                      <p:cBhvr>
                                        <p:cTn id="18" dur="1" fill="hold">
                                          <p:stCondLst>
                                            <p:cond delay="0"/>
                                          </p:stCondLst>
                                        </p:cTn>
                                        <p:tgtEl>
                                          <p:spTgt spid="9224"/>
                                        </p:tgtEl>
                                        <p:attrNameLst>
                                          <p:attrName>style.visibility</p:attrName>
                                        </p:attrNameLst>
                                      </p:cBhvr>
                                      <p:to>
                                        <p:strVal val="visible"/>
                                      </p:to>
                                    </p:set>
                                    <p:anim calcmode="lin" valueType="num">
                                      <p:cBhvr>
                                        <p:cTn id="19" dur="500" fill="hold"/>
                                        <p:tgtEl>
                                          <p:spTgt spid="9224"/>
                                        </p:tgtEl>
                                        <p:attrNameLst>
                                          <p:attrName>ppt_w</p:attrName>
                                        </p:attrNameLst>
                                      </p:cBhvr>
                                      <p:tavLst>
                                        <p:tav tm="0">
                                          <p:val>
                                            <p:fltVal val="0"/>
                                          </p:val>
                                        </p:tav>
                                        <p:tav tm="100000">
                                          <p:val>
                                            <p:strVal val="#ppt_w"/>
                                          </p:val>
                                        </p:tav>
                                      </p:tavLst>
                                    </p:anim>
                                    <p:anim calcmode="lin" valueType="num">
                                      <p:cBhvr>
                                        <p:cTn id="20" dur="500" fill="hold"/>
                                        <p:tgtEl>
                                          <p:spTgt spid="9224"/>
                                        </p:tgtEl>
                                        <p:attrNameLst>
                                          <p:attrName>ppt_h</p:attrName>
                                        </p:attrNameLst>
                                      </p:cBhvr>
                                      <p:tavLst>
                                        <p:tav tm="0">
                                          <p:val>
                                            <p:strVal val="#ppt_h"/>
                                          </p:val>
                                        </p:tav>
                                        <p:tav tm="100000">
                                          <p:val>
                                            <p:strVal val="#ppt_h"/>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1000"/>
                                        <p:tgtEl>
                                          <p:spTgt spid="37"/>
                                        </p:tgtEl>
                                      </p:cBhvr>
                                    </p:animEffect>
                                    <p:anim calcmode="lin" valueType="num">
                                      <p:cBhvr>
                                        <p:cTn id="30" dur="1000" fill="hold"/>
                                        <p:tgtEl>
                                          <p:spTgt spid="37"/>
                                        </p:tgtEl>
                                        <p:attrNameLst>
                                          <p:attrName>ppt_x</p:attrName>
                                        </p:attrNameLst>
                                      </p:cBhvr>
                                      <p:tavLst>
                                        <p:tav tm="0">
                                          <p:val>
                                            <p:strVal val="#ppt_x"/>
                                          </p:val>
                                        </p:tav>
                                        <p:tav tm="100000">
                                          <p:val>
                                            <p:strVal val="#ppt_x"/>
                                          </p:val>
                                        </p:tav>
                                      </p:tavLst>
                                    </p:anim>
                                    <p:anim calcmode="lin" valueType="num">
                                      <p:cBhvr>
                                        <p:cTn id="31" dur="1000" fill="hold"/>
                                        <p:tgtEl>
                                          <p:spTgt spid="3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1000"/>
                                        <p:tgtEl>
                                          <p:spTgt spid="36"/>
                                        </p:tgtEl>
                                      </p:cBhvr>
                                    </p:animEffect>
                                    <p:anim calcmode="lin" valueType="num">
                                      <p:cBhvr>
                                        <p:cTn id="35" dur="1000" fill="hold"/>
                                        <p:tgtEl>
                                          <p:spTgt spid="36"/>
                                        </p:tgtEl>
                                        <p:attrNameLst>
                                          <p:attrName>ppt_x</p:attrName>
                                        </p:attrNameLst>
                                      </p:cBhvr>
                                      <p:tavLst>
                                        <p:tav tm="0">
                                          <p:val>
                                            <p:strVal val="#ppt_x"/>
                                          </p:val>
                                        </p:tav>
                                        <p:tav tm="100000">
                                          <p:val>
                                            <p:strVal val="#ppt_x"/>
                                          </p:val>
                                        </p:tav>
                                      </p:tavLst>
                                    </p:anim>
                                    <p:anim calcmode="lin" valueType="num">
                                      <p:cBhvr>
                                        <p:cTn id="36" dur="1000" fill="hold"/>
                                        <p:tgtEl>
                                          <p:spTgt spid="3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1000"/>
                                        <p:tgtEl>
                                          <p:spTgt spid="4"/>
                                        </p:tgtEl>
                                      </p:cBhvr>
                                    </p:animEffect>
                                    <p:anim calcmode="lin" valueType="num">
                                      <p:cBhvr>
                                        <p:cTn id="45" dur="1000" fill="hold"/>
                                        <p:tgtEl>
                                          <p:spTgt spid="4"/>
                                        </p:tgtEl>
                                        <p:attrNameLst>
                                          <p:attrName>ppt_x</p:attrName>
                                        </p:attrNameLst>
                                      </p:cBhvr>
                                      <p:tavLst>
                                        <p:tav tm="0">
                                          <p:val>
                                            <p:strVal val="#ppt_x"/>
                                          </p:val>
                                        </p:tav>
                                        <p:tav tm="100000">
                                          <p:val>
                                            <p:strVal val="#ppt_x"/>
                                          </p:val>
                                        </p:tav>
                                      </p:tavLst>
                                    </p:anim>
                                    <p:anim calcmode="lin" valueType="num">
                                      <p:cBhvr>
                                        <p:cTn id="4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1" animBg="1"/>
      <p:bldP spid="9229" grpId="1"/>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稻壳儿小白白(http://dwz.cn/Wu2UP)"/>
          <p:cNvSpPr>
            <a:spLocks/>
          </p:cNvSpPr>
          <p:nvPr/>
        </p:nvSpPr>
        <p:spPr bwMode="auto">
          <a:xfrm>
            <a:off x="287338" y="1990725"/>
            <a:ext cx="10140950" cy="4467225"/>
          </a:xfrm>
          <a:custGeom>
            <a:avLst/>
            <a:gdLst>
              <a:gd name="T0" fmla="*/ 2147483647 w 1735"/>
              <a:gd name="T1" fmla="*/ 2147483647 h 784"/>
              <a:gd name="T2" fmla="*/ 2147483647 w 1735"/>
              <a:gd name="T3" fmla="*/ 2147483647 h 784"/>
              <a:gd name="T4" fmla="*/ 2147483647 w 1735"/>
              <a:gd name="T5" fmla="*/ 2147483647 h 784"/>
              <a:gd name="T6" fmla="*/ 2147483647 w 1735"/>
              <a:gd name="T7" fmla="*/ 2147483647 h 784"/>
              <a:gd name="T8" fmla="*/ 2147483647 w 1735"/>
              <a:gd name="T9" fmla="*/ 2147483647 h 784"/>
              <a:gd name="T10" fmla="*/ 2147483647 w 1735"/>
              <a:gd name="T11" fmla="*/ 2147483647 h 784"/>
              <a:gd name="T12" fmla="*/ 2147483647 w 1735"/>
              <a:gd name="T13" fmla="*/ 2147483647 h 784"/>
              <a:gd name="T14" fmla="*/ 2147483647 w 1735"/>
              <a:gd name="T15" fmla="*/ 2147483647 h 784"/>
              <a:gd name="T16" fmla="*/ 2147483647 w 1735"/>
              <a:gd name="T17" fmla="*/ 2147483647 h 784"/>
              <a:gd name="T18" fmla="*/ 2147483647 w 1735"/>
              <a:gd name="T19" fmla="*/ 2147483647 h 784"/>
              <a:gd name="T20" fmla="*/ 0 w 1735"/>
              <a:gd name="T21" fmla="*/ 0 h 784"/>
              <a:gd name="T22" fmla="*/ 2147483647 w 1735"/>
              <a:gd name="T23" fmla="*/ 2147483647 h 784"/>
              <a:gd name="T24" fmla="*/ 2147483647 w 1735"/>
              <a:gd name="T25" fmla="*/ 2147483647 h 784"/>
              <a:gd name="T26" fmla="*/ 2147483647 w 1735"/>
              <a:gd name="T27" fmla="*/ 2147483647 h 784"/>
              <a:gd name="T28" fmla="*/ 2147483647 w 1735"/>
              <a:gd name="T29" fmla="*/ 2147483647 h 784"/>
              <a:gd name="T30" fmla="*/ 2147483647 w 1735"/>
              <a:gd name="T31" fmla="*/ 2147483647 h 7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35" h="784">
                <a:moveTo>
                  <a:pt x="1548" y="674"/>
                </a:moveTo>
                <a:cubicBezTo>
                  <a:pt x="1577" y="645"/>
                  <a:pt x="1577" y="645"/>
                  <a:pt x="1577" y="645"/>
                </a:cubicBezTo>
                <a:cubicBezTo>
                  <a:pt x="1735" y="724"/>
                  <a:pt x="1735" y="724"/>
                  <a:pt x="1735" y="724"/>
                </a:cubicBezTo>
                <a:cubicBezTo>
                  <a:pt x="1437" y="784"/>
                  <a:pt x="1437" y="784"/>
                  <a:pt x="1437" y="784"/>
                </a:cubicBezTo>
                <a:cubicBezTo>
                  <a:pt x="1474" y="748"/>
                  <a:pt x="1474" y="748"/>
                  <a:pt x="1474" y="748"/>
                </a:cubicBezTo>
                <a:cubicBezTo>
                  <a:pt x="1425" y="747"/>
                  <a:pt x="1376" y="745"/>
                  <a:pt x="1328" y="742"/>
                </a:cubicBezTo>
                <a:cubicBezTo>
                  <a:pt x="1190" y="733"/>
                  <a:pt x="1058" y="716"/>
                  <a:pt x="930" y="692"/>
                </a:cubicBezTo>
                <a:cubicBezTo>
                  <a:pt x="698" y="635"/>
                  <a:pt x="578" y="571"/>
                  <a:pt x="571" y="498"/>
                </a:cubicBezTo>
                <a:cubicBezTo>
                  <a:pt x="562" y="453"/>
                  <a:pt x="606" y="407"/>
                  <a:pt x="702" y="361"/>
                </a:cubicBezTo>
                <a:cubicBezTo>
                  <a:pt x="824" y="313"/>
                  <a:pt x="906" y="271"/>
                  <a:pt x="948" y="236"/>
                </a:cubicBezTo>
                <a:cubicBezTo>
                  <a:pt x="1053" y="130"/>
                  <a:pt x="737" y="51"/>
                  <a:pt x="0" y="0"/>
                </a:cubicBezTo>
                <a:cubicBezTo>
                  <a:pt x="754" y="31"/>
                  <a:pt x="1085" y="112"/>
                  <a:pt x="993" y="243"/>
                </a:cubicBezTo>
                <a:cubicBezTo>
                  <a:pt x="968" y="274"/>
                  <a:pt x="896" y="312"/>
                  <a:pt x="777" y="359"/>
                </a:cubicBezTo>
                <a:cubicBezTo>
                  <a:pt x="664" y="409"/>
                  <a:pt x="631" y="463"/>
                  <a:pt x="678" y="520"/>
                </a:cubicBezTo>
                <a:cubicBezTo>
                  <a:pt x="761" y="606"/>
                  <a:pt x="977" y="656"/>
                  <a:pt x="1328" y="670"/>
                </a:cubicBezTo>
                <a:cubicBezTo>
                  <a:pt x="1396" y="673"/>
                  <a:pt x="1470" y="674"/>
                  <a:pt x="1548" y="674"/>
                </a:cubicBezTo>
                <a:close/>
              </a:path>
            </a:pathLst>
          </a:custGeom>
          <a:solidFill>
            <a:srgbClr val="C1C7D0"/>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pic>
        <p:nvPicPr>
          <p:cNvPr id="9222" name="稻壳儿小白白(http://dwz.cn/Wu2UP)"/>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613" y="1103313"/>
            <a:ext cx="998537" cy="157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稻壳儿小白白(http://dwz.cn/Wu2UP)"/>
          <p:cNvSpPr>
            <a:spLocks noEditPoints="1"/>
          </p:cNvSpPr>
          <p:nvPr/>
        </p:nvSpPr>
        <p:spPr bwMode="auto">
          <a:xfrm>
            <a:off x="2068513" y="1258888"/>
            <a:ext cx="384175" cy="309562"/>
          </a:xfrm>
          <a:custGeom>
            <a:avLst/>
            <a:gdLst>
              <a:gd name="T0" fmla="*/ 2147483647 w 57"/>
              <a:gd name="T1" fmla="*/ 1222763170 h 46"/>
              <a:gd name="T2" fmla="*/ 2147483647 w 57"/>
              <a:gd name="T3" fmla="*/ 1222763170 h 46"/>
              <a:gd name="T4" fmla="*/ 2147483647 w 57"/>
              <a:gd name="T5" fmla="*/ 1222763170 h 46"/>
              <a:gd name="T6" fmla="*/ 2147483647 w 57"/>
              <a:gd name="T7" fmla="*/ 1222763170 h 46"/>
              <a:gd name="T8" fmla="*/ 1271942766 w 57"/>
              <a:gd name="T9" fmla="*/ 271728140 h 46"/>
              <a:gd name="T10" fmla="*/ 181708035 w 57"/>
              <a:gd name="T11" fmla="*/ 1222763170 h 46"/>
              <a:gd name="T12" fmla="*/ 136281026 w 57"/>
              <a:gd name="T13" fmla="*/ 1222763170 h 46"/>
              <a:gd name="T14" fmla="*/ 90854018 w 57"/>
              <a:gd name="T15" fmla="*/ 1222763170 h 46"/>
              <a:gd name="T16" fmla="*/ 0 w 57"/>
              <a:gd name="T17" fmla="*/ 1086905830 h 46"/>
              <a:gd name="T18" fmla="*/ 0 w 57"/>
              <a:gd name="T19" fmla="*/ 1041615564 h 46"/>
              <a:gd name="T20" fmla="*/ 1181088748 w 57"/>
              <a:gd name="T21" fmla="*/ 45290267 h 46"/>
              <a:gd name="T22" fmla="*/ 1408217052 w 57"/>
              <a:gd name="T23" fmla="*/ 45290267 h 46"/>
              <a:gd name="T24" fmla="*/ 1817053391 w 57"/>
              <a:gd name="T25" fmla="*/ 362301943 h 46"/>
              <a:gd name="T26" fmla="*/ 1817053391 w 57"/>
              <a:gd name="T27" fmla="*/ 45290267 h 46"/>
              <a:gd name="T28" fmla="*/ 1862480400 w 57"/>
              <a:gd name="T29" fmla="*/ 0 h 46"/>
              <a:gd name="T30" fmla="*/ 2147483647 w 57"/>
              <a:gd name="T31" fmla="*/ 0 h 46"/>
              <a:gd name="T32" fmla="*/ 2147483647 w 57"/>
              <a:gd name="T33" fmla="*/ 45290267 h 46"/>
              <a:gd name="T34" fmla="*/ 2147483647 w 57"/>
              <a:gd name="T35" fmla="*/ 724603887 h 46"/>
              <a:gd name="T36" fmla="*/ 2147483647 w 57"/>
              <a:gd name="T37" fmla="*/ 1041615564 h 46"/>
              <a:gd name="T38" fmla="*/ 2147483647 w 57"/>
              <a:gd name="T39" fmla="*/ 1086905830 h 46"/>
              <a:gd name="T40" fmla="*/ 2147483647 w 57"/>
              <a:gd name="T41" fmla="*/ 1222763170 h 46"/>
              <a:gd name="T42" fmla="*/ 2147483647 w 57"/>
              <a:gd name="T43" fmla="*/ 1992657324 h 46"/>
              <a:gd name="T44" fmla="*/ 2135042453 w 57"/>
              <a:gd name="T45" fmla="*/ 2083231127 h 46"/>
              <a:gd name="T46" fmla="*/ 1499071070 w 57"/>
              <a:gd name="T47" fmla="*/ 2083231127 h 46"/>
              <a:gd name="T48" fmla="*/ 1499071070 w 57"/>
              <a:gd name="T49" fmla="*/ 1449201044 h 46"/>
              <a:gd name="T50" fmla="*/ 1090234731 w 57"/>
              <a:gd name="T51" fmla="*/ 1449201044 h 46"/>
              <a:gd name="T52" fmla="*/ 1090234731 w 57"/>
              <a:gd name="T53" fmla="*/ 2083231127 h 46"/>
              <a:gd name="T54" fmla="*/ 454263348 w 57"/>
              <a:gd name="T55" fmla="*/ 2083231127 h 46"/>
              <a:gd name="T56" fmla="*/ 363409330 w 57"/>
              <a:gd name="T57" fmla="*/ 1992657324 h 46"/>
              <a:gd name="T58" fmla="*/ 363409330 w 57"/>
              <a:gd name="T59" fmla="*/ 1222763170 h 46"/>
              <a:gd name="T60" fmla="*/ 363409330 w 57"/>
              <a:gd name="T61" fmla="*/ 1177479633 h 46"/>
              <a:gd name="T62" fmla="*/ 1271942766 w 57"/>
              <a:gd name="T63" fmla="*/ 407585480 h 46"/>
              <a:gd name="T64" fmla="*/ 2147483647 w 57"/>
              <a:gd name="T65" fmla="*/ 1177479633 h 46"/>
              <a:gd name="T66" fmla="*/ 2147483647 w 57"/>
              <a:gd name="T67" fmla="*/ 1222763170 h 46"/>
              <a:gd name="T68" fmla="*/ 2147483647 w 57"/>
              <a:gd name="T69" fmla="*/ 1992657324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9225" name="稻壳儿小白白(http://dwz.cn/Wu2UP)"/>
          <p:cNvSpPr>
            <a:spLocks noEditPoints="1"/>
          </p:cNvSpPr>
          <p:nvPr/>
        </p:nvSpPr>
        <p:spPr bwMode="auto">
          <a:xfrm>
            <a:off x="5865813" y="1539875"/>
            <a:ext cx="419100" cy="411163"/>
          </a:xfrm>
          <a:custGeom>
            <a:avLst/>
            <a:gdLst>
              <a:gd name="T0" fmla="*/ 2147483647 w 64"/>
              <a:gd name="T1" fmla="*/ 2147483647 h 63"/>
              <a:gd name="T2" fmla="*/ 2147483647 w 64"/>
              <a:gd name="T3" fmla="*/ 2147483647 h 63"/>
              <a:gd name="T4" fmla="*/ 1801042959 w 64"/>
              <a:gd name="T5" fmla="*/ 2044504754 h 63"/>
              <a:gd name="T6" fmla="*/ 1157816138 w 64"/>
              <a:gd name="T7" fmla="*/ 2147483647 h 63"/>
              <a:gd name="T8" fmla="*/ 0 w 64"/>
              <a:gd name="T9" fmla="*/ 1107438172 h 63"/>
              <a:gd name="T10" fmla="*/ 1157816138 w 64"/>
              <a:gd name="T11" fmla="*/ 0 h 63"/>
              <a:gd name="T12" fmla="*/ 2147483647 w 64"/>
              <a:gd name="T13" fmla="*/ 1107438172 h 63"/>
              <a:gd name="T14" fmla="*/ 2101216786 w 64"/>
              <a:gd name="T15" fmla="*/ 1746346315 h 63"/>
              <a:gd name="T16" fmla="*/ 2147483647 w 64"/>
              <a:gd name="T17" fmla="*/ 2147483647 h 63"/>
              <a:gd name="T18" fmla="*/ 2147483647 w 64"/>
              <a:gd name="T19" fmla="*/ 2147483647 h 63"/>
              <a:gd name="T20" fmla="*/ 2147483647 w 64"/>
              <a:gd name="T21" fmla="*/ 2147483647 h 63"/>
              <a:gd name="T22" fmla="*/ 1157816138 w 64"/>
              <a:gd name="T23" fmla="*/ 383347497 h 63"/>
              <a:gd name="T24" fmla="*/ 428817881 w 64"/>
              <a:gd name="T25" fmla="*/ 1107438172 h 63"/>
              <a:gd name="T26" fmla="*/ 1157816138 w 64"/>
              <a:gd name="T27" fmla="*/ 1831535373 h 63"/>
              <a:gd name="T28" fmla="*/ 1886807845 w 64"/>
              <a:gd name="T29" fmla="*/ 1107438172 h 63"/>
              <a:gd name="T30" fmla="*/ 1157816138 w 64"/>
              <a:gd name="T31" fmla="*/ 383347497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9227" name="稻壳儿小白白(http://dwz.cn/Wu2UP)"/>
          <p:cNvSpPr>
            <a:spLocks noChangeAspect="1" noEditPoints="1"/>
          </p:cNvSpPr>
          <p:nvPr/>
        </p:nvSpPr>
        <p:spPr bwMode="auto">
          <a:xfrm>
            <a:off x="4881563" y="4303713"/>
            <a:ext cx="409575" cy="411162"/>
          </a:xfrm>
          <a:custGeom>
            <a:avLst/>
            <a:gdLst>
              <a:gd name="T0" fmla="*/ 2147483647 w 58"/>
              <a:gd name="T1" fmla="*/ 1658379393 h 58"/>
              <a:gd name="T2" fmla="*/ 2147483647 w 58"/>
              <a:gd name="T3" fmla="*/ 1708633314 h 58"/>
              <a:gd name="T4" fmla="*/ 2147483647 w 58"/>
              <a:gd name="T5" fmla="*/ 1758887235 h 58"/>
              <a:gd name="T6" fmla="*/ 2147483647 w 58"/>
              <a:gd name="T7" fmla="*/ 1959902919 h 58"/>
              <a:gd name="T8" fmla="*/ 2147483647 w 58"/>
              <a:gd name="T9" fmla="*/ 2147483647 h 58"/>
              <a:gd name="T10" fmla="*/ 2147483647 w 58"/>
              <a:gd name="T11" fmla="*/ 2147483647 h 58"/>
              <a:gd name="T12" fmla="*/ 2147483647 w 58"/>
              <a:gd name="T13" fmla="*/ 2147483647 h 58"/>
              <a:gd name="T14" fmla="*/ 2147483647 w 58"/>
              <a:gd name="T15" fmla="*/ 2147483647 h 58"/>
              <a:gd name="T16" fmla="*/ 2147483647 w 58"/>
              <a:gd name="T17" fmla="*/ 2147483647 h 58"/>
              <a:gd name="T18" fmla="*/ 1944803333 w 58"/>
              <a:gd name="T19" fmla="*/ 2147483647 h 58"/>
              <a:gd name="T20" fmla="*/ 1795202533 w 58"/>
              <a:gd name="T21" fmla="*/ 2147483647 h 58"/>
              <a:gd name="T22" fmla="*/ 1695471021 w 58"/>
              <a:gd name="T23" fmla="*/ 2147483647 h 58"/>
              <a:gd name="T24" fmla="*/ 1645601734 w 58"/>
              <a:gd name="T25" fmla="*/ 2147483647 h 58"/>
              <a:gd name="T26" fmla="*/ 1246668622 w 58"/>
              <a:gd name="T27" fmla="*/ 2147483647 h 58"/>
              <a:gd name="T28" fmla="*/ 1146937109 w 58"/>
              <a:gd name="T29" fmla="*/ 2147483647 h 58"/>
              <a:gd name="T30" fmla="*/ 1097067822 w 58"/>
              <a:gd name="T31" fmla="*/ 2147483647 h 58"/>
              <a:gd name="T32" fmla="*/ 947467023 w 58"/>
              <a:gd name="T33" fmla="*/ 2147483647 h 58"/>
              <a:gd name="T34" fmla="*/ 698134711 w 58"/>
              <a:gd name="T35" fmla="*/ 2147483647 h 58"/>
              <a:gd name="T36" fmla="*/ 648265424 w 58"/>
              <a:gd name="T37" fmla="*/ 2147483647 h 58"/>
              <a:gd name="T38" fmla="*/ 598403198 w 58"/>
              <a:gd name="T39" fmla="*/ 2147483647 h 58"/>
              <a:gd name="T40" fmla="*/ 249332312 w 58"/>
              <a:gd name="T41" fmla="*/ 2147483647 h 58"/>
              <a:gd name="T42" fmla="*/ 249332312 w 58"/>
              <a:gd name="T43" fmla="*/ 2147483647 h 58"/>
              <a:gd name="T44" fmla="*/ 249332312 w 58"/>
              <a:gd name="T45" fmla="*/ 2147483647 h 58"/>
              <a:gd name="T46" fmla="*/ 448802399 w 58"/>
              <a:gd name="T47" fmla="*/ 1959902919 h 58"/>
              <a:gd name="T48" fmla="*/ 398933112 w 58"/>
              <a:gd name="T49" fmla="*/ 1758887235 h 58"/>
              <a:gd name="T50" fmla="*/ 49869287 w 58"/>
              <a:gd name="T51" fmla="*/ 1708633314 h 58"/>
              <a:gd name="T52" fmla="*/ 0 w 58"/>
              <a:gd name="T53" fmla="*/ 1658379393 h 58"/>
              <a:gd name="T54" fmla="*/ 0 w 58"/>
              <a:gd name="T55" fmla="*/ 1206094104 h 58"/>
              <a:gd name="T56" fmla="*/ 49869287 w 58"/>
              <a:gd name="T57" fmla="*/ 1155840183 h 58"/>
              <a:gd name="T58" fmla="*/ 398933112 w 58"/>
              <a:gd name="T59" fmla="*/ 1105586262 h 58"/>
              <a:gd name="T60" fmla="*/ 448802399 w 58"/>
              <a:gd name="T61" fmla="*/ 904570578 h 58"/>
              <a:gd name="T62" fmla="*/ 249332312 w 58"/>
              <a:gd name="T63" fmla="*/ 653300973 h 58"/>
              <a:gd name="T64" fmla="*/ 249332312 w 58"/>
              <a:gd name="T65" fmla="*/ 603047052 h 58"/>
              <a:gd name="T66" fmla="*/ 249332312 w 58"/>
              <a:gd name="T67" fmla="*/ 552793131 h 58"/>
              <a:gd name="T68" fmla="*/ 648265424 w 58"/>
              <a:gd name="T69" fmla="*/ 251269605 h 58"/>
              <a:gd name="T70" fmla="*/ 698134711 w 58"/>
              <a:gd name="T71" fmla="*/ 251269605 h 58"/>
              <a:gd name="T72" fmla="*/ 947467023 w 58"/>
              <a:gd name="T73" fmla="*/ 452285289 h 58"/>
              <a:gd name="T74" fmla="*/ 1097067822 w 58"/>
              <a:gd name="T75" fmla="*/ 402031368 h 58"/>
              <a:gd name="T76" fmla="*/ 1146937109 w 58"/>
              <a:gd name="T77" fmla="*/ 50253921 h 58"/>
              <a:gd name="T78" fmla="*/ 1246668622 w 58"/>
              <a:gd name="T79" fmla="*/ 0 h 58"/>
              <a:gd name="T80" fmla="*/ 1645601734 w 58"/>
              <a:gd name="T81" fmla="*/ 0 h 58"/>
              <a:gd name="T82" fmla="*/ 1695471021 w 58"/>
              <a:gd name="T83" fmla="*/ 50253921 h 58"/>
              <a:gd name="T84" fmla="*/ 1795202533 w 58"/>
              <a:gd name="T85" fmla="*/ 402031368 h 58"/>
              <a:gd name="T86" fmla="*/ 1944803333 w 58"/>
              <a:gd name="T87" fmla="*/ 452285289 h 58"/>
              <a:gd name="T88" fmla="*/ 2147483647 w 58"/>
              <a:gd name="T89" fmla="*/ 251269605 h 58"/>
              <a:gd name="T90" fmla="*/ 2147483647 w 58"/>
              <a:gd name="T91" fmla="*/ 251269605 h 58"/>
              <a:gd name="T92" fmla="*/ 2147483647 w 58"/>
              <a:gd name="T93" fmla="*/ 251269605 h 58"/>
              <a:gd name="T94" fmla="*/ 2147483647 w 58"/>
              <a:gd name="T95" fmla="*/ 603047052 h 58"/>
              <a:gd name="T96" fmla="*/ 2147483647 w 58"/>
              <a:gd name="T97" fmla="*/ 603047052 h 58"/>
              <a:gd name="T98" fmla="*/ 2147483647 w 58"/>
              <a:gd name="T99" fmla="*/ 653300973 h 58"/>
              <a:gd name="T100" fmla="*/ 2147483647 w 58"/>
              <a:gd name="T101" fmla="*/ 904570578 h 58"/>
              <a:gd name="T102" fmla="*/ 2147483647 w 58"/>
              <a:gd name="T103" fmla="*/ 1105586262 h 58"/>
              <a:gd name="T104" fmla="*/ 2147483647 w 58"/>
              <a:gd name="T105" fmla="*/ 1155840183 h 58"/>
              <a:gd name="T106" fmla="*/ 2147483647 w 58"/>
              <a:gd name="T107" fmla="*/ 1256348025 h 58"/>
              <a:gd name="T108" fmla="*/ 2147483647 w 58"/>
              <a:gd name="T109" fmla="*/ 1658379393 h 58"/>
              <a:gd name="T110" fmla="*/ 1446138709 w 58"/>
              <a:gd name="T111" fmla="*/ 954824499 h 58"/>
              <a:gd name="T112" fmla="*/ 947467023 w 58"/>
              <a:gd name="T113" fmla="*/ 1457363709 h 58"/>
              <a:gd name="T114" fmla="*/ 1446138709 w 58"/>
              <a:gd name="T115" fmla="*/ 1909648998 h 58"/>
              <a:gd name="T116" fmla="*/ 1944803333 w 58"/>
              <a:gd name="T117" fmla="*/ 1457363709 h 58"/>
              <a:gd name="T118" fmla="*/ 1446138709 w 58"/>
              <a:gd name="T119" fmla="*/ 954824499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9228" name="稻壳儿小白白(http://dwz.cn/Wu2UP)"/>
          <p:cNvSpPr>
            <a:spLocks noEditPoints="1"/>
          </p:cNvSpPr>
          <p:nvPr/>
        </p:nvSpPr>
        <p:spPr bwMode="auto">
          <a:xfrm>
            <a:off x="8769350" y="4606925"/>
            <a:ext cx="376238" cy="376238"/>
          </a:xfrm>
          <a:custGeom>
            <a:avLst/>
            <a:gdLst>
              <a:gd name="T0" fmla="*/ 1263468770 w 55"/>
              <a:gd name="T1" fmla="*/ 2147483647 h 55"/>
              <a:gd name="T2" fmla="*/ 0 w 55"/>
              <a:gd name="T3" fmla="*/ 1263468770 h 55"/>
              <a:gd name="T4" fmla="*/ 1263468770 w 55"/>
              <a:gd name="T5" fmla="*/ 0 h 55"/>
              <a:gd name="T6" fmla="*/ 2147483647 w 55"/>
              <a:gd name="T7" fmla="*/ 1263468770 h 55"/>
              <a:gd name="T8" fmla="*/ 1263468770 w 55"/>
              <a:gd name="T9" fmla="*/ 2147483647 h 55"/>
              <a:gd name="T10" fmla="*/ 2105776723 w 55"/>
              <a:gd name="T11" fmla="*/ 935902286 h 55"/>
              <a:gd name="T12" fmla="*/ 1965392064 w 55"/>
              <a:gd name="T13" fmla="*/ 795517627 h 55"/>
              <a:gd name="T14" fmla="*/ 1871804572 w 55"/>
              <a:gd name="T15" fmla="*/ 748720461 h 55"/>
              <a:gd name="T16" fmla="*/ 1778210239 w 55"/>
              <a:gd name="T17" fmla="*/ 795517627 h 55"/>
              <a:gd name="T18" fmla="*/ 1123084111 w 55"/>
              <a:gd name="T19" fmla="*/ 1450643755 h 55"/>
              <a:gd name="T20" fmla="*/ 748720461 w 55"/>
              <a:gd name="T21" fmla="*/ 1076286945 h 55"/>
              <a:gd name="T22" fmla="*/ 655132968 w 55"/>
              <a:gd name="T23" fmla="*/ 1029489778 h 55"/>
              <a:gd name="T24" fmla="*/ 608335802 w 55"/>
              <a:gd name="T25" fmla="*/ 1076286945 h 55"/>
              <a:gd name="T26" fmla="*/ 421153977 w 55"/>
              <a:gd name="T27" fmla="*/ 1216671604 h 55"/>
              <a:gd name="T28" fmla="*/ 421153977 w 55"/>
              <a:gd name="T29" fmla="*/ 1310259096 h 55"/>
              <a:gd name="T30" fmla="*/ 421153977 w 55"/>
              <a:gd name="T31" fmla="*/ 1403853429 h 55"/>
              <a:gd name="T32" fmla="*/ 1029489778 w 55"/>
              <a:gd name="T33" fmla="*/ 2012189231 h 55"/>
              <a:gd name="T34" fmla="*/ 1123084111 w 55"/>
              <a:gd name="T35" fmla="*/ 2012189231 h 55"/>
              <a:gd name="T36" fmla="*/ 1216671604 w 55"/>
              <a:gd name="T37" fmla="*/ 2012189231 h 55"/>
              <a:gd name="T38" fmla="*/ 2105776723 w 55"/>
              <a:gd name="T39" fmla="*/ 1076286945 h 55"/>
              <a:gd name="T40" fmla="*/ 2147483647 w 55"/>
              <a:gd name="T41" fmla="*/ 1029489778 h 55"/>
              <a:gd name="T42" fmla="*/ 2105776723 w 55"/>
              <a:gd name="T43" fmla="*/ 935902286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9229" name="稻壳儿小白白(http://dwz.cn/Wu2UP)"/>
          <p:cNvSpPr txBox="1">
            <a:spLocks noChangeArrowheads="1"/>
          </p:cNvSpPr>
          <p:nvPr/>
        </p:nvSpPr>
        <p:spPr bwMode="auto">
          <a:xfrm>
            <a:off x="802878" y="2818012"/>
            <a:ext cx="25312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2400" b="1" dirty="0">
                <a:solidFill>
                  <a:srgbClr val="445469"/>
                </a:solidFill>
                <a:sym typeface="Arial" pitchFamily="34" charset="0"/>
              </a:rPr>
              <a:t>设备的搬运和搭建</a:t>
            </a:r>
            <a:endParaRPr lang="en-US" sz="2400" b="1" dirty="0">
              <a:solidFill>
                <a:srgbClr val="445469"/>
              </a:solidFill>
              <a:sym typeface="Arial" pitchFamily="34" charset="0"/>
            </a:endParaRPr>
          </a:p>
        </p:txBody>
      </p:sp>
      <p:pic>
        <p:nvPicPr>
          <p:cNvPr id="9239" name="图片 53"/>
          <p:cNvPicPr>
            <a:picLocks noChangeAspect="1" noChangeArrowheads="1"/>
          </p:cNvPicPr>
          <p:nvPr/>
        </p:nvPicPr>
        <p:blipFill>
          <a:blip r:embed="rId4">
            <a:extLst>
              <a:ext uri="{28A0092B-C50C-407E-A947-70E740481C1C}">
                <a14:useLocalDpi xmlns:a14="http://schemas.microsoft.com/office/drawing/2010/main" val="0"/>
              </a:ext>
            </a:extLst>
          </a:blip>
          <a:srcRect l="13632" t="9293" r="6709" b="5219"/>
          <a:stretch>
            <a:fillRect/>
          </a:stretch>
        </p:blipFill>
        <p:spPr bwMode="auto">
          <a:xfrm>
            <a:off x="261938" y="160338"/>
            <a:ext cx="7254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0" name="文本框 59"/>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2400" b="1" dirty="0">
                <a:solidFill>
                  <a:srgbClr val="117A68"/>
                </a:solidFill>
                <a:latin typeface="微软雅黑" pitchFamily="34" charset="-122"/>
              </a:rPr>
              <a:t>过程</a:t>
            </a:r>
          </a:p>
        </p:txBody>
      </p:sp>
      <p:pic>
        <p:nvPicPr>
          <p:cNvPr id="22" name="稻壳儿小白白(http://dwz.cn/Wu2UP)">
            <a:extLst>
              <a:ext uri="{FF2B5EF4-FFF2-40B4-BE49-F238E27FC236}">
                <a16:creationId xmlns:a16="http://schemas.microsoft.com/office/drawing/2014/main" id="{9FCDE8B7-444D-47D0-904C-F6E0ECDF51D7}"/>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9900" y="4017963"/>
            <a:ext cx="1481138"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稻壳儿小白白(http://dwz.cn/Wu2UP)">
            <a:extLst>
              <a:ext uri="{FF2B5EF4-FFF2-40B4-BE49-F238E27FC236}">
                <a16:creationId xmlns:a16="http://schemas.microsoft.com/office/drawing/2014/main" id="{7A07EBBE-C6F5-46DC-97B9-50B88F07555D}"/>
              </a:ext>
            </a:extLst>
          </p:cNvPr>
          <p:cNvSpPr txBox="1">
            <a:spLocks noChangeArrowheads="1"/>
          </p:cNvSpPr>
          <p:nvPr/>
        </p:nvSpPr>
        <p:spPr bwMode="auto">
          <a:xfrm>
            <a:off x="598566" y="5009634"/>
            <a:ext cx="37082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2400" b="1" dirty="0">
                <a:solidFill>
                  <a:srgbClr val="445469"/>
                </a:solidFill>
              </a:rPr>
              <a:t>直播网络</a:t>
            </a:r>
            <a:r>
              <a:rPr lang="zh-CN" altLang="zh-CN" sz="2400" b="1" dirty="0">
                <a:solidFill>
                  <a:srgbClr val="445469"/>
                </a:solidFill>
              </a:rPr>
              <a:t>平台的搭建与调试</a:t>
            </a:r>
            <a:endParaRPr lang="en-US" sz="2400" b="1" dirty="0">
              <a:solidFill>
                <a:srgbClr val="445469"/>
              </a:solidFill>
              <a:sym typeface="Arial" pitchFamily="34" charset="0"/>
            </a:endParaRPr>
          </a:p>
        </p:txBody>
      </p:sp>
      <p:sp>
        <p:nvSpPr>
          <p:cNvPr id="2" name="矩形 1">
            <a:extLst>
              <a:ext uri="{FF2B5EF4-FFF2-40B4-BE49-F238E27FC236}">
                <a16:creationId xmlns:a16="http://schemas.microsoft.com/office/drawing/2014/main" id="{B86BC772-7170-4579-96D5-224982D0FDB1}"/>
              </a:ext>
            </a:extLst>
          </p:cNvPr>
          <p:cNvSpPr/>
          <p:nvPr/>
        </p:nvSpPr>
        <p:spPr>
          <a:xfrm>
            <a:off x="6135529" y="884991"/>
            <a:ext cx="5770563" cy="3139321"/>
          </a:xfrm>
          <a:prstGeom prst="rect">
            <a:avLst/>
          </a:prstGeom>
        </p:spPr>
        <p:txBody>
          <a:bodyPr wrap="square">
            <a:spAutoFit/>
          </a:bodyPr>
          <a:lstStyle/>
          <a:p>
            <a:pPr marL="285750" indent="-285750">
              <a:buFont typeface="Wingdings" panose="05000000000000000000" pitchFamily="2" charset="2"/>
              <a:buChar char="Ø"/>
            </a:pPr>
            <a:r>
              <a:rPr lang="zh-CN" altLang="en-US" dirty="0"/>
              <a:t>搭建一个流媒体服务器，我们在信息部申请一台虚拟机；安装</a:t>
            </a:r>
            <a:r>
              <a:rPr lang="en-US" altLang="zh-CN" dirty="0" err="1"/>
              <a:t>Wowza</a:t>
            </a:r>
            <a:r>
              <a:rPr lang="en-US" altLang="zh-CN" dirty="0"/>
              <a:t> Streaming Engine 4</a:t>
            </a:r>
            <a:r>
              <a:rPr lang="zh-CN" altLang="en-US" dirty="0"/>
              <a:t>流媒体服务器软件。它是一个针对</a:t>
            </a:r>
            <a:r>
              <a:rPr lang="en-US" altLang="zh-CN" dirty="0"/>
              <a:t>Adobe Flash Media Server</a:t>
            </a:r>
            <a:r>
              <a:rPr lang="zh-CN" altLang="en-US" dirty="0"/>
              <a:t>的低成本方案</a:t>
            </a:r>
            <a:r>
              <a:rPr lang="en-US" altLang="zh-CN" dirty="0"/>
              <a:t>, </a:t>
            </a:r>
            <a:r>
              <a:rPr lang="zh-CN" altLang="en-US" dirty="0"/>
              <a:t>采用</a:t>
            </a:r>
            <a:r>
              <a:rPr lang="en-US" altLang="zh-CN" dirty="0"/>
              <a:t>"H.264 everywhere" </a:t>
            </a:r>
            <a:r>
              <a:rPr lang="zh-CN" altLang="en-US" dirty="0"/>
              <a:t>服务器平台，支持</a:t>
            </a:r>
            <a:r>
              <a:rPr lang="en-US" altLang="zh-CN" dirty="0"/>
              <a:t>Apple iOS </a:t>
            </a:r>
            <a:r>
              <a:rPr lang="zh-CN" altLang="en-US" dirty="0"/>
              <a:t>设备、</a:t>
            </a:r>
            <a:r>
              <a:rPr lang="en-US" altLang="zh-CN" dirty="0"/>
              <a:t>Microsoft Silverlight, Android</a:t>
            </a:r>
            <a:r>
              <a:rPr lang="zh-CN" altLang="en-US" dirty="0"/>
              <a:t>等智能手机、平板和电脑。</a:t>
            </a:r>
          </a:p>
          <a:p>
            <a:pPr marL="285750" indent="-285750">
              <a:buFont typeface="Wingdings" panose="05000000000000000000" pitchFamily="2" charset="2"/>
              <a:buChar char="Ø"/>
            </a:pPr>
            <a:r>
              <a:rPr lang="zh-CN" altLang="en-US" dirty="0"/>
              <a:t>在另一台虚拟机上搭建</a:t>
            </a:r>
            <a:r>
              <a:rPr lang="en-US" altLang="zh-CN" dirty="0"/>
              <a:t>WEB</a:t>
            </a:r>
            <a:r>
              <a:rPr lang="zh-CN" altLang="en-US" dirty="0"/>
              <a:t>服务器，安装</a:t>
            </a:r>
            <a:r>
              <a:rPr lang="en-US" altLang="zh-CN" dirty="0"/>
              <a:t>Apache</a:t>
            </a:r>
            <a:r>
              <a:rPr lang="zh-CN" altLang="en-US" dirty="0"/>
              <a:t>和</a:t>
            </a:r>
            <a:r>
              <a:rPr lang="en-US" altLang="zh-CN" dirty="0" err="1"/>
              <a:t>mysql</a:t>
            </a:r>
            <a:r>
              <a:rPr lang="zh-CN" altLang="en-US" dirty="0"/>
              <a:t>数据库</a:t>
            </a:r>
            <a:r>
              <a:rPr lang="en-US" altLang="zh-CN" dirty="0"/>
              <a:t>,</a:t>
            </a:r>
            <a:r>
              <a:rPr lang="zh-CN" altLang="en-US" dirty="0"/>
              <a:t>并建立</a:t>
            </a:r>
            <a:r>
              <a:rPr lang="en-US" altLang="zh-CN" dirty="0"/>
              <a:t>WEB</a:t>
            </a:r>
            <a:r>
              <a:rPr lang="zh-CN" altLang="en-US" dirty="0"/>
              <a:t>访问页面，负责到虚拟机拉流媒体。</a:t>
            </a:r>
          </a:p>
          <a:p>
            <a:pPr marL="285750" indent="-285750">
              <a:buFont typeface="Wingdings" panose="05000000000000000000" pitchFamily="2" charset="2"/>
              <a:buChar char="Ø"/>
            </a:pPr>
            <a:r>
              <a:rPr lang="zh-CN" altLang="en-US" dirty="0"/>
              <a:t>在</a:t>
            </a:r>
            <a:r>
              <a:rPr lang="en-US" altLang="zh-CN" dirty="0"/>
              <a:t>w-EFP</a:t>
            </a:r>
            <a:r>
              <a:rPr lang="zh-CN" altLang="en-US" dirty="0"/>
              <a:t>系统的网络设置中建立推流媒体机制，把采集到的</a:t>
            </a:r>
            <a:r>
              <a:rPr lang="en-US" altLang="zh-CN" dirty="0"/>
              <a:t>RTMP</a:t>
            </a:r>
            <a:r>
              <a:rPr lang="zh-CN" altLang="en-US" dirty="0"/>
              <a:t>流推送到流媒体服务器中。</a:t>
            </a:r>
          </a:p>
        </p:txBody>
      </p:sp>
      <p:sp>
        <p:nvSpPr>
          <p:cNvPr id="5" name="矩形 4">
            <a:extLst>
              <a:ext uri="{FF2B5EF4-FFF2-40B4-BE49-F238E27FC236}">
                <a16:creationId xmlns:a16="http://schemas.microsoft.com/office/drawing/2014/main" id="{299681AA-1E22-4FA0-A764-822C6FB86934}"/>
              </a:ext>
            </a:extLst>
          </p:cNvPr>
          <p:cNvSpPr/>
          <p:nvPr/>
        </p:nvSpPr>
        <p:spPr>
          <a:xfrm>
            <a:off x="313215" y="5479871"/>
            <a:ext cx="3940809" cy="1200329"/>
          </a:xfrm>
          <a:prstGeom prst="rect">
            <a:avLst/>
          </a:prstGeom>
        </p:spPr>
        <p:txBody>
          <a:bodyPr wrap="square">
            <a:spAutoFit/>
          </a:bodyPr>
          <a:lstStyle/>
          <a:p>
            <a:r>
              <a:rPr lang="en-US" altLang="zh-CN" dirty="0"/>
              <a:t>w-EFP</a:t>
            </a:r>
            <a:r>
              <a:rPr lang="zh-CN" altLang="en-US" dirty="0"/>
              <a:t>系统通过导播平台，把两个摄像机的信号通过无线发射桩传输到系统中，再通过编码器传送到网络，完成整个信号传输。</a:t>
            </a:r>
          </a:p>
        </p:txBody>
      </p:sp>
      <p:sp>
        <p:nvSpPr>
          <p:cNvPr id="27" name="稻壳儿小白白(http://dwz.cn/Wu2UP)">
            <a:extLst>
              <a:ext uri="{FF2B5EF4-FFF2-40B4-BE49-F238E27FC236}">
                <a16:creationId xmlns:a16="http://schemas.microsoft.com/office/drawing/2014/main" id="{E91C8452-E91D-4F61-9474-61C0248AA700}"/>
              </a:ext>
            </a:extLst>
          </p:cNvPr>
          <p:cNvSpPr>
            <a:spLocks/>
          </p:cNvSpPr>
          <p:nvPr/>
        </p:nvSpPr>
        <p:spPr bwMode="auto">
          <a:xfrm>
            <a:off x="4947127" y="4353719"/>
            <a:ext cx="369887" cy="311150"/>
          </a:xfrm>
          <a:custGeom>
            <a:avLst/>
            <a:gdLst>
              <a:gd name="T0" fmla="*/ 301204649 w 444"/>
              <a:gd name="T1" fmla="*/ 148218346 h 373"/>
              <a:gd name="T2" fmla="*/ 301204649 w 444"/>
              <a:gd name="T3" fmla="*/ 148218346 h 373"/>
              <a:gd name="T4" fmla="*/ 245683277 w 444"/>
              <a:gd name="T5" fmla="*/ 18788288 h 373"/>
              <a:gd name="T6" fmla="*/ 221392365 w 444"/>
              <a:gd name="T7" fmla="*/ 0 h 373"/>
              <a:gd name="T8" fmla="*/ 86058709 w 444"/>
              <a:gd name="T9" fmla="*/ 0 h 373"/>
              <a:gd name="T10" fmla="*/ 55521372 w 444"/>
              <a:gd name="T11" fmla="*/ 18788288 h 373"/>
              <a:gd name="T12" fmla="*/ 6246425 w 444"/>
              <a:gd name="T13" fmla="*/ 148218346 h 373"/>
              <a:gd name="T14" fmla="*/ 0 w 444"/>
              <a:gd name="T15" fmla="*/ 178836174 h 373"/>
              <a:gd name="T16" fmla="*/ 12492017 w 444"/>
              <a:gd name="T17" fmla="*/ 240071828 h 373"/>
              <a:gd name="T18" fmla="*/ 31231292 w 444"/>
              <a:gd name="T19" fmla="*/ 258860116 h 373"/>
              <a:gd name="T20" fmla="*/ 276913737 w 444"/>
              <a:gd name="T21" fmla="*/ 258860116 h 373"/>
              <a:gd name="T22" fmla="*/ 294959057 w 444"/>
              <a:gd name="T23" fmla="*/ 240071828 h 373"/>
              <a:gd name="T24" fmla="*/ 307451074 w 444"/>
              <a:gd name="T25" fmla="*/ 178836174 h 373"/>
              <a:gd name="T26" fmla="*/ 301204649 w 444"/>
              <a:gd name="T27" fmla="*/ 148218346 h 373"/>
              <a:gd name="T28" fmla="*/ 276913737 w 444"/>
              <a:gd name="T29" fmla="*/ 191361421 h 373"/>
              <a:gd name="T30" fmla="*/ 276913737 w 444"/>
              <a:gd name="T31" fmla="*/ 191361421 h 373"/>
              <a:gd name="T32" fmla="*/ 276913737 w 444"/>
              <a:gd name="T33" fmla="*/ 215717042 h 373"/>
              <a:gd name="T34" fmla="*/ 258175294 w 444"/>
              <a:gd name="T35" fmla="*/ 234504496 h 373"/>
              <a:gd name="T36" fmla="*/ 49275780 w 444"/>
              <a:gd name="T37" fmla="*/ 234504496 h 373"/>
              <a:gd name="T38" fmla="*/ 31231292 w 444"/>
              <a:gd name="T39" fmla="*/ 215717042 h 373"/>
              <a:gd name="T40" fmla="*/ 24290912 w 444"/>
              <a:gd name="T41" fmla="*/ 191361421 h 373"/>
              <a:gd name="T42" fmla="*/ 43029355 w 444"/>
              <a:gd name="T43" fmla="*/ 172573133 h 373"/>
              <a:gd name="T44" fmla="*/ 264421720 w 444"/>
              <a:gd name="T45" fmla="*/ 172573133 h 373"/>
              <a:gd name="T46" fmla="*/ 276913737 w 444"/>
              <a:gd name="T47" fmla="*/ 191361421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4" h="373">
                <a:moveTo>
                  <a:pt x="434" y="213"/>
                </a:moveTo>
                <a:lnTo>
                  <a:pt x="434" y="213"/>
                </a:lnTo>
                <a:cubicBezTo>
                  <a:pt x="354" y="27"/>
                  <a:pt x="354" y="27"/>
                  <a:pt x="354" y="27"/>
                </a:cubicBezTo>
                <a:cubicBezTo>
                  <a:pt x="354" y="9"/>
                  <a:pt x="337" y="0"/>
                  <a:pt x="319" y="0"/>
                </a:cubicBezTo>
                <a:cubicBezTo>
                  <a:pt x="124" y="0"/>
                  <a:pt x="124" y="0"/>
                  <a:pt x="124" y="0"/>
                </a:cubicBezTo>
                <a:cubicBezTo>
                  <a:pt x="106" y="0"/>
                  <a:pt x="89" y="9"/>
                  <a:pt x="80" y="27"/>
                </a:cubicBezTo>
                <a:cubicBezTo>
                  <a:pt x="9" y="213"/>
                  <a:pt x="9" y="213"/>
                  <a:pt x="9" y="213"/>
                </a:cubicBezTo>
                <a:cubicBezTo>
                  <a:pt x="0" y="222"/>
                  <a:pt x="0" y="248"/>
                  <a:pt x="0" y="257"/>
                </a:cubicBezTo>
                <a:cubicBezTo>
                  <a:pt x="18" y="345"/>
                  <a:pt x="18" y="345"/>
                  <a:pt x="18" y="345"/>
                </a:cubicBezTo>
                <a:cubicBezTo>
                  <a:pt x="18" y="363"/>
                  <a:pt x="35" y="372"/>
                  <a:pt x="45" y="372"/>
                </a:cubicBezTo>
                <a:cubicBezTo>
                  <a:pt x="399" y="372"/>
                  <a:pt x="399" y="372"/>
                  <a:pt x="399" y="372"/>
                </a:cubicBezTo>
                <a:cubicBezTo>
                  <a:pt x="408" y="372"/>
                  <a:pt x="425" y="363"/>
                  <a:pt x="425" y="345"/>
                </a:cubicBezTo>
                <a:cubicBezTo>
                  <a:pt x="443" y="257"/>
                  <a:pt x="443" y="257"/>
                  <a:pt x="443" y="257"/>
                </a:cubicBezTo>
                <a:cubicBezTo>
                  <a:pt x="443" y="248"/>
                  <a:pt x="443" y="222"/>
                  <a:pt x="434" y="213"/>
                </a:cubicBezTo>
                <a:close/>
                <a:moveTo>
                  <a:pt x="399" y="275"/>
                </a:moveTo>
                <a:lnTo>
                  <a:pt x="399" y="275"/>
                </a:lnTo>
                <a:cubicBezTo>
                  <a:pt x="399" y="310"/>
                  <a:pt x="399" y="310"/>
                  <a:pt x="399" y="310"/>
                </a:cubicBezTo>
                <a:cubicBezTo>
                  <a:pt x="399" y="328"/>
                  <a:pt x="381" y="337"/>
                  <a:pt x="372" y="337"/>
                </a:cubicBezTo>
                <a:cubicBezTo>
                  <a:pt x="71" y="337"/>
                  <a:pt x="71" y="337"/>
                  <a:pt x="71" y="337"/>
                </a:cubicBezTo>
                <a:cubicBezTo>
                  <a:pt x="62" y="337"/>
                  <a:pt x="45" y="328"/>
                  <a:pt x="45" y="310"/>
                </a:cubicBezTo>
                <a:cubicBezTo>
                  <a:pt x="35" y="275"/>
                  <a:pt x="35" y="275"/>
                  <a:pt x="35" y="275"/>
                </a:cubicBezTo>
                <a:cubicBezTo>
                  <a:pt x="35" y="266"/>
                  <a:pt x="45" y="248"/>
                  <a:pt x="62" y="248"/>
                </a:cubicBezTo>
                <a:cubicBezTo>
                  <a:pt x="381" y="248"/>
                  <a:pt x="381" y="248"/>
                  <a:pt x="381" y="248"/>
                </a:cubicBezTo>
                <a:cubicBezTo>
                  <a:pt x="399" y="248"/>
                  <a:pt x="408" y="266"/>
                  <a:pt x="399" y="27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Tree>
    <p:extLst>
      <p:ext uri="{BB962C8B-B14F-4D97-AF65-F5344CB8AC3E}">
        <p14:creationId xmlns:p14="http://schemas.microsoft.com/office/powerpoint/2010/main" val="567697170"/>
      </p:ext>
    </p:extLst>
  </p:cSld>
  <p:clrMapOvr>
    <a:masterClrMapping/>
  </p:clrMapOvr>
  <p:transition spd="slow" advClick="0">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稻壳儿小白白(http://dwz.cn/Wu2UP)"/>
          <p:cNvSpPr>
            <a:spLocks/>
          </p:cNvSpPr>
          <p:nvPr/>
        </p:nvSpPr>
        <p:spPr bwMode="auto">
          <a:xfrm>
            <a:off x="287338" y="1990725"/>
            <a:ext cx="10140950" cy="4467225"/>
          </a:xfrm>
          <a:custGeom>
            <a:avLst/>
            <a:gdLst>
              <a:gd name="T0" fmla="*/ 2147483647 w 1735"/>
              <a:gd name="T1" fmla="*/ 2147483647 h 784"/>
              <a:gd name="T2" fmla="*/ 2147483647 w 1735"/>
              <a:gd name="T3" fmla="*/ 2147483647 h 784"/>
              <a:gd name="T4" fmla="*/ 2147483647 w 1735"/>
              <a:gd name="T5" fmla="*/ 2147483647 h 784"/>
              <a:gd name="T6" fmla="*/ 2147483647 w 1735"/>
              <a:gd name="T7" fmla="*/ 2147483647 h 784"/>
              <a:gd name="T8" fmla="*/ 2147483647 w 1735"/>
              <a:gd name="T9" fmla="*/ 2147483647 h 784"/>
              <a:gd name="T10" fmla="*/ 2147483647 w 1735"/>
              <a:gd name="T11" fmla="*/ 2147483647 h 784"/>
              <a:gd name="T12" fmla="*/ 2147483647 w 1735"/>
              <a:gd name="T13" fmla="*/ 2147483647 h 784"/>
              <a:gd name="T14" fmla="*/ 2147483647 w 1735"/>
              <a:gd name="T15" fmla="*/ 2147483647 h 784"/>
              <a:gd name="T16" fmla="*/ 2147483647 w 1735"/>
              <a:gd name="T17" fmla="*/ 2147483647 h 784"/>
              <a:gd name="T18" fmla="*/ 2147483647 w 1735"/>
              <a:gd name="T19" fmla="*/ 2147483647 h 784"/>
              <a:gd name="T20" fmla="*/ 0 w 1735"/>
              <a:gd name="T21" fmla="*/ 0 h 784"/>
              <a:gd name="T22" fmla="*/ 2147483647 w 1735"/>
              <a:gd name="T23" fmla="*/ 2147483647 h 784"/>
              <a:gd name="T24" fmla="*/ 2147483647 w 1735"/>
              <a:gd name="T25" fmla="*/ 2147483647 h 784"/>
              <a:gd name="T26" fmla="*/ 2147483647 w 1735"/>
              <a:gd name="T27" fmla="*/ 2147483647 h 784"/>
              <a:gd name="T28" fmla="*/ 2147483647 w 1735"/>
              <a:gd name="T29" fmla="*/ 2147483647 h 784"/>
              <a:gd name="T30" fmla="*/ 2147483647 w 1735"/>
              <a:gd name="T31" fmla="*/ 2147483647 h 7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35" h="784">
                <a:moveTo>
                  <a:pt x="1548" y="674"/>
                </a:moveTo>
                <a:cubicBezTo>
                  <a:pt x="1577" y="645"/>
                  <a:pt x="1577" y="645"/>
                  <a:pt x="1577" y="645"/>
                </a:cubicBezTo>
                <a:cubicBezTo>
                  <a:pt x="1735" y="724"/>
                  <a:pt x="1735" y="724"/>
                  <a:pt x="1735" y="724"/>
                </a:cubicBezTo>
                <a:cubicBezTo>
                  <a:pt x="1437" y="784"/>
                  <a:pt x="1437" y="784"/>
                  <a:pt x="1437" y="784"/>
                </a:cubicBezTo>
                <a:cubicBezTo>
                  <a:pt x="1474" y="748"/>
                  <a:pt x="1474" y="748"/>
                  <a:pt x="1474" y="748"/>
                </a:cubicBezTo>
                <a:cubicBezTo>
                  <a:pt x="1425" y="747"/>
                  <a:pt x="1376" y="745"/>
                  <a:pt x="1328" y="742"/>
                </a:cubicBezTo>
                <a:cubicBezTo>
                  <a:pt x="1190" y="733"/>
                  <a:pt x="1058" y="716"/>
                  <a:pt x="930" y="692"/>
                </a:cubicBezTo>
                <a:cubicBezTo>
                  <a:pt x="698" y="635"/>
                  <a:pt x="578" y="571"/>
                  <a:pt x="571" y="498"/>
                </a:cubicBezTo>
                <a:cubicBezTo>
                  <a:pt x="562" y="453"/>
                  <a:pt x="606" y="407"/>
                  <a:pt x="702" y="361"/>
                </a:cubicBezTo>
                <a:cubicBezTo>
                  <a:pt x="824" y="313"/>
                  <a:pt x="906" y="271"/>
                  <a:pt x="948" y="236"/>
                </a:cubicBezTo>
                <a:cubicBezTo>
                  <a:pt x="1053" y="130"/>
                  <a:pt x="737" y="51"/>
                  <a:pt x="0" y="0"/>
                </a:cubicBezTo>
                <a:cubicBezTo>
                  <a:pt x="754" y="31"/>
                  <a:pt x="1085" y="112"/>
                  <a:pt x="993" y="243"/>
                </a:cubicBezTo>
                <a:cubicBezTo>
                  <a:pt x="968" y="274"/>
                  <a:pt x="896" y="312"/>
                  <a:pt x="777" y="359"/>
                </a:cubicBezTo>
                <a:cubicBezTo>
                  <a:pt x="664" y="409"/>
                  <a:pt x="631" y="463"/>
                  <a:pt x="678" y="520"/>
                </a:cubicBezTo>
                <a:cubicBezTo>
                  <a:pt x="761" y="606"/>
                  <a:pt x="977" y="656"/>
                  <a:pt x="1328" y="670"/>
                </a:cubicBezTo>
                <a:cubicBezTo>
                  <a:pt x="1396" y="673"/>
                  <a:pt x="1470" y="674"/>
                  <a:pt x="1548" y="674"/>
                </a:cubicBezTo>
                <a:close/>
              </a:path>
            </a:pathLst>
          </a:custGeom>
          <a:solidFill>
            <a:srgbClr val="C1C7D0"/>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pic>
        <p:nvPicPr>
          <p:cNvPr id="3" name="图片 2">
            <a:extLst>
              <a:ext uri="{FF2B5EF4-FFF2-40B4-BE49-F238E27FC236}">
                <a16:creationId xmlns:a16="http://schemas.microsoft.com/office/drawing/2014/main" id="{98257C3C-DFDC-4F4D-BCE9-EBF871D55D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0229" y="1937037"/>
            <a:ext cx="5124470" cy="288251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222" name="稻壳儿小白白(http://dwz.cn/Wu2UP)"/>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613" y="1103313"/>
            <a:ext cx="998537" cy="157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稻壳儿小白白(http://dwz.cn/Wu2UP)"/>
          <p:cNvSpPr>
            <a:spLocks noEditPoints="1"/>
          </p:cNvSpPr>
          <p:nvPr/>
        </p:nvSpPr>
        <p:spPr bwMode="auto">
          <a:xfrm>
            <a:off x="2068513" y="1258888"/>
            <a:ext cx="384175" cy="309562"/>
          </a:xfrm>
          <a:custGeom>
            <a:avLst/>
            <a:gdLst>
              <a:gd name="T0" fmla="*/ 2147483647 w 57"/>
              <a:gd name="T1" fmla="*/ 1222763170 h 46"/>
              <a:gd name="T2" fmla="*/ 2147483647 w 57"/>
              <a:gd name="T3" fmla="*/ 1222763170 h 46"/>
              <a:gd name="T4" fmla="*/ 2147483647 w 57"/>
              <a:gd name="T5" fmla="*/ 1222763170 h 46"/>
              <a:gd name="T6" fmla="*/ 2147483647 w 57"/>
              <a:gd name="T7" fmla="*/ 1222763170 h 46"/>
              <a:gd name="T8" fmla="*/ 1271942766 w 57"/>
              <a:gd name="T9" fmla="*/ 271728140 h 46"/>
              <a:gd name="T10" fmla="*/ 181708035 w 57"/>
              <a:gd name="T11" fmla="*/ 1222763170 h 46"/>
              <a:gd name="T12" fmla="*/ 136281026 w 57"/>
              <a:gd name="T13" fmla="*/ 1222763170 h 46"/>
              <a:gd name="T14" fmla="*/ 90854018 w 57"/>
              <a:gd name="T15" fmla="*/ 1222763170 h 46"/>
              <a:gd name="T16" fmla="*/ 0 w 57"/>
              <a:gd name="T17" fmla="*/ 1086905830 h 46"/>
              <a:gd name="T18" fmla="*/ 0 w 57"/>
              <a:gd name="T19" fmla="*/ 1041615564 h 46"/>
              <a:gd name="T20" fmla="*/ 1181088748 w 57"/>
              <a:gd name="T21" fmla="*/ 45290267 h 46"/>
              <a:gd name="T22" fmla="*/ 1408217052 w 57"/>
              <a:gd name="T23" fmla="*/ 45290267 h 46"/>
              <a:gd name="T24" fmla="*/ 1817053391 w 57"/>
              <a:gd name="T25" fmla="*/ 362301943 h 46"/>
              <a:gd name="T26" fmla="*/ 1817053391 w 57"/>
              <a:gd name="T27" fmla="*/ 45290267 h 46"/>
              <a:gd name="T28" fmla="*/ 1862480400 w 57"/>
              <a:gd name="T29" fmla="*/ 0 h 46"/>
              <a:gd name="T30" fmla="*/ 2147483647 w 57"/>
              <a:gd name="T31" fmla="*/ 0 h 46"/>
              <a:gd name="T32" fmla="*/ 2147483647 w 57"/>
              <a:gd name="T33" fmla="*/ 45290267 h 46"/>
              <a:gd name="T34" fmla="*/ 2147483647 w 57"/>
              <a:gd name="T35" fmla="*/ 724603887 h 46"/>
              <a:gd name="T36" fmla="*/ 2147483647 w 57"/>
              <a:gd name="T37" fmla="*/ 1041615564 h 46"/>
              <a:gd name="T38" fmla="*/ 2147483647 w 57"/>
              <a:gd name="T39" fmla="*/ 1086905830 h 46"/>
              <a:gd name="T40" fmla="*/ 2147483647 w 57"/>
              <a:gd name="T41" fmla="*/ 1222763170 h 46"/>
              <a:gd name="T42" fmla="*/ 2147483647 w 57"/>
              <a:gd name="T43" fmla="*/ 1992657324 h 46"/>
              <a:gd name="T44" fmla="*/ 2135042453 w 57"/>
              <a:gd name="T45" fmla="*/ 2083231127 h 46"/>
              <a:gd name="T46" fmla="*/ 1499071070 w 57"/>
              <a:gd name="T47" fmla="*/ 2083231127 h 46"/>
              <a:gd name="T48" fmla="*/ 1499071070 w 57"/>
              <a:gd name="T49" fmla="*/ 1449201044 h 46"/>
              <a:gd name="T50" fmla="*/ 1090234731 w 57"/>
              <a:gd name="T51" fmla="*/ 1449201044 h 46"/>
              <a:gd name="T52" fmla="*/ 1090234731 w 57"/>
              <a:gd name="T53" fmla="*/ 2083231127 h 46"/>
              <a:gd name="T54" fmla="*/ 454263348 w 57"/>
              <a:gd name="T55" fmla="*/ 2083231127 h 46"/>
              <a:gd name="T56" fmla="*/ 363409330 w 57"/>
              <a:gd name="T57" fmla="*/ 1992657324 h 46"/>
              <a:gd name="T58" fmla="*/ 363409330 w 57"/>
              <a:gd name="T59" fmla="*/ 1222763170 h 46"/>
              <a:gd name="T60" fmla="*/ 363409330 w 57"/>
              <a:gd name="T61" fmla="*/ 1177479633 h 46"/>
              <a:gd name="T62" fmla="*/ 1271942766 w 57"/>
              <a:gd name="T63" fmla="*/ 407585480 h 46"/>
              <a:gd name="T64" fmla="*/ 2147483647 w 57"/>
              <a:gd name="T65" fmla="*/ 1177479633 h 46"/>
              <a:gd name="T66" fmla="*/ 2147483647 w 57"/>
              <a:gd name="T67" fmla="*/ 1222763170 h 46"/>
              <a:gd name="T68" fmla="*/ 2147483647 w 57"/>
              <a:gd name="T69" fmla="*/ 1992657324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9227" name="稻壳儿小白白(http://dwz.cn/Wu2UP)"/>
          <p:cNvSpPr>
            <a:spLocks noChangeAspect="1" noEditPoints="1"/>
          </p:cNvSpPr>
          <p:nvPr/>
        </p:nvSpPr>
        <p:spPr bwMode="auto">
          <a:xfrm>
            <a:off x="4881563" y="4303713"/>
            <a:ext cx="409575" cy="411162"/>
          </a:xfrm>
          <a:custGeom>
            <a:avLst/>
            <a:gdLst>
              <a:gd name="T0" fmla="*/ 2147483647 w 58"/>
              <a:gd name="T1" fmla="*/ 1658379393 h 58"/>
              <a:gd name="T2" fmla="*/ 2147483647 w 58"/>
              <a:gd name="T3" fmla="*/ 1708633314 h 58"/>
              <a:gd name="T4" fmla="*/ 2147483647 w 58"/>
              <a:gd name="T5" fmla="*/ 1758887235 h 58"/>
              <a:gd name="T6" fmla="*/ 2147483647 w 58"/>
              <a:gd name="T7" fmla="*/ 1959902919 h 58"/>
              <a:gd name="T8" fmla="*/ 2147483647 w 58"/>
              <a:gd name="T9" fmla="*/ 2147483647 h 58"/>
              <a:gd name="T10" fmla="*/ 2147483647 w 58"/>
              <a:gd name="T11" fmla="*/ 2147483647 h 58"/>
              <a:gd name="T12" fmla="*/ 2147483647 w 58"/>
              <a:gd name="T13" fmla="*/ 2147483647 h 58"/>
              <a:gd name="T14" fmla="*/ 2147483647 w 58"/>
              <a:gd name="T15" fmla="*/ 2147483647 h 58"/>
              <a:gd name="T16" fmla="*/ 2147483647 w 58"/>
              <a:gd name="T17" fmla="*/ 2147483647 h 58"/>
              <a:gd name="T18" fmla="*/ 1944803333 w 58"/>
              <a:gd name="T19" fmla="*/ 2147483647 h 58"/>
              <a:gd name="T20" fmla="*/ 1795202533 w 58"/>
              <a:gd name="T21" fmla="*/ 2147483647 h 58"/>
              <a:gd name="T22" fmla="*/ 1695471021 w 58"/>
              <a:gd name="T23" fmla="*/ 2147483647 h 58"/>
              <a:gd name="T24" fmla="*/ 1645601734 w 58"/>
              <a:gd name="T25" fmla="*/ 2147483647 h 58"/>
              <a:gd name="T26" fmla="*/ 1246668622 w 58"/>
              <a:gd name="T27" fmla="*/ 2147483647 h 58"/>
              <a:gd name="T28" fmla="*/ 1146937109 w 58"/>
              <a:gd name="T29" fmla="*/ 2147483647 h 58"/>
              <a:gd name="T30" fmla="*/ 1097067822 w 58"/>
              <a:gd name="T31" fmla="*/ 2147483647 h 58"/>
              <a:gd name="T32" fmla="*/ 947467023 w 58"/>
              <a:gd name="T33" fmla="*/ 2147483647 h 58"/>
              <a:gd name="T34" fmla="*/ 698134711 w 58"/>
              <a:gd name="T35" fmla="*/ 2147483647 h 58"/>
              <a:gd name="T36" fmla="*/ 648265424 w 58"/>
              <a:gd name="T37" fmla="*/ 2147483647 h 58"/>
              <a:gd name="T38" fmla="*/ 598403198 w 58"/>
              <a:gd name="T39" fmla="*/ 2147483647 h 58"/>
              <a:gd name="T40" fmla="*/ 249332312 w 58"/>
              <a:gd name="T41" fmla="*/ 2147483647 h 58"/>
              <a:gd name="T42" fmla="*/ 249332312 w 58"/>
              <a:gd name="T43" fmla="*/ 2147483647 h 58"/>
              <a:gd name="T44" fmla="*/ 249332312 w 58"/>
              <a:gd name="T45" fmla="*/ 2147483647 h 58"/>
              <a:gd name="T46" fmla="*/ 448802399 w 58"/>
              <a:gd name="T47" fmla="*/ 1959902919 h 58"/>
              <a:gd name="T48" fmla="*/ 398933112 w 58"/>
              <a:gd name="T49" fmla="*/ 1758887235 h 58"/>
              <a:gd name="T50" fmla="*/ 49869287 w 58"/>
              <a:gd name="T51" fmla="*/ 1708633314 h 58"/>
              <a:gd name="T52" fmla="*/ 0 w 58"/>
              <a:gd name="T53" fmla="*/ 1658379393 h 58"/>
              <a:gd name="T54" fmla="*/ 0 w 58"/>
              <a:gd name="T55" fmla="*/ 1206094104 h 58"/>
              <a:gd name="T56" fmla="*/ 49869287 w 58"/>
              <a:gd name="T57" fmla="*/ 1155840183 h 58"/>
              <a:gd name="T58" fmla="*/ 398933112 w 58"/>
              <a:gd name="T59" fmla="*/ 1105586262 h 58"/>
              <a:gd name="T60" fmla="*/ 448802399 w 58"/>
              <a:gd name="T61" fmla="*/ 904570578 h 58"/>
              <a:gd name="T62" fmla="*/ 249332312 w 58"/>
              <a:gd name="T63" fmla="*/ 653300973 h 58"/>
              <a:gd name="T64" fmla="*/ 249332312 w 58"/>
              <a:gd name="T65" fmla="*/ 603047052 h 58"/>
              <a:gd name="T66" fmla="*/ 249332312 w 58"/>
              <a:gd name="T67" fmla="*/ 552793131 h 58"/>
              <a:gd name="T68" fmla="*/ 648265424 w 58"/>
              <a:gd name="T69" fmla="*/ 251269605 h 58"/>
              <a:gd name="T70" fmla="*/ 698134711 w 58"/>
              <a:gd name="T71" fmla="*/ 251269605 h 58"/>
              <a:gd name="T72" fmla="*/ 947467023 w 58"/>
              <a:gd name="T73" fmla="*/ 452285289 h 58"/>
              <a:gd name="T74" fmla="*/ 1097067822 w 58"/>
              <a:gd name="T75" fmla="*/ 402031368 h 58"/>
              <a:gd name="T76" fmla="*/ 1146937109 w 58"/>
              <a:gd name="T77" fmla="*/ 50253921 h 58"/>
              <a:gd name="T78" fmla="*/ 1246668622 w 58"/>
              <a:gd name="T79" fmla="*/ 0 h 58"/>
              <a:gd name="T80" fmla="*/ 1645601734 w 58"/>
              <a:gd name="T81" fmla="*/ 0 h 58"/>
              <a:gd name="T82" fmla="*/ 1695471021 w 58"/>
              <a:gd name="T83" fmla="*/ 50253921 h 58"/>
              <a:gd name="T84" fmla="*/ 1795202533 w 58"/>
              <a:gd name="T85" fmla="*/ 402031368 h 58"/>
              <a:gd name="T86" fmla="*/ 1944803333 w 58"/>
              <a:gd name="T87" fmla="*/ 452285289 h 58"/>
              <a:gd name="T88" fmla="*/ 2147483647 w 58"/>
              <a:gd name="T89" fmla="*/ 251269605 h 58"/>
              <a:gd name="T90" fmla="*/ 2147483647 w 58"/>
              <a:gd name="T91" fmla="*/ 251269605 h 58"/>
              <a:gd name="T92" fmla="*/ 2147483647 w 58"/>
              <a:gd name="T93" fmla="*/ 251269605 h 58"/>
              <a:gd name="T94" fmla="*/ 2147483647 w 58"/>
              <a:gd name="T95" fmla="*/ 603047052 h 58"/>
              <a:gd name="T96" fmla="*/ 2147483647 w 58"/>
              <a:gd name="T97" fmla="*/ 603047052 h 58"/>
              <a:gd name="T98" fmla="*/ 2147483647 w 58"/>
              <a:gd name="T99" fmla="*/ 653300973 h 58"/>
              <a:gd name="T100" fmla="*/ 2147483647 w 58"/>
              <a:gd name="T101" fmla="*/ 904570578 h 58"/>
              <a:gd name="T102" fmla="*/ 2147483647 w 58"/>
              <a:gd name="T103" fmla="*/ 1105586262 h 58"/>
              <a:gd name="T104" fmla="*/ 2147483647 w 58"/>
              <a:gd name="T105" fmla="*/ 1155840183 h 58"/>
              <a:gd name="T106" fmla="*/ 2147483647 w 58"/>
              <a:gd name="T107" fmla="*/ 1256348025 h 58"/>
              <a:gd name="T108" fmla="*/ 2147483647 w 58"/>
              <a:gd name="T109" fmla="*/ 1658379393 h 58"/>
              <a:gd name="T110" fmla="*/ 1446138709 w 58"/>
              <a:gd name="T111" fmla="*/ 954824499 h 58"/>
              <a:gd name="T112" fmla="*/ 947467023 w 58"/>
              <a:gd name="T113" fmla="*/ 1457363709 h 58"/>
              <a:gd name="T114" fmla="*/ 1446138709 w 58"/>
              <a:gd name="T115" fmla="*/ 1909648998 h 58"/>
              <a:gd name="T116" fmla="*/ 1944803333 w 58"/>
              <a:gd name="T117" fmla="*/ 1457363709 h 58"/>
              <a:gd name="T118" fmla="*/ 1446138709 w 58"/>
              <a:gd name="T119" fmla="*/ 954824499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9228" name="稻壳儿小白白(http://dwz.cn/Wu2UP)"/>
          <p:cNvSpPr>
            <a:spLocks noEditPoints="1"/>
          </p:cNvSpPr>
          <p:nvPr/>
        </p:nvSpPr>
        <p:spPr bwMode="auto">
          <a:xfrm>
            <a:off x="8769350" y="4606925"/>
            <a:ext cx="376238" cy="376238"/>
          </a:xfrm>
          <a:custGeom>
            <a:avLst/>
            <a:gdLst>
              <a:gd name="T0" fmla="*/ 1263468770 w 55"/>
              <a:gd name="T1" fmla="*/ 2147483647 h 55"/>
              <a:gd name="T2" fmla="*/ 0 w 55"/>
              <a:gd name="T3" fmla="*/ 1263468770 h 55"/>
              <a:gd name="T4" fmla="*/ 1263468770 w 55"/>
              <a:gd name="T5" fmla="*/ 0 h 55"/>
              <a:gd name="T6" fmla="*/ 2147483647 w 55"/>
              <a:gd name="T7" fmla="*/ 1263468770 h 55"/>
              <a:gd name="T8" fmla="*/ 1263468770 w 55"/>
              <a:gd name="T9" fmla="*/ 2147483647 h 55"/>
              <a:gd name="T10" fmla="*/ 2105776723 w 55"/>
              <a:gd name="T11" fmla="*/ 935902286 h 55"/>
              <a:gd name="T12" fmla="*/ 1965392064 w 55"/>
              <a:gd name="T13" fmla="*/ 795517627 h 55"/>
              <a:gd name="T14" fmla="*/ 1871804572 w 55"/>
              <a:gd name="T15" fmla="*/ 748720461 h 55"/>
              <a:gd name="T16" fmla="*/ 1778210239 w 55"/>
              <a:gd name="T17" fmla="*/ 795517627 h 55"/>
              <a:gd name="T18" fmla="*/ 1123084111 w 55"/>
              <a:gd name="T19" fmla="*/ 1450643755 h 55"/>
              <a:gd name="T20" fmla="*/ 748720461 w 55"/>
              <a:gd name="T21" fmla="*/ 1076286945 h 55"/>
              <a:gd name="T22" fmla="*/ 655132968 w 55"/>
              <a:gd name="T23" fmla="*/ 1029489778 h 55"/>
              <a:gd name="T24" fmla="*/ 608335802 w 55"/>
              <a:gd name="T25" fmla="*/ 1076286945 h 55"/>
              <a:gd name="T26" fmla="*/ 421153977 w 55"/>
              <a:gd name="T27" fmla="*/ 1216671604 h 55"/>
              <a:gd name="T28" fmla="*/ 421153977 w 55"/>
              <a:gd name="T29" fmla="*/ 1310259096 h 55"/>
              <a:gd name="T30" fmla="*/ 421153977 w 55"/>
              <a:gd name="T31" fmla="*/ 1403853429 h 55"/>
              <a:gd name="T32" fmla="*/ 1029489778 w 55"/>
              <a:gd name="T33" fmla="*/ 2012189231 h 55"/>
              <a:gd name="T34" fmla="*/ 1123084111 w 55"/>
              <a:gd name="T35" fmla="*/ 2012189231 h 55"/>
              <a:gd name="T36" fmla="*/ 1216671604 w 55"/>
              <a:gd name="T37" fmla="*/ 2012189231 h 55"/>
              <a:gd name="T38" fmla="*/ 2105776723 w 55"/>
              <a:gd name="T39" fmla="*/ 1076286945 h 55"/>
              <a:gd name="T40" fmla="*/ 2147483647 w 55"/>
              <a:gd name="T41" fmla="*/ 1029489778 h 55"/>
              <a:gd name="T42" fmla="*/ 2105776723 w 55"/>
              <a:gd name="T43" fmla="*/ 935902286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9229" name="稻壳儿小白白(http://dwz.cn/Wu2UP)"/>
          <p:cNvSpPr txBox="1">
            <a:spLocks noChangeArrowheads="1"/>
          </p:cNvSpPr>
          <p:nvPr/>
        </p:nvSpPr>
        <p:spPr bwMode="auto">
          <a:xfrm>
            <a:off x="802878" y="2818012"/>
            <a:ext cx="25312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2400" b="1" dirty="0">
                <a:solidFill>
                  <a:srgbClr val="445469"/>
                </a:solidFill>
                <a:sym typeface="Arial" pitchFamily="34" charset="0"/>
              </a:rPr>
              <a:t>设备的搬运和搭建</a:t>
            </a:r>
            <a:endParaRPr lang="en-US" sz="2400" b="1" dirty="0">
              <a:solidFill>
                <a:srgbClr val="445469"/>
              </a:solidFill>
              <a:sym typeface="Arial" pitchFamily="34" charset="0"/>
            </a:endParaRPr>
          </a:p>
        </p:txBody>
      </p:sp>
      <p:pic>
        <p:nvPicPr>
          <p:cNvPr id="9239" name="图片 53"/>
          <p:cNvPicPr>
            <a:picLocks noChangeAspect="1" noChangeArrowheads="1"/>
          </p:cNvPicPr>
          <p:nvPr/>
        </p:nvPicPr>
        <p:blipFill>
          <a:blip r:embed="rId5">
            <a:extLst>
              <a:ext uri="{28A0092B-C50C-407E-A947-70E740481C1C}">
                <a14:useLocalDpi xmlns:a14="http://schemas.microsoft.com/office/drawing/2010/main" val="0"/>
              </a:ext>
            </a:extLst>
          </a:blip>
          <a:srcRect l="13632" t="9293" r="6709" b="5219"/>
          <a:stretch>
            <a:fillRect/>
          </a:stretch>
        </p:blipFill>
        <p:spPr bwMode="auto">
          <a:xfrm>
            <a:off x="261938" y="160338"/>
            <a:ext cx="7254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0" name="文本框 59"/>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2400" b="1" dirty="0">
                <a:solidFill>
                  <a:srgbClr val="117A68"/>
                </a:solidFill>
                <a:latin typeface="微软雅黑" pitchFamily="34" charset="-122"/>
              </a:rPr>
              <a:t>过程</a:t>
            </a:r>
          </a:p>
        </p:txBody>
      </p:sp>
      <p:pic>
        <p:nvPicPr>
          <p:cNvPr id="22" name="稻壳儿小白白(http://dwz.cn/Wu2UP)">
            <a:extLst>
              <a:ext uri="{FF2B5EF4-FFF2-40B4-BE49-F238E27FC236}">
                <a16:creationId xmlns:a16="http://schemas.microsoft.com/office/drawing/2014/main" id="{9FCDE8B7-444D-47D0-904C-F6E0ECDF51D7}"/>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79900" y="4017963"/>
            <a:ext cx="1481138"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稻壳儿小白白(http://dwz.cn/Wu2UP)">
            <a:extLst>
              <a:ext uri="{FF2B5EF4-FFF2-40B4-BE49-F238E27FC236}">
                <a16:creationId xmlns:a16="http://schemas.microsoft.com/office/drawing/2014/main" id="{509E3969-1AEC-4D20-A8CD-74EB53A4822E}"/>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43875" y="4322763"/>
            <a:ext cx="1481138"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稻壳儿小白白(http://dwz.cn/Wu2UP)">
            <a:extLst>
              <a:ext uri="{FF2B5EF4-FFF2-40B4-BE49-F238E27FC236}">
                <a16:creationId xmlns:a16="http://schemas.microsoft.com/office/drawing/2014/main" id="{C59B6935-5976-47E1-85AB-CBA4DE085B3A}"/>
              </a:ext>
            </a:extLst>
          </p:cNvPr>
          <p:cNvSpPr>
            <a:spLocks noEditPoints="1"/>
          </p:cNvSpPr>
          <p:nvPr/>
        </p:nvSpPr>
        <p:spPr bwMode="auto">
          <a:xfrm>
            <a:off x="8769350" y="4646612"/>
            <a:ext cx="376238" cy="376238"/>
          </a:xfrm>
          <a:custGeom>
            <a:avLst/>
            <a:gdLst>
              <a:gd name="T0" fmla="*/ 1263468770 w 55"/>
              <a:gd name="T1" fmla="*/ 2147483647 h 55"/>
              <a:gd name="T2" fmla="*/ 0 w 55"/>
              <a:gd name="T3" fmla="*/ 1263468770 h 55"/>
              <a:gd name="T4" fmla="*/ 1263468770 w 55"/>
              <a:gd name="T5" fmla="*/ 0 h 55"/>
              <a:gd name="T6" fmla="*/ 2147483647 w 55"/>
              <a:gd name="T7" fmla="*/ 1263468770 h 55"/>
              <a:gd name="T8" fmla="*/ 1263468770 w 55"/>
              <a:gd name="T9" fmla="*/ 2147483647 h 55"/>
              <a:gd name="T10" fmla="*/ 2105776723 w 55"/>
              <a:gd name="T11" fmla="*/ 935902286 h 55"/>
              <a:gd name="T12" fmla="*/ 1965392064 w 55"/>
              <a:gd name="T13" fmla="*/ 795517627 h 55"/>
              <a:gd name="T14" fmla="*/ 1871804572 w 55"/>
              <a:gd name="T15" fmla="*/ 748720461 h 55"/>
              <a:gd name="T16" fmla="*/ 1778210239 w 55"/>
              <a:gd name="T17" fmla="*/ 795517627 h 55"/>
              <a:gd name="T18" fmla="*/ 1123084111 w 55"/>
              <a:gd name="T19" fmla="*/ 1450643755 h 55"/>
              <a:gd name="T20" fmla="*/ 748720461 w 55"/>
              <a:gd name="T21" fmla="*/ 1076286945 h 55"/>
              <a:gd name="T22" fmla="*/ 655132968 w 55"/>
              <a:gd name="T23" fmla="*/ 1029489778 h 55"/>
              <a:gd name="T24" fmla="*/ 608335802 w 55"/>
              <a:gd name="T25" fmla="*/ 1076286945 h 55"/>
              <a:gd name="T26" fmla="*/ 421153977 w 55"/>
              <a:gd name="T27" fmla="*/ 1216671604 h 55"/>
              <a:gd name="T28" fmla="*/ 421153977 w 55"/>
              <a:gd name="T29" fmla="*/ 1310259096 h 55"/>
              <a:gd name="T30" fmla="*/ 421153977 w 55"/>
              <a:gd name="T31" fmla="*/ 1403853429 h 55"/>
              <a:gd name="T32" fmla="*/ 1029489778 w 55"/>
              <a:gd name="T33" fmla="*/ 2012189231 h 55"/>
              <a:gd name="T34" fmla="*/ 1123084111 w 55"/>
              <a:gd name="T35" fmla="*/ 2012189231 h 55"/>
              <a:gd name="T36" fmla="*/ 1216671604 w 55"/>
              <a:gd name="T37" fmla="*/ 2012189231 h 55"/>
              <a:gd name="T38" fmla="*/ 2105776723 w 55"/>
              <a:gd name="T39" fmla="*/ 1076286945 h 55"/>
              <a:gd name="T40" fmla="*/ 2147483647 w 55"/>
              <a:gd name="T41" fmla="*/ 1029489778 h 55"/>
              <a:gd name="T42" fmla="*/ 2105776723 w 55"/>
              <a:gd name="T43" fmla="*/ 935902286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7" name="稻壳儿小白白(http://dwz.cn/Wu2UP)">
            <a:extLst>
              <a:ext uri="{FF2B5EF4-FFF2-40B4-BE49-F238E27FC236}">
                <a16:creationId xmlns:a16="http://schemas.microsoft.com/office/drawing/2014/main" id="{9F03483B-1C3E-4849-8C63-DE00C675F00A}"/>
              </a:ext>
            </a:extLst>
          </p:cNvPr>
          <p:cNvSpPr txBox="1">
            <a:spLocks noChangeArrowheads="1"/>
          </p:cNvSpPr>
          <p:nvPr/>
        </p:nvSpPr>
        <p:spPr bwMode="auto">
          <a:xfrm>
            <a:off x="598566" y="5009634"/>
            <a:ext cx="37082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2400" b="1" dirty="0">
                <a:solidFill>
                  <a:srgbClr val="445469"/>
                </a:solidFill>
              </a:rPr>
              <a:t>直播网络</a:t>
            </a:r>
            <a:r>
              <a:rPr lang="zh-CN" altLang="zh-CN" sz="2400" b="1" dirty="0">
                <a:solidFill>
                  <a:srgbClr val="445469"/>
                </a:solidFill>
              </a:rPr>
              <a:t>平台的搭建与调试</a:t>
            </a:r>
            <a:endParaRPr lang="en-US" sz="2400" b="1" dirty="0">
              <a:solidFill>
                <a:srgbClr val="445469"/>
              </a:solidFill>
              <a:sym typeface="Arial" pitchFamily="34" charset="0"/>
            </a:endParaRPr>
          </a:p>
        </p:txBody>
      </p:sp>
      <p:sp>
        <p:nvSpPr>
          <p:cNvPr id="18" name="稻壳儿小白白(http://dwz.cn/Wu2UP)">
            <a:extLst>
              <a:ext uri="{FF2B5EF4-FFF2-40B4-BE49-F238E27FC236}">
                <a16:creationId xmlns:a16="http://schemas.microsoft.com/office/drawing/2014/main" id="{602B9C4B-F866-4D51-9B06-7D7040D3FAB2}"/>
              </a:ext>
            </a:extLst>
          </p:cNvPr>
          <p:cNvSpPr txBox="1">
            <a:spLocks noChangeArrowheads="1"/>
          </p:cNvSpPr>
          <p:nvPr/>
        </p:nvSpPr>
        <p:spPr bwMode="auto">
          <a:xfrm>
            <a:off x="5865813" y="6273284"/>
            <a:ext cx="23376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2400" b="1" dirty="0">
                <a:solidFill>
                  <a:srgbClr val="445469"/>
                </a:solidFill>
              </a:rPr>
              <a:t>现场直播与录制</a:t>
            </a:r>
            <a:endParaRPr lang="en-US" sz="2400" b="1" dirty="0">
              <a:solidFill>
                <a:srgbClr val="445469"/>
              </a:solidFill>
              <a:sym typeface="Arial" pitchFamily="34" charset="0"/>
            </a:endParaRPr>
          </a:p>
        </p:txBody>
      </p:sp>
      <p:pic>
        <p:nvPicPr>
          <p:cNvPr id="5" name="图片 4">
            <a:extLst>
              <a:ext uri="{FF2B5EF4-FFF2-40B4-BE49-F238E27FC236}">
                <a16:creationId xmlns:a16="http://schemas.microsoft.com/office/drawing/2014/main" id="{5D51E86E-4E40-42B8-B461-070E7D3B1EB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980564">
            <a:off x="8099194" y="310052"/>
            <a:ext cx="4207216" cy="236655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5" name="稻壳儿小白白(http://dwz.cn/Wu2UP)">
            <a:extLst>
              <a:ext uri="{FF2B5EF4-FFF2-40B4-BE49-F238E27FC236}">
                <a16:creationId xmlns:a16="http://schemas.microsoft.com/office/drawing/2014/main" id="{23F77680-88BF-49FC-8AE3-0BA3C4ADB029}"/>
              </a:ext>
            </a:extLst>
          </p:cNvPr>
          <p:cNvSpPr>
            <a:spLocks/>
          </p:cNvSpPr>
          <p:nvPr/>
        </p:nvSpPr>
        <p:spPr bwMode="auto">
          <a:xfrm>
            <a:off x="4901406" y="4335462"/>
            <a:ext cx="369887" cy="311150"/>
          </a:xfrm>
          <a:custGeom>
            <a:avLst/>
            <a:gdLst>
              <a:gd name="T0" fmla="*/ 301204649 w 444"/>
              <a:gd name="T1" fmla="*/ 148218346 h 373"/>
              <a:gd name="T2" fmla="*/ 301204649 w 444"/>
              <a:gd name="T3" fmla="*/ 148218346 h 373"/>
              <a:gd name="T4" fmla="*/ 245683277 w 444"/>
              <a:gd name="T5" fmla="*/ 18788288 h 373"/>
              <a:gd name="T6" fmla="*/ 221392365 w 444"/>
              <a:gd name="T7" fmla="*/ 0 h 373"/>
              <a:gd name="T8" fmla="*/ 86058709 w 444"/>
              <a:gd name="T9" fmla="*/ 0 h 373"/>
              <a:gd name="T10" fmla="*/ 55521372 w 444"/>
              <a:gd name="T11" fmla="*/ 18788288 h 373"/>
              <a:gd name="T12" fmla="*/ 6246425 w 444"/>
              <a:gd name="T13" fmla="*/ 148218346 h 373"/>
              <a:gd name="T14" fmla="*/ 0 w 444"/>
              <a:gd name="T15" fmla="*/ 178836174 h 373"/>
              <a:gd name="T16" fmla="*/ 12492017 w 444"/>
              <a:gd name="T17" fmla="*/ 240071828 h 373"/>
              <a:gd name="T18" fmla="*/ 31231292 w 444"/>
              <a:gd name="T19" fmla="*/ 258860116 h 373"/>
              <a:gd name="T20" fmla="*/ 276913737 w 444"/>
              <a:gd name="T21" fmla="*/ 258860116 h 373"/>
              <a:gd name="T22" fmla="*/ 294959057 w 444"/>
              <a:gd name="T23" fmla="*/ 240071828 h 373"/>
              <a:gd name="T24" fmla="*/ 307451074 w 444"/>
              <a:gd name="T25" fmla="*/ 178836174 h 373"/>
              <a:gd name="T26" fmla="*/ 301204649 w 444"/>
              <a:gd name="T27" fmla="*/ 148218346 h 373"/>
              <a:gd name="T28" fmla="*/ 276913737 w 444"/>
              <a:gd name="T29" fmla="*/ 191361421 h 373"/>
              <a:gd name="T30" fmla="*/ 276913737 w 444"/>
              <a:gd name="T31" fmla="*/ 191361421 h 373"/>
              <a:gd name="T32" fmla="*/ 276913737 w 444"/>
              <a:gd name="T33" fmla="*/ 215717042 h 373"/>
              <a:gd name="T34" fmla="*/ 258175294 w 444"/>
              <a:gd name="T35" fmla="*/ 234504496 h 373"/>
              <a:gd name="T36" fmla="*/ 49275780 w 444"/>
              <a:gd name="T37" fmla="*/ 234504496 h 373"/>
              <a:gd name="T38" fmla="*/ 31231292 w 444"/>
              <a:gd name="T39" fmla="*/ 215717042 h 373"/>
              <a:gd name="T40" fmla="*/ 24290912 w 444"/>
              <a:gd name="T41" fmla="*/ 191361421 h 373"/>
              <a:gd name="T42" fmla="*/ 43029355 w 444"/>
              <a:gd name="T43" fmla="*/ 172573133 h 373"/>
              <a:gd name="T44" fmla="*/ 264421720 w 444"/>
              <a:gd name="T45" fmla="*/ 172573133 h 373"/>
              <a:gd name="T46" fmla="*/ 276913737 w 444"/>
              <a:gd name="T47" fmla="*/ 191361421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4" h="373">
                <a:moveTo>
                  <a:pt x="434" y="213"/>
                </a:moveTo>
                <a:lnTo>
                  <a:pt x="434" y="213"/>
                </a:lnTo>
                <a:cubicBezTo>
                  <a:pt x="354" y="27"/>
                  <a:pt x="354" y="27"/>
                  <a:pt x="354" y="27"/>
                </a:cubicBezTo>
                <a:cubicBezTo>
                  <a:pt x="354" y="9"/>
                  <a:pt x="337" y="0"/>
                  <a:pt x="319" y="0"/>
                </a:cubicBezTo>
                <a:cubicBezTo>
                  <a:pt x="124" y="0"/>
                  <a:pt x="124" y="0"/>
                  <a:pt x="124" y="0"/>
                </a:cubicBezTo>
                <a:cubicBezTo>
                  <a:pt x="106" y="0"/>
                  <a:pt x="89" y="9"/>
                  <a:pt x="80" y="27"/>
                </a:cubicBezTo>
                <a:cubicBezTo>
                  <a:pt x="9" y="213"/>
                  <a:pt x="9" y="213"/>
                  <a:pt x="9" y="213"/>
                </a:cubicBezTo>
                <a:cubicBezTo>
                  <a:pt x="0" y="222"/>
                  <a:pt x="0" y="248"/>
                  <a:pt x="0" y="257"/>
                </a:cubicBezTo>
                <a:cubicBezTo>
                  <a:pt x="18" y="345"/>
                  <a:pt x="18" y="345"/>
                  <a:pt x="18" y="345"/>
                </a:cubicBezTo>
                <a:cubicBezTo>
                  <a:pt x="18" y="363"/>
                  <a:pt x="35" y="372"/>
                  <a:pt x="45" y="372"/>
                </a:cubicBezTo>
                <a:cubicBezTo>
                  <a:pt x="399" y="372"/>
                  <a:pt x="399" y="372"/>
                  <a:pt x="399" y="372"/>
                </a:cubicBezTo>
                <a:cubicBezTo>
                  <a:pt x="408" y="372"/>
                  <a:pt x="425" y="363"/>
                  <a:pt x="425" y="345"/>
                </a:cubicBezTo>
                <a:cubicBezTo>
                  <a:pt x="443" y="257"/>
                  <a:pt x="443" y="257"/>
                  <a:pt x="443" y="257"/>
                </a:cubicBezTo>
                <a:cubicBezTo>
                  <a:pt x="443" y="248"/>
                  <a:pt x="443" y="222"/>
                  <a:pt x="434" y="213"/>
                </a:cubicBezTo>
                <a:close/>
                <a:moveTo>
                  <a:pt x="399" y="275"/>
                </a:moveTo>
                <a:lnTo>
                  <a:pt x="399" y="275"/>
                </a:lnTo>
                <a:cubicBezTo>
                  <a:pt x="399" y="310"/>
                  <a:pt x="399" y="310"/>
                  <a:pt x="399" y="310"/>
                </a:cubicBezTo>
                <a:cubicBezTo>
                  <a:pt x="399" y="328"/>
                  <a:pt x="381" y="337"/>
                  <a:pt x="372" y="337"/>
                </a:cubicBezTo>
                <a:cubicBezTo>
                  <a:pt x="71" y="337"/>
                  <a:pt x="71" y="337"/>
                  <a:pt x="71" y="337"/>
                </a:cubicBezTo>
                <a:cubicBezTo>
                  <a:pt x="62" y="337"/>
                  <a:pt x="45" y="328"/>
                  <a:pt x="45" y="310"/>
                </a:cubicBezTo>
                <a:cubicBezTo>
                  <a:pt x="35" y="275"/>
                  <a:pt x="35" y="275"/>
                  <a:pt x="35" y="275"/>
                </a:cubicBezTo>
                <a:cubicBezTo>
                  <a:pt x="35" y="266"/>
                  <a:pt x="45" y="248"/>
                  <a:pt x="62" y="248"/>
                </a:cubicBezTo>
                <a:cubicBezTo>
                  <a:pt x="381" y="248"/>
                  <a:pt x="381" y="248"/>
                  <a:pt x="381" y="248"/>
                </a:cubicBezTo>
                <a:cubicBezTo>
                  <a:pt x="399" y="248"/>
                  <a:pt x="408" y="266"/>
                  <a:pt x="399" y="27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Tree>
    <p:extLst>
      <p:ext uri="{BB962C8B-B14F-4D97-AF65-F5344CB8AC3E}">
        <p14:creationId xmlns:p14="http://schemas.microsoft.com/office/powerpoint/2010/main" val="2134428253"/>
      </p:ext>
    </p:extLst>
  </p:cSld>
  <p:clrMapOvr>
    <a:masterClrMapping/>
  </p:clrMapOvr>
  <p:transition spd="slow" advClick="0">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矩形"/>
          <p:cNvSpPr>
            <a:spLocks/>
          </p:cNvSpPr>
          <p:nvPr/>
        </p:nvSpPr>
        <p:spPr>
          <a:xfrm>
            <a:off x="7152218" y="4042107"/>
            <a:ext cx="4705349" cy="2683933"/>
          </a:xfrm>
          <a:prstGeom prst="rect">
            <a:avLst/>
          </a:prstGeom>
          <a:solidFill>
            <a:srgbClr val="FFFFFF"/>
          </a:solidFill>
          <a:ln w="25400" cap="flat" cmpd="sng">
            <a:solidFill>
              <a:srgbClr val="9BBB59"/>
            </a:solidFill>
            <a:prstDash val="solid"/>
            <a:round/>
          </a:ln>
        </p:spPr>
      </p:sp>
      <p:pic>
        <p:nvPicPr>
          <p:cNvPr id="243" name="图片"/>
          <p:cNvPicPr>
            <a:picLocks noChangeAspect="1"/>
          </p:cNvPicPr>
          <p:nvPr/>
        </p:nvPicPr>
        <p:blipFill>
          <a:blip r:embed="rId3" cstate="print"/>
          <a:stretch>
            <a:fillRect/>
          </a:stretch>
        </p:blipFill>
        <p:spPr>
          <a:xfrm>
            <a:off x="7794654" y="5408916"/>
            <a:ext cx="877860" cy="877859"/>
          </a:xfrm>
          <a:prstGeom prst="rect">
            <a:avLst/>
          </a:prstGeom>
          <a:noFill/>
          <a:ln w="9525" cap="flat" cmpd="sng">
            <a:noFill/>
            <a:prstDash val="solid"/>
            <a:round/>
          </a:ln>
        </p:spPr>
      </p:pic>
      <p:sp>
        <p:nvSpPr>
          <p:cNvPr id="244" name="矩形"/>
          <p:cNvSpPr>
            <a:spLocks/>
          </p:cNvSpPr>
          <p:nvPr/>
        </p:nvSpPr>
        <p:spPr>
          <a:xfrm>
            <a:off x="279401" y="2042350"/>
            <a:ext cx="6584948" cy="4342905"/>
          </a:xfrm>
          <a:prstGeom prst="rect">
            <a:avLst/>
          </a:prstGeom>
          <a:solidFill>
            <a:srgbClr val="FFFFFF"/>
          </a:solidFill>
          <a:ln w="25400" cap="flat" cmpd="sng">
            <a:solidFill>
              <a:srgbClr val="C0504D"/>
            </a:solidFill>
            <a:prstDash val="solid"/>
            <a:round/>
          </a:ln>
        </p:spPr>
      </p:sp>
      <p:sp>
        <p:nvSpPr>
          <p:cNvPr id="245" name="矩形"/>
          <p:cNvSpPr>
            <a:spLocks/>
          </p:cNvSpPr>
          <p:nvPr/>
        </p:nvSpPr>
        <p:spPr>
          <a:xfrm>
            <a:off x="7113145" y="405081"/>
            <a:ext cx="4904139" cy="3070092"/>
          </a:xfrm>
          <a:prstGeom prst="rect">
            <a:avLst/>
          </a:prstGeom>
          <a:solidFill>
            <a:srgbClr val="FFFFFF"/>
          </a:solidFill>
          <a:ln w="25400" cap="flat" cmpd="sng">
            <a:solidFill>
              <a:srgbClr val="4BACC6"/>
            </a:solidFill>
            <a:prstDash val="solid"/>
            <a:round/>
          </a:ln>
        </p:spPr>
      </p:sp>
      <p:sp>
        <p:nvSpPr>
          <p:cNvPr id="246" name="圆角矩形"/>
          <p:cNvSpPr>
            <a:spLocks/>
          </p:cNvSpPr>
          <p:nvPr/>
        </p:nvSpPr>
        <p:spPr>
          <a:xfrm>
            <a:off x="8232006" y="185265"/>
            <a:ext cx="2922723" cy="480483"/>
          </a:xfrm>
          <a:prstGeom prst="roundRect">
            <a:avLst>
              <a:gd name="adj" fmla="val 16666"/>
            </a:avLst>
          </a:prstGeom>
          <a:solidFill>
            <a:srgbClr val="FFFFFF"/>
          </a:solidFill>
          <a:ln w="25400" cap="flat" cmpd="sng">
            <a:solidFill>
              <a:srgbClr val="4BACC6"/>
            </a:solidFill>
            <a:prstDash val="solid"/>
            <a:round/>
          </a:ln>
        </p:spPr>
        <p:txBody>
          <a:bodyPr vert="horz" wrap="none" lIns="121920" tIns="60960" rIns="121920" bIns="60960" anchor="ctr" anchorCtr="0">
            <a:prstTxWarp prst="textNoShape">
              <a:avLst/>
            </a:prstTxWarp>
          </a:bodyPr>
          <a:lstStyle/>
          <a:p>
            <a:pPr algn="ctr" eaLnBrk="1" hangingPunct="1">
              <a:spcBef>
                <a:spcPts val="0"/>
              </a:spcBef>
              <a:spcAft>
                <a:spcPts val="0"/>
              </a:spcAft>
            </a:pPr>
            <a:r>
              <a:rPr lang="zh-CN" altLang="en-US" sz="2400" dirty="0">
                <a:solidFill>
                  <a:srgbClr val="000000"/>
                </a:solidFill>
                <a:latin typeface="宋体" charset="0"/>
                <a:ea typeface="宋体" charset="0"/>
                <a:cs typeface="Calibri" charset="0"/>
              </a:rPr>
              <a:t>网络直播</a:t>
            </a:r>
          </a:p>
        </p:txBody>
      </p:sp>
      <p:sp>
        <p:nvSpPr>
          <p:cNvPr id="247" name="圆角矩形"/>
          <p:cNvSpPr>
            <a:spLocks/>
          </p:cNvSpPr>
          <p:nvPr/>
        </p:nvSpPr>
        <p:spPr>
          <a:xfrm>
            <a:off x="2538938" y="1796820"/>
            <a:ext cx="2097617" cy="480481"/>
          </a:xfrm>
          <a:prstGeom prst="roundRect">
            <a:avLst>
              <a:gd name="adj" fmla="val 16666"/>
            </a:avLst>
          </a:prstGeom>
          <a:solidFill>
            <a:srgbClr val="FFFFFF"/>
          </a:solidFill>
          <a:ln w="25400" cap="flat" cmpd="sng">
            <a:solidFill>
              <a:srgbClr val="C0504D"/>
            </a:solidFill>
            <a:prstDash val="solid"/>
            <a:round/>
          </a:ln>
        </p:spPr>
        <p:txBody>
          <a:bodyPr vert="horz" wrap="none" lIns="121920" tIns="60960" rIns="121920" bIns="60960" anchor="ctr" anchorCtr="0">
            <a:prstTxWarp prst="textNoShape">
              <a:avLst/>
            </a:prstTxWarp>
          </a:bodyPr>
          <a:lstStyle/>
          <a:p>
            <a:pPr algn="ctr" eaLnBrk="1" hangingPunct="1">
              <a:spcBef>
                <a:spcPts val="0"/>
              </a:spcBef>
              <a:spcAft>
                <a:spcPts val="0"/>
              </a:spcAft>
            </a:pPr>
            <a:r>
              <a:rPr lang="zh-CN" altLang="en-US" sz="2667" dirty="0">
                <a:solidFill>
                  <a:srgbClr val="000000"/>
                </a:solidFill>
                <a:latin typeface="宋体" charset="0"/>
                <a:ea typeface="宋体" charset="0"/>
                <a:cs typeface="Calibri" charset="0"/>
              </a:rPr>
              <a:t>礼堂</a:t>
            </a:r>
          </a:p>
        </p:txBody>
      </p:sp>
      <p:sp>
        <p:nvSpPr>
          <p:cNvPr id="248" name="圆角矩形"/>
          <p:cNvSpPr>
            <a:spLocks/>
          </p:cNvSpPr>
          <p:nvPr/>
        </p:nvSpPr>
        <p:spPr>
          <a:xfrm>
            <a:off x="8115299" y="3716140"/>
            <a:ext cx="2899832" cy="480483"/>
          </a:xfrm>
          <a:prstGeom prst="roundRect">
            <a:avLst>
              <a:gd name="adj" fmla="val 16666"/>
            </a:avLst>
          </a:prstGeom>
          <a:solidFill>
            <a:srgbClr val="FFFFFF"/>
          </a:solidFill>
          <a:ln w="25400" cap="flat" cmpd="sng">
            <a:solidFill>
              <a:srgbClr val="9BBB59"/>
            </a:solidFill>
            <a:prstDash val="solid"/>
            <a:round/>
          </a:ln>
        </p:spPr>
        <p:txBody>
          <a:bodyPr vert="horz" wrap="none" lIns="121920" tIns="60960" rIns="121920" bIns="60960" anchor="ctr" anchorCtr="0">
            <a:prstTxWarp prst="textNoShape">
              <a:avLst/>
            </a:prstTxWarp>
          </a:bodyPr>
          <a:lstStyle/>
          <a:p>
            <a:pPr algn="ctr" eaLnBrk="1" hangingPunct="1">
              <a:spcBef>
                <a:spcPts val="0"/>
              </a:spcBef>
              <a:spcAft>
                <a:spcPts val="0"/>
              </a:spcAft>
            </a:pPr>
            <a:r>
              <a:rPr lang="zh-CN" altLang="en-US" sz="2400" dirty="0">
                <a:solidFill>
                  <a:srgbClr val="000000"/>
                </a:solidFill>
                <a:latin typeface="宋体" charset="0"/>
                <a:ea typeface="宋体" charset="0"/>
                <a:cs typeface="Calibri" charset="0"/>
              </a:rPr>
              <a:t>制作</a:t>
            </a:r>
            <a:r>
              <a:rPr lang="en-US" altLang="zh-CN" sz="2400" dirty="0">
                <a:solidFill>
                  <a:srgbClr val="000000"/>
                </a:solidFill>
                <a:latin typeface="宋体" charset="0"/>
                <a:ea typeface="宋体" charset="0"/>
                <a:cs typeface="Calibri" charset="0"/>
              </a:rPr>
              <a:t>/</a:t>
            </a:r>
            <a:r>
              <a:rPr lang="zh-CN" altLang="en-US" sz="2400" dirty="0">
                <a:solidFill>
                  <a:srgbClr val="000000"/>
                </a:solidFill>
                <a:latin typeface="宋体" charset="0"/>
                <a:ea typeface="宋体" charset="0"/>
                <a:cs typeface="Calibri" charset="0"/>
              </a:rPr>
              <a:t>数据存储</a:t>
            </a:r>
          </a:p>
        </p:txBody>
      </p:sp>
      <p:sp>
        <p:nvSpPr>
          <p:cNvPr id="249" name="直线"/>
          <p:cNvSpPr>
            <a:spLocks/>
          </p:cNvSpPr>
          <p:nvPr/>
        </p:nvSpPr>
        <p:spPr>
          <a:xfrm>
            <a:off x="6373284" y="5781265"/>
            <a:ext cx="1547281" cy="16932"/>
          </a:xfrm>
          <a:prstGeom prst="line">
            <a:avLst/>
          </a:prstGeom>
          <a:noFill/>
          <a:ln w="25400" cap="flat" cmpd="sng">
            <a:solidFill>
              <a:srgbClr val="000000"/>
            </a:solidFill>
            <a:prstDash val="solid"/>
            <a:round/>
            <a:tailEnd type="triangle" w="med" len="med"/>
          </a:ln>
        </p:spPr>
      </p:sp>
      <p:sp>
        <p:nvSpPr>
          <p:cNvPr id="250" name="矩形"/>
          <p:cNvSpPr>
            <a:spLocks/>
          </p:cNvSpPr>
          <p:nvPr/>
        </p:nvSpPr>
        <p:spPr>
          <a:xfrm>
            <a:off x="7509448" y="6112207"/>
            <a:ext cx="1342675" cy="451342"/>
          </a:xfrm>
          <a:prstGeom prst="rect">
            <a:avLst/>
          </a:prstGeom>
          <a:solidFill>
            <a:srgbClr val="FFFFFF">
              <a:alpha val="81000"/>
            </a:srgbClr>
          </a:solidFill>
          <a:ln w="9525" cap="flat" cmpd="sng">
            <a:noFill/>
            <a:prstDash val="solid"/>
            <a:miter/>
          </a:ln>
        </p:spPr>
        <p:txBody>
          <a:bodyPr vert="horz" wrap="none" lIns="121920" tIns="60960" rIns="121920" bIns="60960" anchor="t" anchorCtr="0">
            <a:prstTxWarp prst="textNoShape">
              <a:avLst/>
            </a:prstTxWarp>
            <a:spAutoFit/>
          </a:bodyPr>
          <a:lstStyle/>
          <a:p>
            <a:pPr algn="ctr" eaLnBrk="1" hangingPunct="1">
              <a:spcBef>
                <a:spcPts val="0"/>
              </a:spcBef>
              <a:spcAft>
                <a:spcPts val="0"/>
              </a:spcAft>
            </a:pPr>
            <a:r>
              <a:rPr lang="zh-CN" altLang="en-US" sz="2133" dirty="0">
                <a:latin typeface="宋体" charset="0"/>
                <a:ea typeface="宋体" charset="0"/>
                <a:cs typeface="Calibri" charset="0"/>
              </a:rPr>
              <a:t>硬盘录制</a:t>
            </a:r>
            <a:endParaRPr lang="zh-CN" altLang="en-US" sz="2133" dirty="0">
              <a:latin typeface="ＭＳ Ｐゴシック" pitchFamily="34" charset="-128"/>
              <a:ea typeface="ＭＳ Ｐゴシック" pitchFamily="34" charset="-128"/>
              <a:cs typeface="Calibri" charset="0"/>
            </a:endParaRPr>
          </a:p>
        </p:txBody>
      </p:sp>
      <p:sp>
        <p:nvSpPr>
          <p:cNvPr id="251" name="矩形"/>
          <p:cNvSpPr>
            <a:spLocks/>
          </p:cNvSpPr>
          <p:nvPr/>
        </p:nvSpPr>
        <p:spPr>
          <a:xfrm>
            <a:off x="10523495" y="4609934"/>
            <a:ext cx="794448" cy="451342"/>
          </a:xfrm>
          <a:prstGeom prst="rect">
            <a:avLst/>
          </a:prstGeom>
          <a:noFill/>
          <a:ln w="9525" cap="flat" cmpd="sng">
            <a:noFill/>
            <a:prstDash val="solid"/>
            <a:miter/>
          </a:ln>
        </p:spPr>
        <p:txBody>
          <a:bodyPr vert="horz" wrap="none" lIns="121920" tIns="60960" rIns="121920" bIns="60960" anchor="t" anchorCtr="0">
            <a:prstTxWarp prst="textNoShape">
              <a:avLst/>
            </a:prstTxWarp>
            <a:spAutoFit/>
          </a:bodyPr>
          <a:lstStyle/>
          <a:p>
            <a:pPr algn="ctr" eaLnBrk="1" hangingPunct="1">
              <a:spcBef>
                <a:spcPts val="0"/>
              </a:spcBef>
              <a:spcAft>
                <a:spcPts val="0"/>
              </a:spcAft>
            </a:pPr>
            <a:r>
              <a:rPr lang="zh-CN" altLang="en-US" sz="2133" dirty="0">
                <a:latin typeface="宋体" charset="0"/>
                <a:ea typeface="宋体" charset="0"/>
                <a:cs typeface="Calibri" charset="0"/>
              </a:rPr>
              <a:t>非编</a:t>
            </a:r>
          </a:p>
        </p:txBody>
      </p:sp>
      <p:sp>
        <p:nvSpPr>
          <p:cNvPr id="252" name="矩形"/>
          <p:cNvSpPr>
            <a:spLocks/>
          </p:cNvSpPr>
          <p:nvPr/>
        </p:nvSpPr>
        <p:spPr>
          <a:xfrm>
            <a:off x="10537869" y="6274635"/>
            <a:ext cx="794448" cy="451342"/>
          </a:xfrm>
          <a:prstGeom prst="rect">
            <a:avLst/>
          </a:prstGeom>
          <a:noFill/>
          <a:ln w="9525" cap="flat" cmpd="sng">
            <a:noFill/>
            <a:prstDash val="solid"/>
            <a:miter/>
          </a:ln>
        </p:spPr>
        <p:txBody>
          <a:bodyPr vert="horz" wrap="none" lIns="121920" tIns="60960" rIns="121920" bIns="60960" anchor="t" anchorCtr="0">
            <a:prstTxWarp prst="textNoShape">
              <a:avLst/>
            </a:prstTxWarp>
            <a:spAutoFit/>
          </a:bodyPr>
          <a:lstStyle/>
          <a:p>
            <a:pPr algn="ctr" eaLnBrk="1" hangingPunct="1">
              <a:spcBef>
                <a:spcPts val="0"/>
              </a:spcBef>
              <a:spcAft>
                <a:spcPts val="0"/>
              </a:spcAft>
            </a:pPr>
            <a:r>
              <a:rPr lang="zh-CN" altLang="en-US" sz="2133">
                <a:latin typeface="宋体" charset="0"/>
                <a:ea typeface="宋体" charset="0"/>
                <a:cs typeface="Calibri" charset="0"/>
              </a:rPr>
              <a:t>存储</a:t>
            </a:r>
          </a:p>
        </p:txBody>
      </p:sp>
      <p:sp>
        <p:nvSpPr>
          <p:cNvPr id="254" name="直线"/>
          <p:cNvSpPr>
            <a:spLocks/>
          </p:cNvSpPr>
          <p:nvPr/>
        </p:nvSpPr>
        <p:spPr>
          <a:xfrm>
            <a:off x="8688917" y="6129140"/>
            <a:ext cx="1631947" cy="0"/>
          </a:xfrm>
          <a:prstGeom prst="line">
            <a:avLst/>
          </a:prstGeom>
          <a:noFill/>
          <a:ln w="15875" cap="flat" cmpd="sng">
            <a:solidFill>
              <a:srgbClr val="000000"/>
            </a:solidFill>
            <a:prstDash val="sysDot"/>
            <a:round/>
            <a:tailEnd type="triangle" w="med" len="med"/>
          </a:ln>
        </p:spPr>
      </p:sp>
      <p:sp>
        <p:nvSpPr>
          <p:cNvPr id="256" name="直线"/>
          <p:cNvSpPr>
            <a:spLocks/>
          </p:cNvSpPr>
          <p:nvPr/>
        </p:nvSpPr>
        <p:spPr>
          <a:xfrm flipV="1">
            <a:off x="8589276" y="5114834"/>
            <a:ext cx="384075" cy="336333"/>
          </a:xfrm>
          <a:prstGeom prst="line">
            <a:avLst/>
          </a:prstGeom>
          <a:noFill/>
          <a:ln w="15875" cap="flat" cmpd="sng">
            <a:solidFill>
              <a:srgbClr val="000000"/>
            </a:solidFill>
            <a:prstDash val="sysDot"/>
            <a:round/>
            <a:tailEnd type="triangle" w="med" len="med"/>
          </a:ln>
        </p:spPr>
      </p:sp>
      <p:sp>
        <p:nvSpPr>
          <p:cNvPr id="257" name="直线"/>
          <p:cNvSpPr>
            <a:spLocks/>
          </p:cNvSpPr>
          <p:nvPr/>
        </p:nvSpPr>
        <p:spPr>
          <a:xfrm flipV="1">
            <a:off x="6383867" y="3644174"/>
            <a:ext cx="960967" cy="1030719"/>
          </a:xfrm>
          <a:prstGeom prst="line">
            <a:avLst/>
          </a:prstGeom>
          <a:noFill/>
          <a:ln w="25400" cap="flat" cmpd="sng">
            <a:solidFill>
              <a:srgbClr val="000000"/>
            </a:solidFill>
            <a:prstDash val="sysDot"/>
            <a:round/>
            <a:tailEnd type="triangle" w="med" len="med"/>
          </a:ln>
        </p:spPr>
      </p:sp>
      <p:sp>
        <p:nvSpPr>
          <p:cNvPr id="259" name="直线"/>
          <p:cNvSpPr>
            <a:spLocks/>
          </p:cNvSpPr>
          <p:nvPr/>
        </p:nvSpPr>
        <p:spPr>
          <a:xfrm flipV="1">
            <a:off x="6373730" y="4732213"/>
            <a:ext cx="1439333" cy="577849"/>
          </a:xfrm>
          <a:prstGeom prst="line">
            <a:avLst/>
          </a:prstGeom>
          <a:noFill/>
          <a:ln w="25400" cap="flat" cmpd="sng">
            <a:solidFill>
              <a:srgbClr val="000000"/>
            </a:solidFill>
            <a:prstDash val="solid"/>
            <a:round/>
            <a:tailEnd type="triangle" w="med" len="med"/>
          </a:ln>
        </p:spPr>
      </p:sp>
      <p:pic>
        <p:nvPicPr>
          <p:cNvPr id="261" name="图片"/>
          <p:cNvPicPr>
            <a:picLocks noChangeAspect="1"/>
          </p:cNvPicPr>
          <p:nvPr/>
        </p:nvPicPr>
        <p:blipFill>
          <a:blip r:embed="rId4" cstate="print"/>
          <a:stretch>
            <a:fillRect/>
          </a:stretch>
        </p:blipFill>
        <p:spPr>
          <a:xfrm>
            <a:off x="9065303" y="4514291"/>
            <a:ext cx="1471539" cy="699457"/>
          </a:xfrm>
          <a:prstGeom prst="rect">
            <a:avLst/>
          </a:prstGeom>
          <a:noFill/>
          <a:ln w="9525" cap="flat" cmpd="sng">
            <a:noFill/>
            <a:prstDash val="solid"/>
            <a:round/>
          </a:ln>
        </p:spPr>
      </p:pic>
      <p:pic>
        <p:nvPicPr>
          <p:cNvPr id="262" name="图片" descr="F:\Onoyama\広報\写真\ODA\ODSD77U\odsd77u_others_120802_05.jpg"/>
          <p:cNvPicPr>
            <a:picLocks noChangeAspect="1"/>
          </p:cNvPicPr>
          <p:nvPr/>
        </p:nvPicPr>
        <p:blipFill>
          <a:blip r:embed="rId5" cstate="print">
            <a:clrChange>
              <a:clrFrom>
                <a:srgbClr val="FFFFFF"/>
              </a:clrFrom>
              <a:clrTo>
                <a:srgbClr val="FFFFFF">
                  <a:alpha val="0"/>
                </a:srgbClr>
              </a:clrTo>
            </a:clrChange>
          </a:blip>
          <a:stretch>
            <a:fillRect/>
          </a:stretch>
        </p:blipFill>
        <p:spPr>
          <a:xfrm>
            <a:off x="10316311" y="5591036"/>
            <a:ext cx="1429605" cy="692877"/>
          </a:xfrm>
          <a:prstGeom prst="rect">
            <a:avLst/>
          </a:prstGeom>
          <a:noFill/>
          <a:ln w="9525" cap="flat" cmpd="sng">
            <a:noFill/>
            <a:prstDash val="solid"/>
            <a:round/>
          </a:ln>
        </p:spPr>
      </p:pic>
      <p:pic>
        <p:nvPicPr>
          <p:cNvPr id="263" name="图片" descr="D:\Workfolder\20130321_212827\20130321_212827\aws750_3q_130301_018-1200.jpg"/>
          <p:cNvPicPr>
            <a:picLocks noChangeAspect="1"/>
          </p:cNvPicPr>
          <p:nvPr/>
        </p:nvPicPr>
        <p:blipFill>
          <a:blip r:embed="rId6" cstate="print">
            <a:clrChange>
              <a:clrFrom>
                <a:srgbClr val="FFFFFF"/>
              </a:clrFrom>
              <a:clrTo>
                <a:srgbClr val="FFFFFF">
                  <a:alpha val="0"/>
                </a:srgbClr>
              </a:clrTo>
            </a:clrChange>
          </a:blip>
          <a:stretch>
            <a:fillRect/>
          </a:stretch>
        </p:blipFill>
        <p:spPr>
          <a:xfrm>
            <a:off x="4002216" y="4340293"/>
            <a:ext cx="2990881" cy="2242507"/>
          </a:xfrm>
          <a:prstGeom prst="rect">
            <a:avLst/>
          </a:prstGeom>
          <a:noFill/>
          <a:ln w="9525" cap="flat" cmpd="sng">
            <a:noFill/>
            <a:prstDash val="solid"/>
            <a:round/>
          </a:ln>
        </p:spPr>
      </p:pic>
      <p:sp>
        <p:nvSpPr>
          <p:cNvPr id="269" name="直线"/>
          <p:cNvSpPr>
            <a:spLocks/>
          </p:cNvSpPr>
          <p:nvPr/>
        </p:nvSpPr>
        <p:spPr>
          <a:xfrm flipH="1">
            <a:off x="8115299" y="2308232"/>
            <a:ext cx="478720" cy="199085"/>
          </a:xfrm>
          <a:prstGeom prst="line">
            <a:avLst/>
          </a:prstGeom>
          <a:noFill/>
          <a:ln w="25400" cap="flat" cmpd="sng">
            <a:solidFill>
              <a:srgbClr val="000000"/>
            </a:solidFill>
            <a:prstDash val="solid"/>
            <a:round/>
          </a:ln>
          <a:effectLst>
            <a:outerShdw blurRad="40000" dist="20000" dir="5400000" rotWithShape="0">
              <a:srgbClr val="000000">
                <a:alpha val="37647"/>
              </a:srgbClr>
            </a:outerShdw>
          </a:effectLst>
        </p:spPr>
      </p:sp>
      <p:sp>
        <p:nvSpPr>
          <p:cNvPr id="270" name="直线"/>
          <p:cNvSpPr>
            <a:spLocks/>
          </p:cNvSpPr>
          <p:nvPr/>
        </p:nvSpPr>
        <p:spPr>
          <a:xfrm flipH="1">
            <a:off x="9577950" y="1531732"/>
            <a:ext cx="819151" cy="252217"/>
          </a:xfrm>
          <a:prstGeom prst="line">
            <a:avLst/>
          </a:prstGeom>
          <a:noFill/>
          <a:ln w="25400" cap="flat" cmpd="sng">
            <a:solidFill>
              <a:srgbClr val="000000"/>
            </a:solidFill>
            <a:prstDash val="solid"/>
            <a:round/>
          </a:ln>
          <a:effectLst>
            <a:outerShdw blurRad="40000" dist="20000" dir="5400000" rotWithShape="0">
              <a:srgbClr val="000000">
                <a:alpha val="37647"/>
              </a:srgbClr>
            </a:outerShdw>
          </a:effectLst>
        </p:spPr>
      </p:sp>
      <p:sp>
        <p:nvSpPr>
          <p:cNvPr id="271" name="矩形"/>
          <p:cNvSpPr>
            <a:spLocks/>
          </p:cNvSpPr>
          <p:nvPr/>
        </p:nvSpPr>
        <p:spPr>
          <a:xfrm>
            <a:off x="8508818" y="2990668"/>
            <a:ext cx="1616128" cy="400110"/>
          </a:xfrm>
          <a:prstGeom prst="rect">
            <a:avLst/>
          </a:prstGeom>
          <a:noFill/>
          <a:ln w="9525" cap="flat" cmpd="sng">
            <a:noFill/>
            <a:prstDash val="solid"/>
            <a:miter/>
          </a:ln>
        </p:spPr>
        <p:txBody>
          <a:bodyPr vert="horz" wrap="square" lIns="121920" tIns="60960" rIns="121920" bIns="60960" anchor="t" anchorCtr="0">
            <a:prstTxWarp prst="textNoShape">
              <a:avLst/>
            </a:prstTxWarp>
            <a:spAutoFit/>
          </a:bodyPr>
          <a:lstStyle/>
          <a:p>
            <a:pPr eaLnBrk="1" hangingPunct="1">
              <a:spcBef>
                <a:spcPts val="0"/>
              </a:spcBef>
              <a:spcAft>
                <a:spcPts val="0"/>
              </a:spcAft>
            </a:pPr>
            <a:r>
              <a:rPr lang="zh-CN" altLang="en-US" dirty="0">
                <a:effectLst>
                  <a:outerShdw blurRad="38100" dist="38100" dir="2700000" algn="tl">
                    <a:srgbClr val="C0C0C0"/>
                  </a:outerShdw>
                </a:effectLst>
                <a:latin typeface="黑体" charset="0"/>
                <a:ea typeface="黑体" charset="0"/>
                <a:cs typeface="Calibri" charset="0"/>
              </a:rPr>
              <a:t>流媒体服务器</a:t>
            </a:r>
          </a:p>
        </p:txBody>
      </p:sp>
      <p:pic>
        <p:nvPicPr>
          <p:cNvPr id="274" name="图片" descr="j0195384"/>
          <p:cNvPicPr>
            <a:picLocks noChangeAspect="1"/>
          </p:cNvPicPr>
          <p:nvPr/>
        </p:nvPicPr>
        <p:blipFill>
          <a:blip r:embed="rId7" cstate="print"/>
          <a:stretch>
            <a:fillRect/>
          </a:stretch>
        </p:blipFill>
        <p:spPr>
          <a:xfrm>
            <a:off x="8722978" y="1777309"/>
            <a:ext cx="726013" cy="740833"/>
          </a:xfrm>
          <a:prstGeom prst="rect">
            <a:avLst/>
          </a:prstGeom>
          <a:noFill/>
          <a:ln w="9525" cap="flat" cmpd="sng">
            <a:noFill/>
            <a:prstDash val="solid"/>
            <a:miter/>
          </a:ln>
        </p:spPr>
      </p:pic>
      <p:sp>
        <p:nvSpPr>
          <p:cNvPr id="276" name="直线"/>
          <p:cNvSpPr>
            <a:spLocks/>
          </p:cNvSpPr>
          <p:nvPr/>
        </p:nvSpPr>
        <p:spPr>
          <a:xfrm flipH="1">
            <a:off x="5519937" y="3302965"/>
            <a:ext cx="214132" cy="1239169"/>
          </a:xfrm>
          <a:prstGeom prst="line">
            <a:avLst/>
          </a:prstGeom>
          <a:noFill/>
          <a:ln w="25400" cap="flat" cmpd="sng">
            <a:solidFill>
              <a:srgbClr val="000000"/>
            </a:solidFill>
            <a:prstDash val="solid"/>
            <a:round/>
            <a:tailEnd type="triangle" w="med" len="med"/>
          </a:ln>
        </p:spPr>
      </p:sp>
      <p:sp>
        <p:nvSpPr>
          <p:cNvPr id="277" name="矩形"/>
          <p:cNvSpPr>
            <a:spLocks/>
          </p:cNvSpPr>
          <p:nvPr/>
        </p:nvSpPr>
        <p:spPr>
          <a:xfrm>
            <a:off x="2855543" y="3493425"/>
            <a:ext cx="2165015" cy="779572"/>
          </a:xfrm>
          <a:prstGeom prst="rect">
            <a:avLst/>
          </a:prstGeom>
          <a:solidFill>
            <a:srgbClr val="FFFFFF">
              <a:alpha val="90000"/>
            </a:srgbClr>
          </a:solidFill>
          <a:ln w="9525" cap="flat" cmpd="sng">
            <a:noFill/>
            <a:prstDash val="solid"/>
            <a:miter/>
          </a:ln>
        </p:spPr>
        <p:txBody>
          <a:bodyPr vert="horz" wrap="none" lIns="121920" tIns="60960" rIns="121920" bIns="60960" anchor="t" anchorCtr="0">
            <a:prstTxWarp prst="textNoShape">
              <a:avLst/>
            </a:prstTxWarp>
            <a:spAutoFit/>
          </a:bodyPr>
          <a:lstStyle/>
          <a:p>
            <a:pPr algn="ctr" eaLnBrk="1" hangingPunct="1">
              <a:spcBef>
                <a:spcPts val="0"/>
              </a:spcBef>
              <a:spcAft>
                <a:spcPts val="0"/>
              </a:spcAft>
            </a:pPr>
            <a:r>
              <a:rPr lang="zh-CN" altLang="en-US" sz="2133" dirty="0">
                <a:latin typeface="黑体" charset="0"/>
                <a:ea typeface="黑体" charset="0"/>
                <a:cs typeface="Calibri" charset="0"/>
              </a:rPr>
              <a:t>摄像机</a:t>
            </a:r>
            <a:endParaRPr lang="en-US" altLang="zh-CN" sz="2133" dirty="0">
              <a:latin typeface="黑体" charset="0"/>
              <a:ea typeface="黑体" charset="0"/>
              <a:cs typeface="Calibri" charset="0"/>
            </a:endParaRPr>
          </a:p>
          <a:p>
            <a:pPr algn="ctr" eaLnBrk="1" hangingPunct="1">
              <a:spcBef>
                <a:spcPts val="0"/>
              </a:spcBef>
              <a:spcAft>
                <a:spcPts val="0"/>
              </a:spcAft>
            </a:pPr>
            <a:r>
              <a:rPr lang="zh-CN" altLang="en-US" sz="2133" dirty="0">
                <a:latin typeface="黑体" charset="0"/>
                <a:ea typeface="黑体" charset="0"/>
                <a:cs typeface="Calibri" charset="0"/>
              </a:rPr>
              <a:t>（摄录讲话人）</a:t>
            </a:r>
          </a:p>
        </p:txBody>
      </p:sp>
      <p:grpSp>
        <p:nvGrpSpPr>
          <p:cNvPr id="305" name="组合"/>
          <p:cNvGrpSpPr>
            <a:grpSpLocks/>
          </p:cNvGrpSpPr>
          <p:nvPr/>
        </p:nvGrpSpPr>
        <p:grpSpPr>
          <a:xfrm flipH="1">
            <a:off x="574317" y="4658087"/>
            <a:ext cx="1817643" cy="607549"/>
            <a:chOff x="551730" y="2928887"/>
            <a:chExt cx="1728786" cy="577849"/>
          </a:xfrm>
        </p:grpSpPr>
        <p:grpSp>
          <p:nvGrpSpPr>
            <p:cNvPr id="281" name="组合"/>
            <p:cNvGrpSpPr>
              <a:grpSpLocks/>
            </p:cNvGrpSpPr>
            <p:nvPr/>
          </p:nvGrpSpPr>
          <p:grpSpPr>
            <a:xfrm>
              <a:off x="551731" y="3133752"/>
              <a:ext cx="404459" cy="351830"/>
              <a:chOff x="551731" y="3133752"/>
              <a:chExt cx="404459" cy="351830"/>
            </a:xfrm>
          </p:grpSpPr>
          <p:sp>
            <p:nvSpPr>
              <p:cNvPr id="278" name="曲线"/>
              <p:cNvSpPr>
                <a:spLocks/>
              </p:cNvSpPr>
              <p:nvPr/>
            </p:nvSpPr>
            <p:spPr>
              <a:xfrm>
                <a:off x="663181" y="3144946"/>
                <a:ext cx="293008" cy="340635"/>
              </a:xfrm>
              <a:custGeom>
                <a:avLst/>
                <a:gdLst>
                  <a:gd name="T1" fmla="*/ 0 w 21600"/>
                  <a:gd name="T2" fmla="*/ 0 h 21600"/>
                  <a:gd name="T3" fmla="*/ 21600 w 21600"/>
                  <a:gd name="T4" fmla="*/ 21600 h 21600"/>
                </a:gdLst>
                <a:ahLst/>
                <a:cxnLst/>
                <a:rect l="T1" t="T2" r="T3" b="T4"/>
                <a:pathLst>
                  <a:path w="21600" h="21600">
                    <a:moveTo>
                      <a:pt x="0" y="15810"/>
                    </a:moveTo>
                    <a:lnTo>
                      <a:pt x="837" y="14828"/>
                    </a:lnTo>
                    <a:lnTo>
                      <a:pt x="573" y="13136"/>
                    </a:lnTo>
                    <a:lnTo>
                      <a:pt x="131" y="9478"/>
                    </a:lnTo>
                    <a:lnTo>
                      <a:pt x="705" y="5686"/>
                    </a:lnTo>
                    <a:lnTo>
                      <a:pt x="2115" y="2776"/>
                    </a:lnTo>
                    <a:lnTo>
                      <a:pt x="4364" y="1116"/>
                    </a:lnTo>
                    <a:lnTo>
                      <a:pt x="7890" y="337"/>
                    </a:lnTo>
                    <a:lnTo>
                      <a:pt x="11990" y="0"/>
                    </a:lnTo>
                    <a:lnTo>
                      <a:pt x="15119" y="337"/>
                    </a:lnTo>
                    <a:lnTo>
                      <a:pt x="18381" y="1895"/>
                    </a:lnTo>
                    <a:lnTo>
                      <a:pt x="19791" y="3993"/>
                    </a:lnTo>
                    <a:lnTo>
                      <a:pt x="21025" y="6567"/>
                    </a:lnTo>
                    <a:lnTo>
                      <a:pt x="21600" y="10358"/>
                    </a:lnTo>
                    <a:lnTo>
                      <a:pt x="20893" y="11239"/>
                    </a:lnTo>
                    <a:lnTo>
                      <a:pt x="21203" y="12254"/>
                    </a:lnTo>
                    <a:lnTo>
                      <a:pt x="21025" y="14252"/>
                    </a:lnTo>
                    <a:lnTo>
                      <a:pt x="20321" y="16283"/>
                    </a:lnTo>
                    <a:lnTo>
                      <a:pt x="16927" y="19737"/>
                    </a:lnTo>
                    <a:lnTo>
                      <a:pt x="14546" y="20516"/>
                    </a:lnTo>
                    <a:lnTo>
                      <a:pt x="11725" y="21057"/>
                    </a:lnTo>
                    <a:lnTo>
                      <a:pt x="9432" y="21600"/>
                    </a:lnTo>
                    <a:lnTo>
                      <a:pt x="0" y="15810"/>
                    </a:lnTo>
                    <a:close/>
                  </a:path>
                </a:pathLst>
              </a:custGeom>
              <a:solidFill>
                <a:srgbClr val="BF7F3F"/>
              </a:solidFill>
              <a:ln w="9525" cap="flat" cmpd="sng">
                <a:noFill/>
                <a:prstDash val="solid"/>
                <a:round/>
              </a:ln>
            </p:spPr>
          </p:sp>
          <p:sp>
            <p:nvSpPr>
              <p:cNvPr id="279" name="曲线"/>
              <p:cNvSpPr>
                <a:spLocks/>
              </p:cNvSpPr>
              <p:nvPr/>
            </p:nvSpPr>
            <p:spPr>
              <a:xfrm>
                <a:off x="647002" y="3133752"/>
                <a:ext cx="289412" cy="276667"/>
              </a:xfrm>
              <a:custGeom>
                <a:avLst/>
                <a:gdLst>
                  <a:gd name="T1" fmla="*/ 0 w 21600"/>
                  <a:gd name="T2" fmla="*/ 0 h 21600"/>
                  <a:gd name="T3" fmla="*/ 21600 w 21600"/>
                  <a:gd name="T4" fmla="*/ 21600 h 21600"/>
                </a:gdLst>
                <a:ahLst/>
                <a:cxnLst/>
                <a:rect l="T1" t="T2" r="T3" b="T4"/>
                <a:pathLst>
                  <a:path w="21600" h="21600">
                    <a:moveTo>
                      <a:pt x="1026" y="18717"/>
                    </a:moveTo>
                    <a:lnTo>
                      <a:pt x="178" y="13494"/>
                    </a:lnTo>
                    <a:lnTo>
                      <a:pt x="0" y="10610"/>
                    </a:lnTo>
                    <a:lnTo>
                      <a:pt x="714" y="6475"/>
                    </a:lnTo>
                    <a:lnTo>
                      <a:pt x="1874" y="3300"/>
                    </a:lnTo>
                    <a:lnTo>
                      <a:pt x="4596" y="834"/>
                    </a:lnTo>
                    <a:lnTo>
                      <a:pt x="7898" y="124"/>
                    </a:lnTo>
                    <a:lnTo>
                      <a:pt x="12048" y="0"/>
                    </a:lnTo>
                    <a:lnTo>
                      <a:pt x="14325" y="291"/>
                    </a:lnTo>
                    <a:lnTo>
                      <a:pt x="16600" y="1086"/>
                    </a:lnTo>
                    <a:lnTo>
                      <a:pt x="18609" y="2046"/>
                    </a:lnTo>
                    <a:lnTo>
                      <a:pt x="20483" y="3424"/>
                    </a:lnTo>
                    <a:lnTo>
                      <a:pt x="21018" y="4679"/>
                    </a:lnTo>
                    <a:lnTo>
                      <a:pt x="18876" y="3424"/>
                    </a:lnTo>
                    <a:lnTo>
                      <a:pt x="16868" y="3300"/>
                    </a:lnTo>
                    <a:lnTo>
                      <a:pt x="16154" y="3175"/>
                    </a:lnTo>
                    <a:lnTo>
                      <a:pt x="17895" y="4386"/>
                    </a:lnTo>
                    <a:lnTo>
                      <a:pt x="18876" y="5765"/>
                    </a:lnTo>
                    <a:lnTo>
                      <a:pt x="19457" y="7143"/>
                    </a:lnTo>
                    <a:lnTo>
                      <a:pt x="20304" y="8105"/>
                    </a:lnTo>
                    <a:lnTo>
                      <a:pt x="21197" y="9358"/>
                    </a:lnTo>
                    <a:lnTo>
                      <a:pt x="21466" y="10610"/>
                    </a:lnTo>
                    <a:lnTo>
                      <a:pt x="21600" y="11990"/>
                    </a:lnTo>
                    <a:lnTo>
                      <a:pt x="20752" y="14581"/>
                    </a:lnTo>
                    <a:lnTo>
                      <a:pt x="19903" y="16377"/>
                    </a:lnTo>
                    <a:lnTo>
                      <a:pt x="18743" y="15833"/>
                    </a:lnTo>
                    <a:lnTo>
                      <a:pt x="19055" y="15124"/>
                    </a:lnTo>
                    <a:lnTo>
                      <a:pt x="19190" y="14163"/>
                    </a:lnTo>
                    <a:lnTo>
                      <a:pt x="18475" y="13326"/>
                    </a:lnTo>
                    <a:lnTo>
                      <a:pt x="16734" y="13744"/>
                    </a:lnTo>
                    <a:lnTo>
                      <a:pt x="14592" y="14998"/>
                    </a:lnTo>
                    <a:lnTo>
                      <a:pt x="13744" y="17462"/>
                    </a:lnTo>
                    <a:lnTo>
                      <a:pt x="13298" y="18591"/>
                    </a:lnTo>
                    <a:lnTo>
                      <a:pt x="13744" y="19384"/>
                    </a:lnTo>
                    <a:lnTo>
                      <a:pt x="14592" y="19803"/>
                    </a:lnTo>
                    <a:lnTo>
                      <a:pt x="11023" y="20930"/>
                    </a:lnTo>
                    <a:lnTo>
                      <a:pt x="8166" y="21307"/>
                    </a:lnTo>
                    <a:lnTo>
                      <a:pt x="5890" y="21599"/>
                    </a:lnTo>
                    <a:lnTo>
                      <a:pt x="3168" y="20095"/>
                    </a:lnTo>
                    <a:lnTo>
                      <a:pt x="1026" y="18717"/>
                    </a:lnTo>
                    <a:close/>
                  </a:path>
                </a:pathLst>
              </a:custGeom>
              <a:solidFill>
                <a:srgbClr val="3F3F3F"/>
              </a:solidFill>
              <a:ln w="9525" cap="flat" cmpd="sng">
                <a:noFill/>
                <a:prstDash val="solid"/>
                <a:round/>
              </a:ln>
            </p:spPr>
          </p:sp>
          <p:sp>
            <p:nvSpPr>
              <p:cNvPr id="280" name="曲线"/>
              <p:cNvSpPr>
                <a:spLocks/>
              </p:cNvSpPr>
              <p:nvPr/>
            </p:nvSpPr>
            <p:spPr>
              <a:xfrm>
                <a:off x="551730" y="3384830"/>
                <a:ext cx="240878" cy="100751"/>
              </a:xfrm>
              <a:custGeom>
                <a:avLst/>
                <a:gdLst>
                  <a:gd name="T1" fmla="*/ 0 w 21600"/>
                  <a:gd name="T2" fmla="*/ 0 h 21600"/>
                  <a:gd name="T3" fmla="*/ 21600 w 21600"/>
                  <a:gd name="T4" fmla="*/ 21600 h 21600"/>
                </a:gdLst>
                <a:ahLst/>
                <a:cxnLst/>
                <a:rect l="T1" t="T2" r="T3" b="T4"/>
                <a:pathLst>
                  <a:path w="21600" h="21600">
                    <a:moveTo>
                      <a:pt x="0" y="15164"/>
                    </a:moveTo>
                    <a:lnTo>
                      <a:pt x="4971" y="10224"/>
                    </a:lnTo>
                    <a:lnTo>
                      <a:pt x="8928" y="0"/>
                    </a:lnTo>
                    <a:lnTo>
                      <a:pt x="21599" y="21600"/>
                    </a:lnTo>
                  </a:path>
                </a:pathLst>
              </a:custGeom>
              <a:noFill/>
              <a:ln w="4763" cap="flat" cmpd="sng">
                <a:solidFill>
                  <a:srgbClr val="000000"/>
                </a:solidFill>
                <a:prstDash val="solid"/>
                <a:round/>
              </a:ln>
            </p:spPr>
          </p:sp>
        </p:grpSp>
        <p:grpSp>
          <p:nvGrpSpPr>
            <p:cNvPr id="289" name="组合"/>
            <p:cNvGrpSpPr>
              <a:grpSpLocks/>
            </p:cNvGrpSpPr>
            <p:nvPr/>
          </p:nvGrpSpPr>
          <p:grpSpPr>
            <a:xfrm>
              <a:off x="1027813" y="3094783"/>
              <a:ext cx="353902" cy="329562"/>
              <a:chOff x="1027813" y="3094783"/>
              <a:chExt cx="353902" cy="329562"/>
            </a:xfrm>
          </p:grpSpPr>
          <p:sp>
            <p:nvSpPr>
              <p:cNvPr id="282" name="曲线"/>
              <p:cNvSpPr>
                <a:spLocks/>
              </p:cNvSpPr>
              <p:nvPr/>
            </p:nvSpPr>
            <p:spPr>
              <a:xfrm>
                <a:off x="1069944" y="3137091"/>
                <a:ext cx="275257" cy="262759"/>
              </a:xfrm>
              <a:custGeom>
                <a:avLst/>
                <a:gdLst>
                  <a:gd name="T1" fmla="*/ 0 w 21600"/>
                  <a:gd name="T2" fmla="*/ 0 h 21600"/>
                  <a:gd name="T3" fmla="*/ 21600 w 21600"/>
                  <a:gd name="T4" fmla="*/ 21600 h 21600"/>
                </a:gdLst>
                <a:ahLst/>
                <a:cxnLst/>
                <a:rect l="T1" t="T2" r="T3" b="T4"/>
                <a:pathLst>
                  <a:path w="21600" h="21600">
                    <a:moveTo>
                      <a:pt x="0" y="15969"/>
                    </a:moveTo>
                    <a:lnTo>
                      <a:pt x="477" y="14837"/>
                    </a:lnTo>
                    <a:lnTo>
                      <a:pt x="0" y="12236"/>
                    </a:lnTo>
                    <a:lnTo>
                      <a:pt x="0" y="10493"/>
                    </a:lnTo>
                    <a:lnTo>
                      <a:pt x="367" y="7678"/>
                    </a:lnTo>
                    <a:lnTo>
                      <a:pt x="1175" y="5659"/>
                    </a:lnTo>
                    <a:lnTo>
                      <a:pt x="2130" y="4038"/>
                    </a:lnTo>
                    <a:lnTo>
                      <a:pt x="3416" y="2416"/>
                    </a:lnTo>
                    <a:lnTo>
                      <a:pt x="5546" y="1222"/>
                    </a:lnTo>
                    <a:lnTo>
                      <a:pt x="8008" y="304"/>
                    </a:lnTo>
                    <a:lnTo>
                      <a:pt x="11204" y="0"/>
                    </a:lnTo>
                    <a:lnTo>
                      <a:pt x="14986" y="826"/>
                    </a:lnTo>
                    <a:lnTo>
                      <a:pt x="18514" y="2539"/>
                    </a:lnTo>
                    <a:lnTo>
                      <a:pt x="20424" y="4129"/>
                    </a:lnTo>
                    <a:lnTo>
                      <a:pt x="21600" y="6149"/>
                    </a:lnTo>
                    <a:lnTo>
                      <a:pt x="21489" y="8383"/>
                    </a:lnTo>
                    <a:lnTo>
                      <a:pt x="21012" y="10493"/>
                    </a:lnTo>
                    <a:lnTo>
                      <a:pt x="19579" y="12910"/>
                    </a:lnTo>
                    <a:lnTo>
                      <a:pt x="19469" y="14563"/>
                    </a:lnTo>
                    <a:lnTo>
                      <a:pt x="19322" y="15265"/>
                    </a:lnTo>
                    <a:lnTo>
                      <a:pt x="19101" y="15969"/>
                    </a:lnTo>
                    <a:lnTo>
                      <a:pt x="17338" y="18173"/>
                    </a:lnTo>
                    <a:lnTo>
                      <a:pt x="16419" y="19091"/>
                    </a:lnTo>
                    <a:lnTo>
                      <a:pt x="15575" y="20069"/>
                    </a:lnTo>
                    <a:lnTo>
                      <a:pt x="15208" y="20467"/>
                    </a:lnTo>
                    <a:lnTo>
                      <a:pt x="14839" y="20682"/>
                    </a:lnTo>
                    <a:lnTo>
                      <a:pt x="14472" y="20835"/>
                    </a:lnTo>
                    <a:lnTo>
                      <a:pt x="13995" y="20835"/>
                    </a:lnTo>
                    <a:lnTo>
                      <a:pt x="13150" y="20620"/>
                    </a:lnTo>
                    <a:lnTo>
                      <a:pt x="12636" y="20559"/>
                    </a:lnTo>
                    <a:lnTo>
                      <a:pt x="12122" y="20589"/>
                    </a:lnTo>
                    <a:lnTo>
                      <a:pt x="10653" y="21600"/>
                    </a:lnTo>
                    <a:lnTo>
                      <a:pt x="0" y="15969"/>
                    </a:lnTo>
                    <a:close/>
                  </a:path>
                </a:pathLst>
              </a:custGeom>
              <a:solidFill>
                <a:srgbClr val="FFBF7F"/>
              </a:solidFill>
              <a:ln w="9525" cap="flat" cmpd="sng">
                <a:noFill/>
                <a:prstDash val="solid"/>
                <a:round/>
              </a:ln>
            </p:spPr>
          </p:sp>
          <p:sp>
            <p:nvSpPr>
              <p:cNvPr id="283" name="椭圆"/>
              <p:cNvSpPr>
                <a:spLocks/>
              </p:cNvSpPr>
              <p:nvPr/>
            </p:nvSpPr>
            <p:spPr>
              <a:xfrm>
                <a:off x="1225830" y="3343068"/>
                <a:ext cx="33704" cy="33400"/>
              </a:xfrm>
              <a:prstGeom prst="ellipse">
                <a:avLst/>
              </a:prstGeom>
              <a:noFill/>
              <a:ln w="9525" cap="flat" cmpd="sng">
                <a:solidFill>
                  <a:srgbClr val="000000"/>
                </a:solidFill>
                <a:prstDash val="solid"/>
                <a:round/>
              </a:ln>
            </p:spPr>
          </p:sp>
          <p:sp>
            <p:nvSpPr>
              <p:cNvPr id="284" name="曲线"/>
              <p:cNvSpPr>
                <a:spLocks/>
              </p:cNvSpPr>
              <p:nvPr/>
            </p:nvSpPr>
            <p:spPr>
              <a:xfrm>
                <a:off x="1220213" y="3308554"/>
                <a:ext cx="32300" cy="50101"/>
              </a:xfrm>
              <a:custGeom>
                <a:avLst/>
                <a:gdLst>
                  <a:gd name="T1" fmla="*/ 0 w 21600"/>
                  <a:gd name="T2" fmla="*/ 0 h 21600"/>
                  <a:gd name="T3" fmla="*/ 21600 w 21600"/>
                  <a:gd name="T4" fmla="*/ 21600 h 21600"/>
                </a:gdLst>
                <a:ahLst/>
                <a:cxnLst/>
                <a:rect l="T1" t="T2" r="T3" b="T4"/>
                <a:pathLst>
                  <a:path w="21600" h="21600">
                    <a:moveTo>
                      <a:pt x="1252" y="0"/>
                    </a:moveTo>
                    <a:lnTo>
                      <a:pt x="0" y="3335"/>
                    </a:lnTo>
                    <a:lnTo>
                      <a:pt x="0" y="6828"/>
                    </a:lnTo>
                    <a:lnTo>
                      <a:pt x="4068" y="14135"/>
                    </a:lnTo>
                    <a:lnTo>
                      <a:pt x="9704" y="20646"/>
                    </a:lnTo>
                    <a:lnTo>
                      <a:pt x="16591" y="21600"/>
                    </a:lnTo>
                    <a:lnTo>
                      <a:pt x="21599" y="20646"/>
                    </a:lnTo>
                  </a:path>
                </a:pathLst>
              </a:custGeom>
              <a:noFill/>
              <a:ln w="4763" cap="flat" cmpd="sng">
                <a:solidFill>
                  <a:srgbClr val="FF7F3F"/>
                </a:solidFill>
                <a:prstDash val="solid"/>
                <a:round/>
              </a:ln>
            </p:spPr>
          </p:sp>
          <p:sp>
            <p:nvSpPr>
              <p:cNvPr id="285" name="曲线"/>
              <p:cNvSpPr>
                <a:spLocks/>
              </p:cNvSpPr>
              <p:nvPr/>
            </p:nvSpPr>
            <p:spPr>
              <a:xfrm>
                <a:off x="1048879" y="3316347"/>
                <a:ext cx="176951" cy="107997"/>
              </a:xfrm>
              <a:custGeom>
                <a:avLst/>
                <a:gdLst>
                  <a:gd name="T1" fmla="*/ 0 w 21600"/>
                  <a:gd name="T2" fmla="*/ 0 h 21600"/>
                  <a:gd name="T3" fmla="*/ 21600 w 21600"/>
                  <a:gd name="T4" fmla="*/ 21600 h 21600"/>
                </a:gdLst>
                <a:ahLst/>
                <a:cxnLst/>
                <a:rect l="T1" t="T2" r="T3" b="T4"/>
                <a:pathLst>
                  <a:path w="21600" h="21600">
                    <a:moveTo>
                      <a:pt x="3656" y="0"/>
                    </a:moveTo>
                    <a:lnTo>
                      <a:pt x="13199" y="5822"/>
                    </a:lnTo>
                    <a:lnTo>
                      <a:pt x="16628" y="8551"/>
                    </a:lnTo>
                    <a:lnTo>
                      <a:pt x="18514" y="10540"/>
                    </a:lnTo>
                    <a:lnTo>
                      <a:pt x="19770" y="12162"/>
                    </a:lnTo>
                    <a:lnTo>
                      <a:pt x="20571" y="13564"/>
                    </a:lnTo>
                    <a:lnTo>
                      <a:pt x="21199" y="15111"/>
                    </a:lnTo>
                    <a:lnTo>
                      <a:pt x="21598" y="16513"/>
                    </a:lnTo>
                    <a:lnTo>
                      <a:pt x="18857" y="21599"/>
                    </a:lnTo>
                    <a:lnTo>
                      <a:pt x="0" y="3391"/>
                    </a:lnTo>
                    <a:lnTo>
                      <a:pt x="3656" y="0"/>
                    </a:lnTo>
                    <a:close/>
                  </a:path>
                </a:pathLst>
              </a:custGeom>
              <a:solidFill>
                <a:srgbClr val="5F3F1F"/>
              </a:solidFill>
              <a:ln w="9525" cap="flat" cmpd="sng">
                <a:noFill/>
                <a:prstDash val="solid"/>
                <a:round/>
              </a:ln>
            </p:spPr>
          </p:sp>
          <p:grpSp>
            <p:nvGrpSpPr>
              <p:cNvPr id="288" name="组合"/>
              <p:cNvGrpSpPr>
                <a:grpSpLocks/>
              </p:cNvGrpSpPr>
              <p:nvPr/>
            </p:nvGrpSpPr>
            <p:grpSpPr>
              <a:xfrm>
                <a:off x="1027813" y="3094783"/>
                <a:ext cx="353902" cy="241605"/>
                <a:chOff x="1027813" y="3094783"/>
                <a:chExt cx="353902" cy="241605"/>
              </a:xfrm>
            </p:grpSpPr>
            <p:sp>
              <p:nvSpPr>
                <p:cNvPr id="286" name="曲线"/>
                <p:cNvSpPr>
                  <a:spLocks/>
                </p:cNvSpPr>
                <p:nvPr/>
              </p:nvSpPr>
              <p:spPr>
                <a:xfrm>
                  <a:off x="1027813" y="3094783"/>
                  <a:ext cx="353902" cy="241605"/>
                </a:xfrm>
                <a:custGeom>
                  <a:avLst/>
                  <a:gdLst>
                    <a:gd name="T1" fmla="*/ 0 w 21600"/>
                    <a:gd name="T2" fmla="*/ 0 h 21600"/>
                    <a:gd name="T3" fmla="*/ 21600 w 21600"/>
                    <a:gd name="T4" fmla="*/ 21600 h 21600"/>
                  </a:gdLst>
                  <a:ahLst/>
                  <a:cxnLst/>
                  <a:rect l="T1" t="T2" r="T3" b="T4"/>
                  <a:pathLst>
                    <a:path w="21600" h="21600">
                      <a:moveTo>
                        <a:pt x="10071" y="694"/>
                      </a:moveTo>
                      <a:lnTo>
                        <a:pt x="10984" y="0"/>
                      </a:lnTo>
                      <a:lnTo>
                        <a:pt x="12840" y="1059"/>
                      </a:lnTo>
                      <a:lnTo>
                        <a:pt x="15379" y="2649"/>
                      </a:lnTo>
                      <a:lnTo>
                        <a:pt x="20429" y="9440"/>
                      </a:lnTo>
                      <a:lnTo>
                        <a:pt x="21228" y="10568"/>
                      </a:lnTo>
                      <a:lnTo>
                        <a:pt x="21484" y="11693"/>
                      </a:lnTo>
                      <a:lnTo>
                        <a:pt x="21598" y="12887"/>
                      </a:lnTo>
                      <a:lnTo>
                        <a:pt x="21513" y="13847"/>
                      </a:lnTo>
                      <a:lnTo>
                        <a:pt x="21285" y="14775"/>
                      </a:lnTo>
                      <a:lnTo>
                        <a:pt x="20914" y="15603"/>
                      </a:lnTo>
                      <a:lnTo>
                        <a:pt x="20400" y="16232"/>
                      </a:lnTo>
                      <a:lnTo>
                        <a:pt x="17861" y="18021"/>
                      </a:lnTo>
                      <a:lnTo>
                        <a:pt x="17176" y="18353"/>
                      </a:lnTo>
                      <a:lnTo>
                        <a:pt x="16548" y="18385"/>
                      </a:lnTo>
                      <a:lnTo>
                        <a:pt x="15435" y="19279"/>
                      </a:lnTo>
                      <a:lnTo>
                        <a:pt x="13752" y="19347"/>
                      </a:lnTo>
                      <a:lnTo>
                        <a:pt x="13210" y="19511"/>
                      </a:lnTo>
                      <a:lnTo>
                        <a:pt x="12924" y="18750"/>
                      </a:lnTo>
                      <a:lnTo>
                        <a:pt x="12325" y="18650"/>
                      </a:lnTo>
                      <a:lnTo>
                        <a:pt x="11784" y="18783"/>
                      </a:lnTo>
                      <a:lnTo>
                        <a:pt x="11498" y="19279"/>
                      </a:lnTo>
                      <a:lnTo>
                        <a:pt x="11355" y="19743"/>
                      </a:lnTo>
                      <a:lnTo>
                        <a:pt x="11412" y="20076"/>
                      </a:lnTo>
                      <a:lnTo>
                        <a:pt x="10584" y="20374"/>
                      </a:lnTo>
                      <a:lnTo>
                        <a:pt x="9614" y="20969"/>
                      </a:lnTo>
                      <a:lnTo>
                        <a:pt x="8330" y="21069"/>
                      </a:lnTo>
                      <a:lnTo>
                        <a:pt x="6905" y="21367"/>
                      </a:lnTo>
                      <a:lnTo>
                        <a:pt x="5250" y="21598"/>
                      </a:lnTo>
                      <a:lnTo>
                        <a:pt x="3080" y="20969"/>
                      </a:lnTo>
                      <a:lnTo>
                        <a:pt x="1340" y="20076"/>
                      </a:lnTo>
                      <a:lnTo>
                        <a:pt x="1054" y="19347"/>
                      </a:lnTo>
                      <a:lnTo>
                        <a:pt x="740" y="18684"/>
                      </a:lnTo>
                      <a:lnTo>
                        <a:pt x="569" y="17392"/>
                      </a:lnTo>
                      <a:lnTo>
                        <a:pt x="170" y="15039"/>
                      </a:lnTo>
                      <a:lnTo>
                        <a:pt x="84" y="13879"/>
                      </a:lnTo>
                      <a:lnTo>
                        <a:pt x="0" y="12787"/>
                      </a:lnTo>
                      <a:lnTo>
                        <a:pt x="113" y="11859"/>
                      </a:lnTo>
                      <a:lnTo>
                        <a:pt x="569" y="10700"/>
                      </a:lnTo>
                      <a:lnTo>
                        <a:pt x="1054" y="9276"/>
                      </a:lnTo>
                      <a:lnTo>
                        <a:pt x="1996" y="7354"/>
                      </a:lnTo>
                      <a:lnTo>
                        <a:pt x="3793" y="4538"/>
                      </a:lnTo>
                      <a:lnTo>
                        <a:pt x="5334" y="2980"/>
                      </a:lnTo>
                      <a:lnTo>
                        <a:pt x="7588" y="1424"/>
                      </a:lnTo>
                      <a:lnTo>
                        <a:pt x="9015" y="1059"/>
                      </a:lnTo>
                      <a:lnTo>
                        <a:pt x="10071" y="694"/>
                      </a:lnTo>
                      <a:close/>
                    </a:path>
                  </a:pathLst>
                </a:custGeom>
                <a:solidFill>
                  <a:srgbClr val="9F7F5F"/>
                </a:solidFill>
                <a:ln w="9525" cap="flat" cmpd="sng">
                  <a:noFill/>
                  <a:prstDash val="solid"/>
                  <a:round/>
                </a:ln>
              </p:spPr>
            </p:sp>
            <p:sp>
              <p:nvSpPr>
                <p:cNvPr id="287" name="曲线"/>
                <p:cNvSpPr>
                  <a:spLocks/>
                </p:cNvSpPr>
                <p:nvPr/>
              </p:nvSpPr>
              <p:spPr>
                <a:xfrm>
                  <a:off x="1300262" y="3285173"/>
                  <a:ext cx="51962" cy="44534"/>
                </a:xfrm>
                <a:custGeom>
                  <a:avLst/>
                  <a:gdLst>
                    <a:gd name="T1" fmla="*/ 0 w 21600"/>
                    <a:gd name="T2" fmla="*/ 0 h 21600"/>
                    <a:gd name="T3" fmla="*/ 21600 w 21600"/>
                    <a:gd name="T4" fmla="*/ 21600 h 21600"/>
                  </a:gdLst>
                  <a:ahLst/>
                  <a:cxnLst/>
                  <a:rect l="T1" t="T2" r="T3" b="T4"/>
                  <a:pathLst>
                    <a:path w="21600" h="21600">
                      <a:moveTo>
                        <a:pt x="3926" y="2561"/>
                      </a:moveTo>
                      <a:lnTo>
                        <a:pt x="16886" y="2561"/>
                      </a:lnTo>
                      <a:lnTo>
                        <a:pt x="15511" y="182"/>
                      </a:lnTo>
                      <a:lnTo>
                        <a:pt x="18064" y="0"/>
                      </a:lnTo>
                      <a:lnTo>
                        <a:pt x="21600" y="2928"/>
                      </a:lnTo>
                      <a:lnTo>
                        <a:pt x="21600" y="5307"/>
                      </a:lnTo>
                      <a:lnTo>
                        <a:pt x="19243" y="5490"/>
                      </a:lnTo>
                      <a:lnTo>
                        <a:pt x="18654" y="8968"/>
                      </a:lnTo>
                      <a:lnTo>
                        <a:pt x="17869" y="12446"/>
                      </a:lnTo>
                      <a:lnTo>
                        <a:pt x="16494" y="15375"/>
                      </a:lnTo>
                      <a:lnTo>
                        <a:pt x="15511" y="17206"/>
                      </a:lnTo>
                      <a:lnTo>
                        <a:pt x="14333" y="18487"/>
                      </a:lnTo>
                      <a:lnTo>
                        <a:pt x="12763" y="19585"/>
                      </a:lnTo>
                      <a:lnTo>
                        <a:pt x="10800" y="20684"/>
                      </a:lnTo>
                      <a:lnTo>
                        <a:pt x="9032" y="21233"/>
                      </a:lnTo>
                      <a:lnTo>
                        <a:pt x="6871" y="21417"/>
                      </a:lnTo>
                      <a:lnTo>
                        <a:pt x="5498" y="21599"/>
                      </a:lnTo>
                      <a:lnTo>
                        <a:pt x="7069" y="19402"/>
                      </a:lnTo>
                      <a:lnTo>
                        <a:pt x="9032" y="19036"/>
                      </a:lnTo>
                      <a:lnTo>
                        <a:pt x="11191" y="17939"/>
                      </a:lnTo>
                      <a:lnTo>
                        <a:pt x="13156" y="16839"/>
                      </a:lnTo>
                      <a:lnTo>
                        <a:pt x="14138" y="15375"/>
                      </a:lnTo>
                      <a:lnTo>
                        <a:pt x="15119" y="13728"/>
                      </a:lnTo>
                      <a:lnTo>
                        <a:pt x="15905" y="11165"/>
                      </a:lnTo>
                      <a:lnTo>
                        <a:pt x="16494" y="8420"/>
                      </a:lnTo>
                      <a:lnTo>
                        <a:pt x="16886" y="5490"/>
                      </a:lnTo>
                      <a:lnTo>
                        <a:pt x="0" y="7139"/>
                      </a:lnTo>
                      <a:lnTo>
                        <a:pt x="3926" y="2561"/>
                      </a:lnTo>
                      <a:close/>
                    </a:path>
                  </a:pathLst>
                </a:custGeom>
                <a:solidFill>
                  <a:srgbClr val="9F7F5F"/>
                </a:solidFill>
                <a:ln w="9525" cap="flat" cmpd="sng">
                  <a:noFill/>
                  <a:prstDash val="solid"/>
                  <a:round/>
                </a:ln>
              </p:spPr>
            </p:sp>
          </p:grpSp>
        </p:grpSp>
        <p:grpSp>
          <p:nvGrpSpPr>
            <p:cNvPr id="294" name="组合"/>
            <p:cNvGrpSpPr>
              <a:grpSpLocks/>
            </p:cNvGrpSpPr>
            <p:nvPr/>
          </p:nvGrpSpPr>
          <p:grpSpPr>
            <a:xfrm>
              <a:off x="1422444" y="3150452"/>
              <a:ext cx="345475" cy="322884"/>
              <a:chOff x="1422444" y="3150452"/>
              <a:chExt cx="345475" cy="322884"/>
            </a:xfrm>
          </p:grpSpPr>
          <p:grpSp>
            <p:nvGrpSpPr>
              <p:cNvPr id="292" name="组合"/>
              <p:cNvGrpSpPr>
                <a:grpSpLocks/>
              </p:cNvGrpSpPr>
              <p:nvPr/>
            </p:nvGrpSpPr>
            <p:grpSpPr>
              <a:xfrm>
                <a:off x="1422444" y="3150452"/>
                <a:ext cx="328623" cy="322884"/>
                <a:chOff x="1422444" y="3150452"/>
                <a:chExt cx="328623" cy="322884"/>
              </a:xfrm>
            </p:grpSpPr>
            <p:sp>
              <p:nvSpPr>
                <p:cNvPr id="290" name="曲线"/>
                <p:cNvSpPr>
                  <a:spLocks/>
                </p:cNvSpPr>
                <p:nvPr/>
              </p:nvSpPr>
              <p:spPr>
                <a:xfrm>
                  <a:off x="1446318" y="3164927"/>
                  <a:ext cx="304749" cy="308409"/>
                </a:xfrm>
                <a:custGeom>
                  <a:avLst/>
                  <a:gdLst>
                    <a:gd name="T1" fmla="*/ 0 w 21600"/>
                    <a:gd name="T2" fmla="*/ 0 h 21600"/>
                    <a:gd name="T3" fmla="*/ 21600 w 21600"/>
                    <a:gd name="T4" fmla="*/ 21600 h 21600"/>
                  </a:gdLst>
                  <a:ahLst/>
                  <a:cxnLst/>
                  <a:rect l="T1" t="T2" r="T3" b="T4"/>
                  <a:pathLst>
                    <a:path w="21600" h="21600">
                      <a:moveTo>
                        <a:pt x="18609" y="3066"/>
                      </a:moveTo>
                      <a:lnTo>
                        <a:pt x="20104" y="6160"/>
                      </a:lnTo>
                      <a:lnTo>
                        <a:pt x="20204" y="7172"/>
                      </a:lnTo>
                      <a:lnTo>
                        <a:pt x="19905" y="8239"/>
                      </a:lnTo>
                      <a:lnTo>
                        <a:pt x="20104" y="9773"/>
                      </a:lnTo>
                      <a:lnTo>
                        <a:pt x="21599" y="12164"/>
                      </a:lnTo>
                      <a:lnTo>
                        <a:pt x="20535" y="13282"/>
                      </a:lnTo>
                      <a:lnTo>
                        <a:pt x="20967" y="13880"/>
                      </a:lnTo>
                      <a:lnTo>
                        <a:pt x="20635" y="15256"/>
                      </a:lnTo>
                      <a:lnTo>
                        <a:pt x="20304" y="16374"/>
                      </a:lnTo>
                      <a:lnTo>
                        <a:pt x="20204" y="17128"/>
                      </a:lnTo>
                      <a:lnTo>
                        <a:pt x="20304" y="18168"/>
                      </a:lnTo>
                      <a:lnTo>
                        <a:pt x="19905" y="19104"/>
                      </a:lnTo>
                      <a:lnTo>
                        <a:pt x="18941" y="19442"/>
                      </a:lnTo>
                      <a:lnTo>
                        <a:pt x="17446" y="19702"/>
                      </a:lnTo>
                      <a:lnTo>
                        <a:pt x="13292" y="21600"/>
                      </a:lnTo>
                      <a:lnTo>
                        <a:pt x="1462" y="15595"/>
                      </a:lnTo>
                      <a:lnTo>
                        <a:pt x="1261" y="13282"/>
                      </a:lnTo>
                      <a:lnTo>
                        <a:pt x="530" y="11565"/>
                      </a:lnTo>
                      <a:lnTo>
                        <a:pt x="298" y="10474"/>
                      </a:lnTo>
                      <a:lnTo>
                        <a:pt x="0" y="8914"/>
                      </a:lnTo>
                      <a:lnTo>
                        <a:pt x="298" y="6940"/>
                      </a:lnTo>
                      <a:lnTo>
                        <a:pt x="929" y="4886"/>
                      </a:lnTo>
                      <a:lnTo>
                        <a:pt x="1693" y="3430"/>
                      </a:lnTo>
                      <a:lnTo>
                        <a:pt x="2957" y="2312"/>
                      </a:lnTo>
                      <a:lnTo>
                        <a:pt x="4551" y="1117"/>
                      </a:lnTo>
                      <a:lnTo>
                        <a:pt x="6480" y="414"/>
                      </a:lnTo>
                      <a:lnTo>
                        <a:pt x="8806" y="77"/>
                      </a:lnTo>
                      <a:lnTo>
                        <a:pt x="10633" y="0"/>
                      </a:lnTo>
                      <a:lnTo>
                        <a:pt x="12760" y="77"/>
                      </a:lnTo>
                      <a:lnTo>
                        <a:pt x="15219" y="519"/>
                      </a:lnTo>
                      <a:lnTo>
                        <a:pt x="17013" y="1376"/>
                      </a:lnTo>
                      <a:lnTo>
                        <a:pt x="18609" y="3066"/>
                      </a:lnTo>
                      <a:close/>
                    </a:path>
                  </a:pathLst>
                </a:custGeom>
                <a:solidFill>
                  <a:srgbClr val="BF7F3F"/>
                </a:solidFill>
                <a:ln w="9525" cap="flat" cmpd="sng">
                  <a:noFill/>
                  <a:prstDash val="solid"/>
                  <a:round/>
                </a:ln>
              </p:spPr>
            </p:sp>
            <p:sp>
              <p:nvSpPr>
                <p:cNvPr id="291" name="曲线"/>
                <p:cNvSpPr>
                  <a:spLocks/>
                </p:cNvSpPr>
                <p:nvPr/>
              </p:nvSpPr>
              <p:spPr>
                <a:xfrm>
                  <a:off x="1422444" y="3150452"/>
                  <a:ext cx="311770" cy="260533"/>
                </a:xfrm>
                <a:custGeom>
                  <a:avLst/>
                  <a:gdLst>
                    <a:gd name="T1" fmla="*/ 0 w 21600"/>
                    <a:gd name="T2" fmla="*/ 0 h 21600"/>
                    <a:gd name="T3" fmla="*/ 21600 w 21600"/>
                    <a:gd name="T4" fmla="*/ 21600 h 21600"/>
                  </a:gdLst>
                  <a:ahLst/>
                  <a:cxnLst/>
                  <a:rect l="T1" t="T2" r="T3" b="T4"/>
                  <a:pathLst>
                    <a:path w="21600" h="21600">
                      <a:moveTo>
                        <a:pt x="1780" y="19048"/>
                      </a:moveTo>
                      <a:lnTo>
                        <a:pt x="1360" y="16438"/>
                      </a:lnTo>
                      <a:lnTo>
                        <a:pt x="938" y="15331"/>
                      </a:lnTo>
                      <a:lnTo>
                        <a:pt x="225" y="13611"/>
                      </a:lnTo>
                      <a:lnTo>
                        <a:pt x="0" y="12196"/>
                      </a:lnTo>
                      <a:lnTo>
                        <a:pt x="0" y="10414"/>
                      </a:lnTo>
                      <a:lnTo>
                        <a:pt x="323" y="8202"/>
                      </a:lnTo>
                      <a:lnTo>
                        <a:pt x="1165" y="5990"/>
                      </a:lnTo>
                      <a:lnTo>
                        <a:pt x="2202" y="3962"/>
                      </a:lnTo>
                      <a:lnTo>
                        <a:pt x="3528" y="2335"/>
                      </a:lnTo>
                      <a:lnTo>
                        <a:pt x="4791" y="1320"/>
                      </a:lnTo>
                      <a:lnTo>
                        <a:pt x="6443" y="398"/>
                      </a:lnTo>
                      <a:lnTo>
                        <a:pt x="8193" y="0"/>
                      </a:lnTo>
                      <a:lnTo>
                        <a:pt x="10912" y="0"/>
                      </a:lnTo>
                      <a:lnTo>
                        <a:pt x="13795" y="398"/>
                      </a:lnTo>
                      <a:lnTo>
                        <a:pt x="15996" y="398"/>
                      </a:lnTo>
                      <a:lnTo>
                        <a:pt x="17940" y="614"/>
                      </a:lnTo>
                      <a:lnTo>
                        <a:pt x="18781" y="829"/>
                      </a:lnTo>
                      <a:lnTo>
                        <a:pt x="19624" y="1412"/>
                      </a:lnTo>
                      <a:lnTo>
                        <a:pt x="20336" y="2734"/>
                      </a:lnTo>
                      <a:lnTo>
                        <a:pt x="20854" y="3655"/>
                      </a:lnTo>
                      <a:lnTo>
                        <a:pt x="21600" y="4670"/>
                      </a:lnTo>
                      <a:lnTo>
                        <a:pt x="21081" y="6174"/>
                      </a:lnTo>
                      <a:lnTo>
                        <a:pt x="20434" y="7588"/>
                      </a:lnTo>
                      <a:lnTo>
                        <a:pt x="20434" y="8295"/>
                      </a:lnTo>
                      <a:lnTo>
                        <a:pt x="20142" y="9216"/>
                      </a:lnTo>
                      <a:lnTo>
                        <a:pt x="20044" y="10322"/>
                      </a:lnTo>
                      <a:lnTo>
                        <a:pt x="19397" y="10845"/>
                      </a:lnTo>
                      <a:lnTo>
                        <a:pt x="19008" y="14194"/>
                      </a:lnTo>
                      <a:lnTo>
                        <a:pt x="18360" y="14809"/>
                      </a:lnTo>
                      <a:lnTo>
                        <a:pt x="17746" y="14717"/>
                      </a:lnTo>
                      <a:lnTo>
                        <a:pt x="17325" y="13918"/>
                      </a:lnTo>
                      <a:lnTo>
                        <a:pt x="16709" y="12995"/>
                      </a:lnTo>
                      <a:lnTo>
                        <a:pt x="15868" y="12995"/>
                      </a:lnTo>
                      <a:lnTo>
                        <a:pt x="15479" y="14194"/>
                      </a:lnTo>
                      <a:lnTo>
                        <a:pt x="15252" y="15915"/>
                      </a:lnTo>
                      <a:lnTo>
                        <a:pt x="15479" y="17329"/>
                      </a:lnTo>
                      <a:lnTo>
                        <a:pt x="15770" y="18157"/>
                      </a:lnTo>
                      <a:lnTo>
                        <a:pt x="16386" y="18772"/>
                      </a:lnTo>
                      <a:lnTo>
                        <a:pt x="17551" y="19478"/>
                      </a:lnTo>
                      <a:lnTo>
                        <a:pt x="15868" y="19172"/>
                      </a:lnTo>
                      <a:lnTo>
                        <a:pt x="15057" y="19172"/>
                      </a:lnTo>
                      <a:lnTo>
                        <a:pt x="14831" y="19478"/>
                      </a:lnTo>
                      <a:lnTo>
                        <a:pt x="13600" y="20770"/>
                      </a:lnTo>
                      <a:lnTo>
                        <a:pt x="12759" y="20984"/>
                      </a:lnTo>
                      <a:lnTo>
                        <a:pt x="11722" y="21384"/>
                      </a:lnTo>
                      <a:lnTo>
                        <a:pt x="10912" y="21600"/>
                      </a:lnTo>
                      <a:lnTo>
                        <a:pt x="7576" y="21200"/>
                      </a:lnTo>
                      <a:lnTo>
                        <a:pt x="6120" y="21077"/>
                      </a:lnTo>
                      <a:lnTo>
                        <a:pt x="5926" y="20677"/>
                      </a:lnTo>
                      <a:lnTo>
                        <a:pt x="4145" y="20063"/>
                      </a:lnTo>
                      <a:lnTo>
                        <a:pt x="2914" y="19878"/>
                      </a:lnTo>
                      <a:lnTo>
                        <a:pt x="1780" y="19048"/>
                      </a:lnTo>
                      <a:close/>
                    </a:path>
                  </a:pathLst>
                </a:custGeom>
                <a:solidFill>
                  <a:srgbClr val="5F5F5F"/>
                </a:solidFill>
                <a:ln w="9525" cap="flat" cmpd="sng">
                  <a:noFill/>
                  <a:prstDash val="solid"/>
                  <a:round/>
                </a:ln>
              </p:spPr>
            </p:sp>
          </p:grpSp>
          <p:sp>
            <p:nvSpPr>
              <p:cNvPr id="293" name="曲线"/>
              <p:cNvSpPr>
                <a:spLocks/>
              </p:cNvSpPr>
              <p:nvPr/>
            </p:nvSpPr>
            <p:spPr>
              <a:xfrm>
                <a:off x="1686467" y="3259565"/>
                <a:ext cx="81452" cy="77937"/>
              </a:xfrm>
              <a:custGeom>
                <a:avLst/>
                <a:gdLst>
                  <a:gd name="T1" fmla="*/ 0 w 21600"/>
                  <a:gd name="T2" fmla="*/ 0 h 21600"/>
                  <a:gd name="T3" fmla="*/ 21600 w 21600"/>
                  <a:gd name="T4" fmla="*/ 21600 h 21600"/>
                </a:gdLst>
                <a:ahLst/>
                <a:cxnLst/>
                <a:rect l="T1" t="T2" r="T3" b="T4"/>
                <a:pathLst>
                  <a:path w="21600" h="21600">
                    <a:moveTo>
                      <a:pt x="2259" y="6755"/>
                    </a:moveTo>
                    <a:lnTo>
                      <a:pt x="15697" y="1740"/>
                    </a:lnTo>
                    <a:lnTo>
                      <a:pt x="11175" y="1740"/>
                    </a:lnTo>
                    <a:lnTo>
                      <a:pt x="11552" y="0"/>
                    </a:lnTo>
                    <a:lnTo>
                      <a:pt x="21222" y="307"/>
                    </a:lnTo>
                    <a:lnTo>
                      <a:pt x="21600" y="1740"/>
                    </a:lnTo>
                    <a:lnTo>
                      <a:pt x="19715" y="3992"/>
                    </a:lnTo>
                    <a:lnTo>
                      <a:pt x="20091" y="7881"/>
                    </a:lnTo>
                    <a:lnTo>
                      <a:pt x="20091" y="12182"/>
                    </a:lnTo>
                    <a:lnTo>
                      <a:pt x="19967" y="14946"/>
                    </a:lnTo>
                    <a:lnTo>
                      <a:pt x="18961" y="17708"/>
                    </a:lnTo>
                    <a:lnTo>
                      <a:pt x="17580" y="19244"/>
                    </a:lnTo>
                    <a:lnTo>
                      <a:pt x="15948" y="20677"/>
                    </a:lnTo>
                    <a:lnTo>
                      <a:pt x="13939" y="21292"/>
                    </a:lnTo>
                    <a:lnTo>
                      <a:pt x="11930" y="21600"/>
                    </a:lnTo>
                    <a:lnTo>
                      <a:pt x="11930" y="20576"/>
                    </a:lnTo>
                    <a:lnTo>
                      <a:pt x="14817" y="19244"/>
                    </a:lnTo>
                    <a:lnTo>
                      <a:pt x="16826" y="17197"/>
                    </a:lnTo>
                    <a:lnTo>
                      <a:pt x="18460" y="12591"/>
                    </a:lnTo>
                    <a:lnTo>
                      <a:pt x="18586" y="9110"/>
                    </a:lnTo>
                    <a:lnTo>
                      <a:pt x="17706" y="5731"/>
                    </a:lnTo>
                    <a:lnTo>
                      <a:pt x="0" y="14024"/>
                    </a:lnTo>
                    <a:lnTo>
                      <a:pt x="2259" y="6755"/>
                    </a:lnTo>
                    <a:close/>
                  </a:path>
                </a:pathLst>
              </a:custGeom>
              <a:solidFill>
                <a:srgbClr val="9F9F9F"/>
              </a:solidFill>
              <a:ln w="9525" cap="flat" cmpd="sng">
                <a:noFill/>
                <a:prstDash val="solid"/>
                <a:round/>
              </a:ln>
            </p:spPr>
          </p:sp>
        </p:grpSp>
        <p:sp>
          <p:nvSpPr>
            <p:cNvPr id="295" name="矩形"/>
            <p:cNvSpPr>
              <a:spLocks/>
            </p:cNvSpPr>
            <p:nvPr/>
          </p:nvSpPr>
          <p:spPr>
            <a:xfrm>
              <a:off x="2019303" y="3073628"/>
              <a:ext cx="14042" cy="10019"/>
            </a:xfrm>
            <a:prstGeom prst="rect">
              <a:avLst/>
            </a:prstGeom>
            <a:solidFill>
              <a:srgbClr val="FADB3A"/>
            </a:solidFill>
            <a:ln w="9525" cap="flat" cmpd="sng">
              <a:noFill/>
              <a:prstDash val="solid"/>
              <a:miter/>
            </a:ln>
          </p:spPr>
        </p:sp>
        <p:sp>
          <p:nvSpPr>
            <p:cNvPr id="296" name="曲线"/>
            <p:cNvSpPr>
              <a:spLocks/>
            </p:cNvSpPr>
            <p:nvPr/>
          </p:nvSpPr>
          <p:spPr>
            <a:xfrm>
              <a:off x="1978577" y="2928887"/>
              <a:ext cx="16852" cy="36741"/>
            </a:xfrm>
            <a:custGeom>
              <a:avLst/>
              <a:gdLst>
                <a:gd name="T1" fmla="*/ 0 w 21600"/>
                <a:gd name="T2" fmla="*/ 0 h 21600"/>
                <a:gd name="T3" fmla="*/ 21600 w 21600"/>
                <a:gd name="T4" fmla="*/ 21600 h 21600"/>
              </a:gdLst>
              <a:ahLst/>
              <a:cxnLst/>
              <a:rect l="T1" t="T2" r="T3" b="T4"/>
              <a:pathLst>
                <a:path w="21600" h="21600">
                  <a:moveTo>
                    <a:pt x="0" y="21600"/>
                  </a:moveTo>
                  <a:lnTo>
                    <a:pt x="10490" y="2836"/>
                  </a:lnTo>
                  <a:lnTo>
                    <a:pt x="14194" y="1527"/>
                  </a:lnTo>
                  <a:lnTo>
                    <a:pt x="21600" y="0"/>
                  </a:lnTo>
                  <a:lnTo>
                    <a:pt x="12343" y="18545"/>
                  </a:lnTo>
                  <a:lnTo>
                    <a:pt x="0" y="21600"/>
                  </a:lnTo>
                  <a:close/>
                </a:path>
              </a:pathLst>
            </a:custGeom>
            <a:solidFill>
              <a:srgbClr val="E56C00"/>
            </a:solidFill>
            <a:ln w="9525" cap="flat" cmpd="sng">
              <a:noFill/>
              <a:prstDash val="solid"/>
              <a:round/>
            </a:ln>
          </p:spPr>
        </p:sp>
        <p:sp>
          <p:nvSpPr>
            <p:cNvPr id="297" name="曲线"/>
            <p:cNvSpPr>
              <a:spLocks/>
            </p:cNvSpPr>
            <p:nvPr/>
          </p:nvSpPr>
          <p:spPr>
            <a:xfrm>
              <a:off x="1326947" y="3281833"/>
              <a:ext cx="12639" cy="8906"/>
            </a:xfrm>
            <a:custGeom>
              <a:avLst/>
              <a:gdLst>
                <a:gd name="T1" fmla="*/ 0 w 21600"/>
                <a:gd name="T2" fmla="*/ 0 h 21600"/>
                <a:gd name="T3" fmla="*/ 21600 w 21600"/>
                <a:gd name="T4" fmla="*/ 21600 h 21600"/>
              </a:gdLst>
              <a:ahLst/>
              <a:cxnLst/>
              <a:rect l="T1" t="T2" r="T3" b="T4"/>
              <a:pathLst>
                <a:path w="21600" h="21600">
                  <a:moveTo>
                    <a:pt x="2147482880" y="2147483647"/>
                  </a:moveTo>
                  <a:lnTo>
                    <a:pt x="2147482880" y="2147483647"/>
                  </a:lnTo>
                  <a:lnTo>
                    <a:pt x="2147482880" y="2147483647"/>
                  </a:lnTo>
                  <a:lnTo>
                    <a:pt x="2147482880" y="2147483647"/>
                  </a:lnTo>
                  <a:close/>
                </a:path>
              </a:pathLst>
            </a:custGeom>
            <a:solidFill>
              <a:srgbClr val="000000"/>
            </a:solidFill>
            <a:ln w="9525" cap="flat" cmpd="sng">
              <a:noFill/>
              <a:prstDash val="solid"/>
              <a:round/>
            </a:ln>
          </p:spPr>
        </p:sp>
        <p:sp>
          <p:nvSpPr>
            <p:cNvPr id="298" name="曲线"/>
            <p:cNvSpPr>
              <a:spLocks/>
            </p:cNvSpPr>
            <p:nvPr/>
          </p:nvSpPr>
          <p:spPr>
            <a:xfrm>
              <a:off x="2123228" y="3150452"/>
              <a:ext cx="39322" cy="65690"/>
            </a:xfrm>
            <a:custGeom>
              <a:avLst/>
              <a:gdLst>
                <a:gd name="T1" fmla="*/ 0 w 21600"/>
                <a:gd name="T2" fmla="*/ 0 h 21600"/>
                <a:gd name="T3" fmla="*/ 21600 w 21600"/>
                <a:gd name="T4" fmla="*/ 21600 h 21600"/>
              </a:gdLst>
              <a:ahLst/>
              <a:cxnLst/>
              <a:rect l="T1" t="T2" r="T3" b="T4"/>
              <a:pathLst>
                <a:path w="21600" h="21600">
                  <a:moveTo>
                    <a:pt x="6529" y="1219"/>
                  </a:moveTo>
                  <a:lnTo>
                    <a:pt x="8036" y="3294"/>
                  </a:lnTo>
                  <a:lnTo>
                    <a:pt x="9544" y="5856"/>
                  </a:lnTo>
                  <a:lnTo>
                    <a:pt x="10045" y="8053"/>
                  </a:lnTo>
                  <a:lnTo>
                    <a:pt x="9795" y="10371"/>
                  </a:lnTo>
                  <a:lnTo>
                    <a:pt x="8789" y="13544"/>
                  </a:lnTo>
                  <a:lnTo>
                    <a:pt x="6529" y="15254"/>
                  </a:lnTo>
                  <a:lnTo>
                    <a:pt x="3516" y="17572"/>
                  </a:lnTo>
                  <a:lnTo>
                    <a:pt x="0" y="19281"/>
                  </a:lnTo>
                  <a:lnTo>
                    <a:pt x="2259" y="20501"/>
                  </a:lnTo>
                  <a:lnTo>
                    <a:pt x="3767" y="20988"/>
                  </a:lnTo>
                  <a:lnTo>
                    <a:pt x="5524" y="20988"/>
                  </a:lnTo>
                  <a:lnTo>
                    <a:pt x="7031" y="20988"/>
                  </a:lnTo>
                  <a:lnTo>
                    <a:pt x="8789" y="20501"/>
                  </a:lnTo>
                  <a:lnTo>
                    <a:pt x="10296" y="20378"/>
                  </a:lnTo>
                  <a:lnTo>
                    <a:pt x="12808" y="20378"/>
                  </a:lnTo>
                  <a:lnTo>
                    <a:pt x="13561" y="20622"/>
                  </a:lnTo>
                  <a:lnTo>
                    <a:pt x="14316" y="21233"/>
                  </a:lnTo>
                  <a:lnTo>
                    <a:pt x="16576" y="21600"/>
                  </a:lnTo>
                  <a:lnTo>
                    <a:pt x="18585" y="21110"/>
                  </a:lnTo>
                  <a:lnTo>
                    <a:pt x="19840" y="19281"/>
                  </a:lnTo>
                  <a:lnTo>
                    <a:pt x="21096" y="15986"/>
                  </a:lnTo>
                  <a:lnTo>
                    <a:pt x="21600" y="12446"/>
                  </a:lnTo>
                  <a:lnTo>
                    <a:pt x="21348" y="8664"/>
                  </a:lnTo>
                  <a:lnTo>
                    <a:pt x="20595" y="5978"/>
                  </a:lnTo>
                  <a:lnTo>
                    <a:pt x="18333" y="2439"/>
                  </a:lnTo>
                  <a:lnTo>
                    <a:pt x="17329" y="1219"/>
                  </a:lnTo>
                  <a:lnTo>
                    <a:pt x="15823" y="487"/>
                  </a:lnTo>
                  <a:lnTo>
                    <a:pt x="13561" y="0"/>
                  </a:lnTo>
                  <a:lnTo>
                    <a:pt x="11051" y="0"/>
                  </a:lnTo>
                  <a:lnTo>
                    <a:pt x="8287" y="487"/>
                  </a:lnTo>
                  <a:lnTo>
                    <a:pt x="6529" y="1219"/>
                  </a:lnTo>
                  <a:close/>
                </a:path>
              </a:pathLst>
            </a:custGeom>
            <a:solidFill>
              <a:srgbClr val="7F5F3F"/>
            </a:solidFill>
            <a:ln w="4763" cap="flat" cmpd="sng">
              <a:solidFill>
                <a:srgbClr val="3F1F00"/>
              </a:solidFill>
              <a:prstDash val="solid"/>
              <a:round/>
            </a:ln>
          </p:spPr>
        </p:sp>
        <p:grpSp>
          <p:nvGrpSpPr>
            <p:cNvPr id="301" name="组合"/>
            <p:cNvGrpSpPr>
              <a:grpSpLocks/>
            </p:cNvGrpSpPr>
            <p:nvPr/>
          </p:nvGrpSpPr>
          <p:grpSpPr>
            <a:xfrm>
              <a:off x="1863419" y="3114824"/>
              <a:ext cx="301940" cy="335129"/>
              <a:chOff x="1863419" y="3114824"/>
              <a:chExt cx="301940" cy="335129"/>
            </a:xfrm>
          </p:grpSpPr>
          <p:sp>
            <p:nvSpPr>
              <p:cNvPr id="299" name="曲线"/>
              <p:cNvSpPr>
                <a:spLocks/>
              </p:cNvSpPr>
              <p:nvPr/>
            </p:nvSpPr>
            <p:spPr>
              <a:xfrm>
                <a:off x="1863419" y="3127071"/>
                <a:ext cx="287896" cy="322882"/>
              </a:xfrm>
              <a:custGeom>
                <a:avLst/>
                <a:gdLst>
                  <a:gd name="T1" fmla="*/ 0 w 21600"/>
                  <a:gd name="T2" fmla="*/ 0 h 21600"/>
                  <a:gd name="T3" fmla="*/ 21600 w 21600"/>
                  <a:gd name="T4" fmla="*/ 21600 h 21600"/>
                </a:gdLst>
                <a:ahLst/>
                <a:cxnLst/>
                <a:rect l="T1" t="T2" r="T3" b="T4"/>
                <a:pathLst>
                  <a:path w="21600" h="21600">
                    <a:moveTo>
                      <a:pt x="2138" y="5462"/>
                    </a:moveTo>
                    <a:lnTo>
                      <a:pt x="1122" y="8241"/>
                    </a:lnTo>
                    <a:lnTo>
                      <a:pt x="666" y="9880"/>
                    </a:lnTo>
                    <a:lnTo>
                      <a:pt x="104" y="11544"/>
                    </a:lnTo>
                    <a:lnTo>
                      <a:pt x="0" y="13356"/>
                    </a:lnTo>
                    <a:lnTo>
                      <a:pt x="244" y="14647"/>
                    </a:lnTo>
                    <a:lnTo>
                      <a:pt x="561" y="15467"/>
                    </a:lnTo>
                    <a:lnTo>
                      <a:pt x="666" y="16783"/>
                    </a:lnTo>
                    <a:lnTo>
                      <a:pt x="1683" y="17602"/>
                    </a:lnTo>
                    <a:lnTo>
                      <a:pt x="2489" y="18818"/>
                    </a:lnTo>
                    <a:lnTo>
                      <a:pt x="4277" y="21600"/>
                    </a:lnTo>
                    <a:lnTo>
                      <a:pt x="19601" y="19241"/>
                    </a:lnTo>
                    <a:lnTo>
                      <a:pt x="18899" y="17106"/>
                    </a:lnTo>
                    <a:lnTo>
                      <a:pt x="19916" y="15393"/>
                    </a:lnTo>
                    <a:lnTo>
                      <a:pt x="20827" y="13108"/>
                    </a:lnTo>
                    <a:lnTo>
                      <a:pt x="21494" y="10477"/>
                    </a:lnTo>
                    <a:lnTo>
                      <a:pt x="21600" y="8093"/>
                    </a:lnTo>
                    <a:lnTo>
                      <a:pt x="21144" y="5710"/>
                    </a:lnTo>
                    <a:lnTo>
                      <a:pt x="20267" y="3847"/>
                    </a:lnTo>
                    <a:lnTo>
                      <a:pt x="18338" y="1960"/>
                    </a:lnTo>
                    <a:lnTo>
                      <a:pt x="16445" y="819"/>
                    </a:lnTo>
                    <a:lnTo>
                      <a:pt x="14657" y="321"/>
                    </a:lnTo>
                    <a:lnTo>
                      <a:pt x="12271" y="74"/>
                    </a:lnTo>
                    <a:lnTo>
                      <a:pt x="9467" y="0"/>
                    </a:lnTo>
                    <a:lnTo>
                      <a:pt x="7328" y="321"/>
                    </a:lnTo>
                    <a:lnTo>
                      <a:pt x="5714" y="1066"/>
                    </a:lnTo>
                    <a:lnTo>
                      <a:pt x="4031" y="2035"/>
                    </a:lnTo>
                    <a:lnTo>
                      <a:pt x="3154" y="3103"/>
                    </a:lnTo>
                    <a:lnTo>
                      <a:pt x="2349" y="4419"/>
                    </a:lnTo>
                    <a:lnTo>
                      <a:pt x="2138" y="5462"/>
                    </a:lnTo>
                    <a:close/>
                  </a:path>
                </a:pathLst>
              </a:custGeom>
              <a:solidFill>
                <a:srgbClr val="FFBF5F"/>
              </a:solidFill>
              <a:ln w="9525" cap="flat" cmpd="sng">
                <a:noFill/>
                <a:prstDash val="solid"/>
                <a:round/>
              </a:ln>
            </p:spPr>
          </p:sp>
          <p:sp>
            <p:nvSpPr>
              <p:cNvPr id="300" name="曲线"/>
              <p:cNvSpPr>
                <a:spLocks/>
              </p:cNvSpPr>
              <p:nvPr/>
            </p:nvSpPr>
            <p:spPr>
              <a:xfrm>
                <a:off x="1863419" y="3114824"/>
                <a:ext cx="301940" cy="292820"/>
              </a:xfrm>
              <a:custGeom>
                <a:avLst/>
                <a:gdLst>
                  <a:gd name="T1" fmla="*/ 0 w 21600"/>
                  <a:gd name="T2" fmla="*/ 0 h 21600"/>
                  <a:gd name="T3" fmla="*/ 21600 w 21600"/>
                  <a:gd name="T4" fmla="*/ 21600 h 21600"/>
                </a:gdLst>
                <a:ahLst/>
                <a:cxnLst/>
                <a:rect l="T1" t="T2" r="T3" b="T4"/>
                <a:pathLst>
                  <a:path w="21600" h="21600">
                    <a:moveTo>
                      <a:pt x="2679" y="4139"/>
                    </a:moveTo>
                    <a:lnTo>
                      <a:pt x="3113" y="2794"/>
                    </a:lnTo>
                    <a:lnTo>
                      <a:pt x="3985" y="1451"/>
                    </a:lnTo>
                    <a:lnTo>
                      <a:pt x="5056" y="822"/>
                    </a:lnTo>
                    <a:lnTo>
                      <a:pt x="6261" y="355"/>
                    </a:lnTo>
                    <a:lnTo>
                      <a:pt x="8405" y="0"/>
                    </a:lnTo>
                    <a:lnTo>
                      <a:pt x="10013" y="0"/>
                    </a:lnTo>
                    <a:lnTo>
                      <a:pt x="12055" y="0"/>
                    </a:lnTo>
                    <a:lnTo>
                      <a:pt x="13663" y="274"/>
                    </a:lnTo>
                    <a:lnTo>
                      <a:pt x="14734" y="711"/>
                    </a:lnTo>
                    <a:lnTo>
                      <a:pt x="15605" y="1068"/>
                    </a:lnTo>
                    <a:lnTo>
                      <a:pt x="16777" y="1891"/>
                    </a:lnTo>
                    <a:lnTo>
                      <a:pt x="17849" y="2713"/>
                    </a:lnTo>
                    <a:lnTo>
                      <a:pt x="18718" y="3343"/>
                    </a:lnTo>
                    <a:lnTo>
                      <a:pt x="19557" y="4139"/>
                    </a:lnTo>
                    <a:lnTo>
                      <a:pt x="20427" y="5399"/>
                    </a:lnTo>
                    <a:lnTo>
                      <a:pt x="20863" y="6770"/>
                    </a:lnTo>
                    <a:lnTo>
                      <a:pt x="21398" y="8660"/>
                    </a:lnTo>
                    <a:lnTo>
                      <a:pt x="21600" y="10114"/>
                    </a:lnTo>
                    <a:lnTo>
                      <a:pt x="21499" y="11648"/>
                    </a:lnTo>
                    <a:lnTo>
                      <a:pt x="21398" y="13211"/>
                    </a:lnTo>
                    <a:lnTo>
                      <a:pt x="20863" y="14911"/>
                    </a:lnTo>
                    <a:lnTo>
                      <a:pt x="20326" y="16720"/>
                    </a:lnTo>
                    <a:lnTo>
                      <a:pt x="19891" y="18446"/>
                    </a:lnTo>
                    <a:lnTo>
                      <a:pt x="19021" y="19708"/>
                    </a:lnTo>
                    <a:lnTo>
                      <a:pt x="18049" y="20255"/>
                    </a:lnTo>
                    <a:lnTo>
                      <a:pt x="16877" y="20694"/>
                    </a:lnTo>
                    <a:lnTo>
                      <a:pt x="15605" y="21051"/>
                    </a:lnTo>
                    <a:lnTo>
                      <a:pt x="14734" y="21408"/>
                    </a:lnTo>
                    <a:lnTo>
                      <a:pt x="13561" y="21599"/>
                    </a:lnTo>
                    <a:lnTo>
                      <a:pt x="12491" y="21517"/>
                    </a:lnTo>
                    <a:lnTo>
                      <a:pt x="10883" y="21161"/>
                    </a:lnTo>
                    <a:lnTo>
                      <a:pt x="9611" y="21078"/>
                    </a:lnTo>
                    <a:lnTo>
                      <a:pt x="9008" y="20968"/>
                    </a:lnTo>
                    <a:lnTo>
                      <a:pt x="9108" y="21325"/>
                    </a:lnTo>
                    <a:lnTo>
                      <a:pt x="5458" y="20777"/>
                    </a:lnTo>
                    <a:lnTo>
                      <a:pt x="5893" y="19708"/>
                    </a:lnTo>
                    <a:lnTo>
                      <a:pt x="5825" y="19186"/>
                    </a:lnTo>
                    <a:lnTo>
                      <a:pt x="5793" y="18720"/>
                    </a:lnTo>
                    <a:lnTo>
                      <a:pt x="5658" y="18145"/>
                    </a:lnTo>
                    <a:lnTo>
                      <a:pt x="5458" y="17844"/>
                    </a:lnTo>
                    <a:lnTo>
                      <a:pt x="5122" y="17460"/>
                    </a:lnTo>
                    <a:lnTo>
                      <a:pt x="5558" y="17021"/>
                    </a:lnTo>
                    <a:lnTo>
                      <a:pt x="5927" y="16501"/>
                    </a:lnTo>
                    <a:lnTo>
                      <a:pt x="6094" y="16062"/>
                    </a:lnTo>
                    <a:lnTo>
                      <a:pt x="5793" y="15020"/>
                    </a:lnTo>
                    <a:lnTo>
                      <a:pt x="5692" y="13649"/>
                    </a:lnTo>
                    <a:lnTo>
                      <a:pt x="4921" y="12855"/>
                    </a:lnTo>
                    <a:lnTo>
                      <a:pt x="3850" y="12581"/>
                    </a:lnTo>
                    <a:lnTo>
                      <a:pt x="2779" y="11813"/>
                    </a:lnTo>
                    <a:lnTo>
                      <a:pt x="2041" y="11813"/>
                    </a:lnTo>
                    <a:lnTo>
                      <a:pt x="1305" y="12581"/>
                    </a:lnTo>
                    <a:lnTo>
                      <a:pt x="1305" y="13649"/>
                    </a:lnTo>
                    <a:lnTo>
                      <a:pt x="1774" y="14499"/>
                    </a:lnTo>
                    <a:lnTo>
                      <a:pt x="1907" y="15761"/>
                    </a:lnTo>
                    <a:lnTo>
                      <a:pt x="1505" y="15678"/>
                    </a:lnTo>
                    <a:lnTo>
                      <a:pt x="1105" y="15431"/>
                    </a:lnTo>
                    <a:lnTo>
                      <a:pt x="635" y="12662"/>
                    </a:lnTo>
                    <a:lnTo>
                      <a:pt x="0" y="10827"/>
                    </a:lnTo>
                    <a:lnTo>
                      <a:pt x="435" y="9374"/>
                    </a:lnTo>
                    <a:lnTo>
                      <a:pt x="769" y="7756"/>
                    </a:lnTo>
                    <a:lnTo>
                      <a:pt x="1071" y="6057"/>
                    </a:lnTo>
                    <a:lnTo>
                      <a:pt x="1071" y="5235"/>
                    </a:lnTo>
                    <a:lnTo>
                      <a:pt x="2679" y="4139"/>
                    </a:lnTo>
                    <a:close/>
                  </a:path>
                </a:pathLst>
              </a:custGeom>
              <a:solidFill>
                <a:srgbClr val="5F3F1F"/>
              </a:solidFill>
              <a:ln w="9525" cap="flat" cmpd="sng">
                <a:noFill/>
                <a:prstDash val="solid"/>
                <a:round/>
              </a:ln>
            </p:spPr>
          </p:sp>
        </p:grpSp>
        <p:sp>
          <p:nvSpPr>
            <p:cNvPr id="302" name="曲线"/>
            <p:cNvSpPr>
              <a:spLocks/>
            </p:cNvSpPr>
            <p:nvPr/>
          </p:nvSpPr>
          <p:spPr>
            <a:xfrm>
              <a:off x="1444915" y="3366450"/>
              <a:ext cx="212060" cy="75709"/>
            </a:xfrm>
            <a:custGeom>
              <a:avLst/>
              <a:gdLst>
                <a:gd name="T1" fmla="*/ 0 w 21600"/>
                <a:gd name="T2" fmla="*/ 0 h 21600"/>
                <a:gd name="T3" fmla="*/ 21600 w 21600"/>
                <a:gd name="T4" fmla="*/ 21600 h 21600"/>
              </a:gdLst>
              <a:ahLst/>
              <a:cxnLst/>
              <a:rect l="T1" t="T2" r="T3" b="T4"/>
              <a:pathLst>
                <a:path w="21600" h="21600">
                  <a:moveTo>
                    <a:pt x="0" y="2541"/>
                  </a:moveTo>
                  <a:lnTo>
                    <a:pt x="476" y="0"/>
                  </a:lnTo>
                  <a:lnTo>
                    <a:pt x="3153" y="316"/>
                  </a:lnTo>
                  <a:lnTo>
                    <a:pt x="6021" y="1481"/>
                  </a:lnTo>
                  <a:lnTo>
                    <a:pt x="10416" y="4869"/>
                  </a:lnTo>
                  <a:lnTo>
                    <a:pt x="12710" y="7092"/>
                  </a:lnTo>
                  <a:lnTo>
                    <a:pt x="15338" y="9740"/>
                  </a:lnTo>
                  <a:lnTo>
                    <a:pt x="18159" y="12704"/>
                  </a:lnTo>
                  <a:lnTo>
                    <a:pt x="20547" y="15669"/>
                  </a:lnTo>
                  <a:lnTo>
                    <a:pt x="21361" y="17787"/>
                  </a:lnTo>
                  <a:lnTo>
                    <a:pt x="21600" y="21599"/>
                  </a:lnTo>
                  <a:lnTo>
                    <a:pt x="0" y="2541"/>
                  </a:lnTo>
                  <a:close/>
                </a:path>
              </a:pathLst>
            </a:custGeom>
            <a:solidFill>
              <a:srgbClr val="FFFFFF"/>
            </a:solidFill>
            <a:ln w="9525" cap="flat" cmpd="sng">
              <a:noFill/>
              <a:prstDash val="solid"/>
              <a:round/>
            </a:ln>
          </p:spPr>
        </p:sp>
        <p:sp>
          <p:nvSpPr>
            <p:cNvPr id="303" name="曲线"/>
            <p:cNvSpPr>
              <a:spLocks/>
            </p:cNvSpPr>
            <p:nvPr/>
          </p:nvSpPr>
          <p:spPr>
            <a:xfrm>
              <a:off x="874737" y="3320801"/>
              <a:ext cx="1405780" cy="185936"/>
            </a:xfrm>
            <a:custGeom>
              <a:avLst/>
              <a:gdLst>
                <a:gd name="T1" fmla="*/ 0 w 21600"/>
                <a:gd name="T2" fmla="*/ 0 h 21600"/>
                <a:gd name="T3" fmla="*/ 21600 w 21600"/>
                <a:gd name="T4" fmla="*/ 21600 h 21600"/>
              </a:gdLst>
              <a:ahLst/>
              <a:cxnLst/>
              <a:rect l="T1" t="T2" r="T3" b="T4"/>
              <a:pathLst>
                <a:path w="21600" h="21600">
                  <a:moveTo>
                    <a:pt x="93" y="15575"/>
                  </a:moveTo>
                  <a:lnTo>
                    <a:pt x="919" y="9294"/>
                  </a:lnTo>
                  <a:lnTo>
                    <a:pt x="1380" y="6583"/>
                  </a:lnTo>
                  <a:lnTo>
                    <a:pt x="1790" y="4473"/>
                  </a:lnTo>
                  <a:lnTo>
                    <a:pt x="2436" y="1246"/>
                  </a:lnTo>
                  <a:lnTo>
                    <a:pt x="2710" y="0"/>
                  </a:lnTo>
                  <a:lnTo>
                    <a:pt x="4593" y="5679"/>
                  </a:lnTo>
                  <a:lnTo>
                    <a:pt x="5004" y="8691"/>
                  </a:lnTo>
                  <a:lnTo>
                    <a:pt x="5327" y="11100"/>
                  </a:lnTo>
                  <a:lnTo>
                    <a:pt x="5702" y="13812"/>
                  </a:lnTo>
                  <a:lnTo>
                    <a:pt x="5888" y="15575"/>
                  </a:lnTo>
                  <a:lnTo>
                    <a:pt x="7032" y="11703"/>
                  </a:lnTo>
                  <a:lnTo>
                    <a:pt x="7541" y="9939"/>
                  </a:lnTo>
                  <a:lnTo>
                    <a:pt x="8225" y="8389"/>
                  </a:lnTo>
                  <a:lnTo>
                    <a:pt x="8779" y="5679"/>
                  </a:lnTo>
                  <a:lnTo>
                    <a:pt x="9648" y="7185"/>
                  </a:lnTo>
                  <a:lnTo>
                    <a:pt x="10381" y="8992"/>
                  </a:lnTo>
                  <a:lnTo>
                    <a:pt x="11115" y="10800"/>
                  </a:lnTo>
                  <a:lnTo>
                    <a:pt x="11208" y="11100"/>
                  </a:lnTo>
                  <a:lnTo>
                    <a:pt x="11762" y="11703"/>
                  </a:lnTo>
                  <a:lnTo>
                    <a:pt x="12360" y="15575"/>
                  </a:lnTo>
                  <a:lnTo>
                    <a:pt x="12683" y="17942"/>
                  </a:lnTo>
                  <a:lnTo>
                    <a:pt x="13459" y="20395"/>
                  </a:lnTo>
                  <a:lnTo>
                    <a:pt x="15667" y="13208"/>
                  </a:lnTo>
                  <a:lnTo>
                    <a:pt x="18888" y="8691"/>
                  </a:lnTo>
                  <a:lnTo>
                    <a:pt x="20081" y="11100"/>
                  </a:lnTo>
                  <a:lnTo>
                    <a:pt x="21275" y="15876"/>
                  </a:lnTo>
                  <a:lnTo>
                    <a:pt x="21600" y="21600"/>
                  </a:lnTo>
                  <a:lnTo>
                    <a:pt x="0" y="21600"/>
                  </a:lnTo>
                  <a:lnTo>
                    <a:pt x="93" y="15575"/>
                  </a:lnTo>
                  <a:close/>
                </a:path>
              </a:pathLst>
            </a:custGeom>
            <a:solidFill>
              <a:srgbClr val="5F5F5F"/>
            </a:solidFill>
            <a:ln w="9525" cap="flat" cmpd="sng">
              <a:noFill/>
              <a:prstDash val="solid"/>
              <a:round/>
            </a:ln>
          </p:spPr>
        </p:sp>
        <p:sp>
          <p:nvSpPr>
            <p:cNvPr id="304" name="曲线"/>
            <p:cNvSpPr>
              <a:spLocks/>
            </p:cNvSpPr>
            <p:nvPr/>
          </p:nvSpPr>
          <p:spPr>
            <a:xfrm>
              <a:off x="1027814" y="3373130"/>
              <a:ext cx="178355" cy="102432"/>
            </a:xfrm>
            <a:custGeom>
              <a:avLst/>
              <a:gdLst>
                <a:gd name="T1" fmla="*/ 0 w 21600"/>
                <a:gd name="T2" fmla="*/ 0 h 21600"/>
                <a:gd name="T3" fmla="*/ 21600 w 21600"/>
                <a:gd name="T4" fmla="*/ 21600 h 21600"/>
              </a:gdLst>
              <a:ahLst/>
              <a:cxnLst/>
              <a:rect l="T1" t="T2" r="T3" b="T4"/>
              <a:pathLst>
                <a:path w="21600" h="21600">
                  <a:moveTo>
                    <a:pt x="0" y="0"/>
                  </a:moveTo>
                  <a:lnTo>
                    <a:pt x="10429" y="3495"/>
                  </a:lnTo>
                  <a:lnTo>
                    <a:pt x="14019" y="5361"/>
                  </a:lnTo>
                  <a:lnTo>
                    <a:pt x="15956" y="6915"/>
                  </a:lnTo>
                  <a:lnTo>
                    <a:pt x="17895" y="9090"/>
                  </a:lnTo>
                  <a:lnTo>
                    <a:pt x="19605" y="11965"/>
                  </a:lnTo>
                  <a:lnTo>
                    <a:pt x="20688" y="14994"/>
                  </a:lnTo>
                  <a:lnTo>
                    <a:pt x="21599" y="18102"/>
                  </a:lnTo>
                  <a:lnTo>
                    <a:pt x="19947" y="21599"/>
                  </a:lnTo>
                  <a:lnTo>
                    <a:pt x="19149" y="17870"/>
                  </a:lnTo>
                  <a:lnTo>
                    <a:pt x="17781" y="14528"/>
                  </a:lnTo>
                  <a:lnTo>
                    <a:pt x="16470" y="12276"/>
                  </a:lnTo>
                  <a:lnTo>
                    <a:pt x="15329" y="10644"/>
                  </a:lnTo>
                  <a:lnTo>
                    <a:pt x="13222" y="8856"/>
                  </a:lnTo>
                  <a:lnTo>
                    <a:pt x="10770" y="7148"/>
                  </a:lnTo>
                  <a:lnTo>
                    <a:pt x="7351" y="5049"/>
                  </a:lnTo>
                  <a:lnTo>
                    <a:pt x="4045" y="2951"/>
                  </a:lnTo>
                  <a:lnTo>
                    <a:pt x="0" y="0"/>
                  </a:lnTo>
                  <a:close/>
                </a:path>
              </a:pathLst>
            </a:custGeom>
            <a:solidFill>
              <a:srgbClr val="7F7F7F"/>
            </a:solidFill>
            <a:ln w="9525" cap="flat" cmpd="sng">
              <a:noFill/>
              <a:prstDash val="solid"/>
              <a:round/>
            </a:ln>
          </p:spPr>
        </p:sp>
      </p:grpSp>
      <p:grpSp>
        <p:nvGrpSpPr>
          <p:cNvPr id="333" name="组合"/>
          <p:cNvGrpSpPr>
            <a:grpSpLocks/>
          </p:cNvGrpSpPr>
          <p:nvPr/>
        </p:nvGrpSpPr>
        <p:grpSpPr>
          <a:xfrm>
            <a:off x="396580" y="5257019"/>
            <a:ext cx="2106483" cy="704096"/>
            <a:chOff x="263004" y="3362051"/>
            <a:chExt cx="1728787" cy="577850"/>
          </a:xfrm>
        </p:grpSpPr>
        <p:grpSp>
          <p:nvGrpSpPr>
            <p:cNvPr id="309" name="组合"/>
            <p:cNvGrpSpPr>
              <a:grpSpLocks/>
            </p:cNvGrpSpPr>
            <p:nvPr/>
          </p:nvGrpSpPr>
          <p:grpSpPr>
            <a:xfrm>
              <a:off x="263004" y="3566916"/>
              <a:ext cx="404459" cy="351831"/>
              <a:chOff x="263004" y="3566916"/>
              <a:chExt cx="404459" cy="351831"/>
            </a:xfrm>
          </p:grpSpPr>
          <p:sp>
            <p:nvSpPr>
              <p:cNvPr id="306" name="曲线"/>
              <p:cNvSpPr>
                <a:spLocks/>
              </p:cNvSpPr>
              <p:nvPr/>
            </p:nvSpPr>
            <p:spPr>
              <a:xfrm>
                <a:off x="374455" y="3578110"/>
                <a:ext cx="293008" cy="340635"/>
              </a:xfrm>
              <a:custGeom>
                <a:avLst/>
                <a:gdLst>
                  <a:gd name="T1" fmla="*/ 0 w 21600"/>
                  <a:gd name="T2" fmla="*/ 0 h 21600"/>
                  <a:gd name="T3" fmla="*/ 21600 w 21600"/>
                  <a:gd name="T4" fmla="*/ 21600 h 21600"/>
                </a:gdLst>
                <a:ahLst/>
                <a:cxnLst/>
                <a:rect l="T1" t="T2" r="T3" b="T4"/>
                <a:pathLst>
                  <a:path w="21600" h="21600">
                    <a:moveTo>
                      <a:pt x="0" y="15810"/>
                    </a:moveTo>
                    <a:lnTo>
                      <a:pt x="837" y="14828"/>
                    </a:lnTo>
                    <a:lnTo>
                      <a:pt x="572" y="13136"/>
                    </a:lnTo>
                    <a:lnTo>
                      <a:pt x="131" y="9478"/>
                    </a:lnTo>
                    <a:lnTo>
                      <a:pt x="705" y="5686"/>
                    </a:lnTo>
                    <a:lnTo>
                      <a:pt x="2114" y="2776"/>
                    </a:lnTo>
                    <a:lnTo>
                      <a:pt x="4363" y="1116"/>
                    </a:lnTo>
                    <a:lnTo>
                      <a:pt x="7890" y="337"/>
                    </a:lnTo>
                    <a:lnTo>
                      <a:pt x="11989" y="0"/>
                    </a:lnTo>
                    <a:lnTo>
                      <a:pt x="15120" y="337"/>
                    </a:lnTo>
                    <a:lnTo>
                      <a:pt x="18381" y="1895"/>
                    </a:lnTo>
                    <a:lnTo>
                      <a:pt x="19791" y="3993"/>
                    </a:lnTo>
                    <a:lnTo>
                      <a:pt x="21026" y="6567"/>
                    </a:lnTo>
                    <a:lnTo>
                      <a:pt x="21600" y="10358"/>
                    </a:lnTo>
                    <a:lnTo>
                      <a:pt x="20893" y="11239"/>
                    </a:lnTo>
                    <a:lnTo>
                      <a:pt x="21203" y="12254"/>
                    </a:lnTo>
                    <a:lnTo>
                      <a:pt x="21026" y="14252"/>
                    </a:lnTo>
                    <a:lnTo>
                      <a:pt x="20321" y="16283"/>
                    </a:lnTo>
                    <a:lnTo>
                      <a:pt x="16927" y="19737"/>
                    </a:lnTo>
                    <a:lnTo>
                      <a:pt x="14546" y="20516"/>
                    </a:lnTo>
                    <a:lnTo>
                      <a:pt x="11725" y="21057"/>
                    </a:lnTo>
                    <a:lnTo>
                      <a:pt x="9433" y="21600"/>
                    </a:lnTo>
                    <a:lnTo>
                      <a:pt x="0" y="15810"/>
                    </a:lnTo>
                    <a:close/>
                  </a:path>
                </a:pathLst>
              </a:custGeom>
              <a:solidFill>
                <a:srgbClr val="BF7F3F"/>
              </a:solidFill>
              <a:ln w="9525" cap="flat" cmpd="sng">
                <a:noFill/>
                <a:prstDash val="solid"/>
                <a:round/>
              </a:ln>
            </p:spPr>
          </p:sp>
          <p:sp>
            <p:nvSpPr>
              <p:cNvPr id="307" name="曲线"/>
              <p:cNvSpPr>
                <a:spLocks/>
              </p:cNvSpPr>
              <p:nvPr/>
            </p:nvSpPr>
            <p:spPr>
              <a:xfrm>
                <a:off x="358276" y="3566916"/>
                <a:ext cx="289413" cy="276667"/>
              </a:xfrm>
              <a:custGeom>
                <a:avLst/>
                <a:gdLst>
                  <a:gd name="T1" fmla="*/ 0 w 21600"/>
                  <a:gd name="T2" fmla="*/ 0 h 21600"/>
                  <a:gd name="T3" fmla="*/ 21600 w 21600"/>
                  <a:gd name="T4" fmla="*/ 21600 h 21600"/>
                </a:gdLst>
                <a:ahLst/>
                <a:cxnLst/>
                <a:rect l="T1" t="T2" r="T3" b="T4"/>
                <a:pathLst>
                  <a:path w="21600" h="21600">
                    <a:moveTo>
                      <a:pt x="1026" y="18717"/>
                    </a:moveTo>
                    <a:lnTo>
                      <a:pt x="177" y="13494"/>
                    </a:lnTo>
                    <a:lnTo>
                      <a:pt x="0" y="10610"/>
                    </a:lnTo>
                    <a:lnTo>
                      <a:pt x="714" y="6475"/>
                    </a:lnTo>
                    <a:lnTo>
                      <a:pt x="1873" y="3300"/>
                    </a:lnTo>
                    <a:lnTo>
                      <a:pt x="4596" y="834"/>
                    </a:lnTo>
                    <a:lnTo>
                      <a:pt x="7899" y="124"/>
                    </a:lnTo>
                    <a:lnTo>
                      <a:pt x="12049" y="0"/>
                    </a:lnTo>
                    <a:lnTo>
                      <a:pt x="14325" y="291"/>
                    </a:lnTo>
                    <a:lnTo>
                      <a:pt x="16601" y="1086"/>
                    </a:lnTo>
                    <a:lnTo>
                      <a:pt x="18609" y="2046"/>
                    </a:lnTo>
                    <a:lnTo>
                      <a:pt x="20484" y="3424"/>
                    </a:lnTo>
                    <a:lnTo>
                      <a:pt x="21019" y="4679"/>
                    </a:lnTo>
                    <a:lnTo>
                      <a:pt x="18877" y="3424"/>
                    </a:lnTo>
                    <a:lnTo>
                      <a:pt x="16869" y="3300"/>
                    </a:lnTo>
                    <a:lnTo>
                      <a:pt x="16155" y="3175"/>
                    </a:lnTo>
                    <a:lnTo>
                      <a:pt x="17895" y="4386"/>
                    </a:lnTo>
                    <a:lnTo>
                      <a:pt x="18877" y="5765"/>
                    </a:lnTo>
                    <a:lnTo>
                      <a:pt x="19457" y="7143"/>
                    </a:lnTo>
                    <a:lnTo>
                      <a:pt x="20305" y="8105"/>
                    </a:lnTo>
                    <a:lnTo>
                      <a:pt x="21198" y="9358"/>
                    </a:lnTo>
                    <a:lnTo>
                      <a:pt x="21466" y="10610"/>
                    </a:lnTo>
                    <a:lnTo>
                      <a:pt x="21600" y="11990"/>
                    </a:lnTo>
                    <a:lnTo>
                      <a:pt x="20752" y="14581"/>
                    </a:lnTo>
                    <a:lnTo>
                      <a:pt x="19904" y="16377"/>
                    </a:lnTo>
                    <a:lnTo>
                      <a:pt x="18742" y="15833"/>
                    </a:lnTo>
                    <a:lnTo>
                      <a:pt x="19055" y="15124"/>
                    </a:lnTo>
                    <a:lnTo>
                      <a:pt x="19190" y="14163"/>
                    </a:lnTo>
                    <a:lnTo>
                      <a:pt x="18476" y="13326"/>
                    </a:lnTo>
                    <a:lnTo>
                      <a:pt x="16735" y="13744"/>
                    </a:lnTo>
                    <a:lnTo>
                      <a:pt x="14592" y="14998"/>
                    </a:lnTo>
                    <a:lnTo>
                      <a:pt x="13745" y="17462"/>
                    </a:lnTo>
                    <a:lnTo>
                      <a:pt x="13299" y="18591"/>
                    </a:lnTo>
                    <a:lnTo>
                      <a:pt x="13745" y="19384"/>
                    </a:lnTo>
                    <a:lnTo>
                      <a:pt x="14592" y="19803"/>
                    </a:lnTo>
                    <a:lnTo>
                      <a:pt x="11023" y="20930"/>
                    </a:lnTo>
                    <a:lnTo>
                      <a:pt x="8166" y="21307"/>
                    </a:lnTo>
                    <a:lnTo>
                      <a:pt x="5889" y="21600"/>
                    </a:lnTo>
                    <a:lnTo>
                      <a:pt x="3167" y="20095"/>
                    </a:lnTo>
                    <a:lnTo>
                      <a:pt x="1026" y="18717"/>
                    </a:lnTo>
                    <a:close/>
                  </a:path>
                </a:pathLst>
              </a:custGeom>
              <a:solidFill>
                <a:srgbClr val="3F3F3F"/>
              </a:solidFill>
              <a:ln w="9525" cap="flat" cmpd="sng">
                <a:noFill/>
                <a:prstDash val="solid"/>
                <a:round/>
              </a:ln>
            </p:spPr>
          </p:sp>
          <p:sp>
            <p:nvSpPr>
              <p:cNvPr id="308" name="曲线"/>
              <p:cNvSpPr>
                <a:spLocks/>
              </p:cNvSpPr>
              <p:nvPr/>
            </p:nvSpPr>
            <p:spPr>
              <a:xfrm>
                <a:off x="263004" y="3817996"/>
                <a:ext cx="240878" cy="100751"/>
              </a:xfrm>
              <a:custGeom>
                <a:avLst/>
                <a:gdLst>
                  <a:gd name="T1" fmla="*/ 0 w 21600"/>
                  <a:gd name="T2" fmla="*/ 0 h 21600"/>
                  <a:gd name="T3" fmla="*/ 21600 w 21600"/>
                  <a:gd name="T4" fmla="*/ 21600 h 21600"/>
                </a:gdLst>
                <a:ahLst/>
                <a:cxnLst/>
                <a:rect l="T1" t="T2" r="T3" b="T4"/>
                <a:pathLst>
                  <a:path w="21600" h="21600">
                    <a:moveTo>
                      <a:pt x="0" y="15164"/>
                    </a:moveTo>
                    <a:lnTo>
                      <a:pt x="4971" y="10224"/>
                    </a:lnTo>
                    <a:lnTo>
                      <a:pt x="8928" y="0"/>
                    </a:lnTo>
                    <a:lnTo>
                      <a:pt x="21600" y="21600"/>
                    </a:lnTo>
                  </a:path>
                </a:pathLst>
              </a:custGeom>
              <a:noFill/>
              <a:ln w="4763" cap="flat" cmpd="sng">
                <a:solidFill>
                  <a:srgbClr val="000000"/>
                </a:solidFill>
                <a:prstDash val="solid"/>
                <a:round/>
              </a:ln>
            </p:spPr>
          </p:sp>
        </p:grpSp>
        <p:grpSp>
          <p:nvGrpSpPr>
            <p:cNvPr id="317" name="组合"/>
            <p:cNvGrpSpPr>
              <a:grpSpLocks/>
            </p:cNvGrpSpPr>
            <p:nvPr/>
          </p:nvGrpSpPr>
          <p:grpSpPr>
            <a:xfrm>
              <a:off x="739086" y="3527947"/>
              <a:ext cx="353902" cy="329562"/>
              <a:chOff x="739086" y="3527947"/>
              <a:chExt cx="353902" cy="329562"/>
            </a:xfrm>
          </p:grpSpPr>
          <p:sp>
            <p:nvSpPr>
              <p:cNvPr id="310" name="曲线"/>
              <p:cNvSpPr>
                <a:spLocks/>
              </p:cNvSpPr>
              <p:nvPr/>
            </p:nvSpPr>
            <p:spPr>
              <a:xfrm>
                <a:off x="781219" y="3570256"/>
                <a:ext cx="275257" cy="262759"/>
              </a:xfrm>
              <a:custGeom>
                <a:avLst/>
                <a:gdLst>
                  <a:gd name="T1" fmla="*/ 0 w 21600"/>
                  <a:gd name="T2" fmla="*/ 0 h 21600"/>
                  <a:gd name="T3" fmla="*/ 21600 w 21600"/>
                  <a:gd name="T4" fmla="*/ 21600 h 21600"/>
                </a:gdLst>
                <a:ahLst/>
                <a:cxnLst/>
                <a:rect l="T1" t="T2" r="T3" b="T4"/>
                <a:pathLst>
                  <a:path w="21600" h="21600">
                    <a:moveTo>
                      <a:pt x="0" y="15969"/>
                    </a:moveTo>
                    <a:lnTo>
                      <a:pt x="476" y="14837"/>
                    </a:lnTo>
                    <a:lnTo>
                      <a:pt x="0" y="12236"/>
                    </a:lnTo>
                    <a:lnTo>
                      <a:pt x="0" y="10493"/>
                    </a:lnTo>
                    <a:lnTo>
                      <a:pt x="367" y="7678"/>
                    </a:lnTo>
                    <a:lnTo>
                      <a:pt x="1175" y="5659"/>
                    </a:lnTo>
                    <a:lnTo>
                      <a:pt x="2129" y="4038"/>
                    </a:lnTo>
                    <a:lnTo>
                      <a:pt x="3415" y="2416"/>
                    </a:lnTo>
                    <a:lnTo>
                      <a:pt x="5546" y="1222"/>
                    </a:lnTo>
                    <a:lnTo>
                      <a:pt x="8007" y="304"/>
                    </a:lnTo>
                    <a:lnTo>
                      <a:pt x="11204" y="0"/>
                    </a:lnTo>
                    <a:lnTo>
                      <a:pt x="14986" y="826"/>
                    </a:lnTo>
                    <a:lnTo>
                      <a:pt x="18513" y="2539"/>
                    </a:lnTo>
                    <a:lnTo>
                      <a:pt x="20424" y="4129"/>
                    </a:lnTo>
                    <a:lnTo>
                      <a:pt x="21600" y="6149"/>
                    </a:lnTo>
                    <a:lnTo>
                      <a:pt x="21489" y="8382"/>
                    </a:lnTo>
                    <a:lnTo>
                      <a:pt x="21012" y="10493"/>
                    </a:lnTo>
                    <a:lnTo>
                      <a:pt x="19579" y="12910"/>
                    </a:lnTo>
                    <a:lnTo>
                      <a:pt x="19469" y="14563"/>
                    </a:lnTo>
                    <a:lnTo>
                      <a:pt x="19321" y="15265"/>
                    </a:lnTo>
                    <a:lnTo>
                      <a:pt x="19101" y="15969"/>
                    </a:lnTo>
                    <a:lnTo>
                      <a:pt x="17338" y="18173"/>
                    </a:lnTo>
                    <a:lnTo>
                      <a:pt x="16420" y="19091"/>
                    </a:lnTo>
                    <a:lnTo>
                      <a:pt x="15574" y="20069"/>
                    </a:lnTo>
                    <a:lnTo>
                      <a:pt x="15207" y="20467"/>
                    </a:lnTo>
                    <a:lnTo>
                      <a:pt x="14839" y="20682"/>
                    </a:lnTo>
                    <a:lnTo>
                      <a:pt x="14472" y="20835"/>
                    </a:lnTo>
                    <a:lnTo>
                      <a:pt x="13995" y="20835"/>
                    </a:lnTo>
                    <a:lnTo>
                      <a:pt x="13150" y="20620"/>
                    </a:lnTo>
                    <a:lnTo>
                      <a:pt x="12636" y="20559"/>
                    </a:lnTo>
                    <a:lnTo>
                      <a:pt x="12121" y="20589"/>
                    </a:lnTo>
                    <a:lnTo>
                      <a:pt x="10653" y="21598"/>
                    </a:lnTo>
                    <a:lnTo>
                      <a:pt x="0" y="15969"/>
                    </a:lnTo>
                    <a:close/>
                  </a:path>
                </a:pathLst>
              </a:custGeom>
              <a:solidFill>
                <a:srgbClr val="FFBF7F"/>
              </a:solidFill>
              <a:ln w="9525" cap="flat" cmpd="sng">
                <a:noFill/>
                <a:prstDash val="solid"/>
                <a:round/>
              </a:ln>
            </p:spPr>
          </p:sp>
          <p:sp>
            <p:nvSpPr>
              <p:cNvPr id="311" name="椭圆"/>
              <p:cNvSpPr>
                <a:spLocks/>
              </p:cNvSpPr>
              <p:nvPr/>
            </p:nvSpPr>
            <p:spPr>
              <a:xfrm>
                <a:off x="937105" y="3776233"/>
                <a:ext cx="33704" cy="33400"/>
              </a:xfrm>
              <a:prstGeom prst="ellipse">
                <a:avLst/>
              </a:prstGeom>
              <a:noFill/>
              <a:ln w="9525" cap="flat" cmpd="sng">
                <a:solidFill>
                  <a:srgbClr val="000000"/>
                </a:solidFill>
                <a:prstDash val="solid"/>
                <a:round/>
              </a:ln>
            </p:spPr>
          </p:sp>
          <p:sp>
            <p:nvSpPr>
              <p:cNvPr id="312" name="曲线"/>
              <p:cNvSpPr>
                <a:spLocks/>
              </p:cNvSpPr>
              <p:nvPr/>
            </p:nvSpPr>
            <p:spPr>
              <a:xfrm>
                <a:off x="931487" y="3741718"/>
                <a:ext cx="32300" cy="50101"/>
              </a:xfrm>
              <a:custGeom>
                <a:avLst/>
                <a:gdLst>
                  <a:gd name="T1" fmla="*/ 0 w 21600"/>
                  <a:gd name="T2" fmla="*/ 0 h 21600"/>
                  <a:gd name="T3" fmla="*/ 21600 w 21600"/>
                  <a:gd name="T4" fmla="*/ 21600 h 21600"/>
                </a:gdLst>
                <a:ahLst/>
                <a:cxnLst/>
                <a:rect l="T1" t="T2" r="T3" b="T4"/>
                <a:pathLst>
                  <a:path w="21600" h="21600">
                    <a:moveTo>
                      <a:pt x="1251" y="0"/>
                    </a:moveTo>
                    <a:lnTo>
                      <a:pt x="0" y="3335"/>
                    </a:lnTo>
                    <a:lnTo>
                      <a:pt x="0" y="6828"/>
                    </a:lnTo>
                    <a:lnTo>
                      <a:pt x="4069" y="14135"/>
                    </a:lnTo>
                    <a:lnTo>
                      <a:pt x="9704" y="20646"/>
                    </a:lnTo>
                    <a:lnTo>
                      <a:pt x="16590" y="21600"/>
                    </a:lnTo>
                    <a:lnTo>
                      <a:pt x="21598" y="20646"/>
                    </a:lnTo>
                  </a:path>
                </a:pathLst>
              </a:custGeom>
              <a:noFill/>
              <a:ln w="4763" cap="flat" cmpd="sng">
                <a:solidFill>
                  <a:srgbClr val="FF7F3F"/>
                </a:solidFill>
                <a:prstDash val="solid"/>
                <a:round/>
              </a:ln>
            </p:spPr>
          </p:sp>
          <p:sp>
            <p:nvSpPr>
              <p:cNvPr id="313" name="曲线"/>
              <p:cNvSpPr>
                <a:spLocks/>
              </p:cNvSpPr>
              <p:nvPr/>
            </p:nvSpPr>
            <p:spPr>
              <a:xfrm>
                <a:off x="760153" y="3749512"/>
                <a:ext cx="176950" cy="107997"/>
              </a:xfrm>
              <a:custGeom>
                <a:avLst/>
                <a:gdLst>
                  <a:gd name="T1" fmla="*/ 0 w 21600"/>
                  <a:gd name="T2" fmla="*/ 0 h 21600"/>
                  <a:gd name="T3" fmla="*/ 21600 w 21600"/>
                  <a:gd name="T4" fmla="*/ 21600 h 21600"/>
                </a:gdLst>
                <a:ahLst/>
                <a:cxnLst/>
                <a:rect l="T1" t="T2" r="T3" b="T4"/>
                <a:pathLst>
                  <a:path w="21600" h="21600">
                    <a:moveTo>
                      <a:pt x="3657" y="0"/>
                    </a:moveTo>
                    <a:lnTo>
                      <a:pt x="13200" y="5822"/>
                    </a:lnTo>
                    <a:lnTo>
                      <a:pt x="16628" y="8551"/>
                    </a:lnTo>
                    <a:lnTo>
                      <a:pt x="18513" y="10542"/>
                    </a:lnTo>
                    <a:lnTo>
                      <a:pt x="19770" y="12162"/>
                    </a:lnTo>
                    <a:lnTo>
                      <a:pt x="20571" y="13564"/>
                    </a:lnTo>
                    <a:lnTo>
                      <a:pt x="21199" y="15111"/>
                    </a:lnTo>
                    <a:lnTo>
                      <a:pt x="21598" y="16513"/>
                    </a:lnTo>
                    <a:lnTo>
                      <a:pt x="18857" y="21600"/>
                    </a:lnTo>
                    <a:lnTo>
                      <a:pt x="0" y="3391"/>
                    </a:lnTo>
                    <a:lnTo>
                      <a:pt x="3657" y="0"/>
                    </a:lnTo>
                    <a:close/>
                  </a:path>
                </a:pathLst>
              </a:custGeom>
              <a:solidFill>
                <a:srgbClr val="5F3F1F"/>
              </a:solidFill>
              <a:ln w="9525" cap="flat" cmpd="sng">
                <a:noFill/>
                <a:prstDash val="solid"/>
                <a:round/>
              </a:ln>
            </p:spPr>
          </p:sp>
          <p:grpSp>
            <p:nvGrpSpPr>
              <p:cNvPr id="316" name="组合"/>
              <p:cNvGrpSpPr>
                <a:grpSpLocks/>
              </p:cNvGrpSpPr>
              <p:nvPr/>
            </p:nvGrpSpPr>
            <p:grpSpPr>
              <a:xfrm>
                <a:off x="739086" y="3527947"/>
                <a:ext cx="353902" cy="241605"/>
                <a:chOff x="739086" y="3527947"/>
                <a:chExt cx="353902" cy="241605"/>
              </a:xfrm>
            </p:grpSpPr>
            <p:sp>
              <p:nvSpPr>
                <p:cNvPr id="314" name="曲线"/>
                <p:cNvSpPr>
                  <a:spLocks/>
                </p:cNvSpPr>
                <p:nvPr/>
              </p:nvSpPr>
              <p:spPr>
                <a:xfrm>
                  <a:off x="739086" y="3527947"/>
                  <a:ext cx="353902" cy="241605"/>
                </a:xfrm>
                <a:custGeom>
                  <a:avLst/>
                  <a:gdLst>
                    <a:gd name="T1" fmla="*/ 0 w 21600"/>
                    <a:gd name="T2" fmla="*/ 0 h 21600"/>
                    <a:gd name="T3" fmla="*/ 21600 w 21600"/>
                    <a:gd name="T4" fmla="*/ 21600 h 21600"/>
                  </a:gdLst>
                  <a:ahLst/>
                  <a:cxnLst/>
                  <a:rect l="T1" t="T2" r="T3" b="T4"/>
                  <a:pathLst>
                    <a:path w="21600" h="21600">
                      <a:moveTo>
                        <a:pt x="10071" y="694"/>
                      </a:moveTo>
                      <a:lnTo>
                        <a:pt x="10984" y="0"/>
                      </a:lnTo>
                      <a:lnTo>
                        <a:pt x="12840" y="1059"/>
                      </a:lnTo>
                      <a:lnTo>
                        <a:pt x="15379" y="2649"/>
                      </a:lnTo>
                      <a:lnTo>
                        <a:pt x="20430" y="9440"/>
                      </a:lnTo>
                      <a:lnTo>
                        <a:pt x="21229" y="10568"/>
                      </a:lnTo>
                      <a:lnTo>
                        <a:pt x="21484" y="11693"/>
                      </a:lnTo>
                      <a:lnTo>
                        <a:pt x="21600" y="12887"/>
                      </a:lnTo>
                      <a:lnTo>
                        <a:pt x="21513" y="13847"/>
                      </a:lnTo>
                      <a:lnTo>
                        <a:pt x="21285" y="14775"/>
                      </a:lnTo>
                      <a:lnTo>
                        <a:pt x="20914" y="15603"/>
                      </a:lnTo>
                      <a:lnTo>
                        <a:pt x="20401" y="16232"/>
                      </a:lnTo>
                      <a:lnTo>
                        <a:pt x="17861" y="18021"/>
                      </a:lnTo>
                      <a:lnTo>
                        <a:pt x="17177" y="18353"/>
                      </a:lnTo>
                      <a:lnTo>
                        <a:pt x="16548" y="18385"/>
                      </a:lnTo>
                      <a:lnTo>
                        <a:pt x="15435" y="19279"/>
                      </a:lnTo>
                      <a:lnTo>
                        <a:pt x="13752" y="19347"/>
                      </a:lnTo>
                      <a:lnTo>
                        <a:pt x="13210" y="19511"/>
                      </a:lnTo>
                      <a:lnTo>
                        <a:pt x="12924" y="18750"/>
                      </a:lnTo>
                      <a:lnTo>
                        <a:pt x="12325" y="18650"/>
                      </a:lnTo>
                      <a:lnTo>
                        <a:pt x="11784" y="18783"/>
                      </a:lnTo>
                      <a:lnTo>
                        <a:pt x="11499" y="19279"/>
                      </a:lnTo>
                      <a:lnTo>
                        <a:pt x="11355" y="19743"/>
                      </a:lnTo>
                      <a:lnTo>
                        <a:pt x="11413" y="20076"/>
                      </a:lnTo>
                      <a:lnTo>
                        <a:pt x="10585" y="20374"/>
                      </a:lnTo>
                      <a:lnTo>
                        <a:pt x="9614" y="20969"/>
                      </a:lnTo>
                      <a:lnTo>
                        <a:pt x="8330" y="21069"/>
                      </a:lnTo>
                      <a:lnTo>
                        <a:pt x="6904" y="21367"/>
                      </a:lnTo>
                      <a:lnTo>
                        <a:pt x="5249" y="21600"/>
                      </a:lnTo>
                      <a:lnTo>
                        <a:pt x="3080" y="20969"/>
                      </a:lnTo>
                      <a:lnTo>
                        <a:pt x="1341" y="20076"/>
                      </a:lnTo>
                      <a:lnTo>
                        <a:pt x="1054" y="19347"/>
                      </a:lnTo>
                      <a:lnTo>
                        <a:pt x="740" y="18684"/>
                      </a:lnTo>
                      <a:lnTo>
                        <a:pt x="570" y="17392"/>
                      </a:lnTo>
                      <a:lnTo>
                        <a:pt x="171" y="15039"/>
                      </a:lnTo>
                      <a:lnTo>
                        <a:pt x="85" y="13879"/>
                      </a:lnTo>
                      <a:lnTo>
                        <a:pt x="0" y="12787"/>
                      </a:lnTo>
                      <a:lnTo>
                        <a:pt x="113" y="11859"/>
                      </a:lnTo>
                      <a:lnTo>
                        <a:pt x="570" y="10700"/>
                      </a:lnTo>
                      <a:lnTo>
                        <a:pt x="1054" y="9276"/>
                      </a:lnTo>
                      <a:lnTo>
                        <a:pt x="1996" y="7354"/>
                      </a:lnTo>
                      <a:lnTo>
                        <a:pt x="3793" y="4538"/>
                      </a:lnTo>
                      <a:lnTo>
                        <a:pt x="5334" y="2980"/>
                      </a:lnTo>
                      <a:lnTo>
                        <a:pt x="7588" y="1424"/>
                      </a:lnTo>
                      <a:lnTo>
                        <a:pt x="9016" y="1059"/>
                      </a:lnTo>
                      <a:lnTo>
                        <a:pt x="10071" y="694"/>
                      </a:lnTo>
                      <a:close/>
                    </a:path>
                  </a:pathLst>
                </a:custGeom>
                <a:solidFill>
                  <a:srgbClr val="9F7F5F"/>
                </a:solidFill>
                <a:ln w="9525" cap="flat" cmpd="sng">
                  <a:noFill/>
                  <a:prstDash val="solid"/>
                  <a:round/>
                </a:ln>
              </p:spPr>
            </p:sp>
            <p:sp>
              <p:nvSpPr>
                <p:cNvPr id="315" name="曲线"/>
                <p:cNvSpPr>
                  <a:spLocks/>
                </p:cNvSpPr>
                <p:nvPr/>
              </p:nvSpPr>
              <p:spPr>
                <a:xfrm>
                  <a:off x="1011537" y="3718336"/>
                  <a:ext cx="51962" cy="44534"/>
                </a:xfrm>
                <a:custGeom>
                  <a:avLst/>
                  <a:gdLst>
                    <a:gd name="T1" fmla="*/ 0 w 21600"/>
                    <a:gd name="T2" fmla="*/ 0 h 21600"/>
                    <a:gd name="T3" fmla="*/ 21600 w 21600"/>
                    <a:gd name="T4" fmla="*/ 21600 h 21600"/>
                  </a:gdLst>
                  <a:ahLst/>
                  <a:cxnLst/>
                  <a:rect l="T1" t="T2" r="T3" b="T4"/>
                  <a:pathLst>
                    <a:path w="21600" h="21600">
                      <a:moveTo>
                        <a:pt x="3927" y="2561"/>
                      </a:moveTo>
                      <a:lnTo>
                        <a:pt x="16886" y="2561"/>
                      </a:lnTo>
                      <a:lnTo>
                        <a:pt x="15511" y="182"/>
                      </a:lnTo>
                      <a:lnTo>
                        <a:pt x="18064" y="0"/>
                      </a:lnTo>
                      <a:lnTo>
                        <a:pt x="21600" y="2928"/>
                      </a:lnTo>
                      <a:lnTo>
                        <a:pt x="21600" y="5307"/>
                      </a:lnTo>
                      <a:lnTo>
                        <a:pt x="19242" y="5490"/>
                      </a:lnTo>
                      <a:lnTo>
                        <a:pt x="18654" y="8968"/>
                      </a:lnTo>
                      <a:lnTo>
                        <a:pt x="17869" y="12446"/>
                      </a:lnTo>
                      <a:lnTo>
                        <a:pt x="16493" y="15375"/>
                      </a:lnTo>
                      <a:lnTo>
                        <a:pt x="15511" y="17206"/>
                      </a:lnTo>
                      <a:lnTo>
                        <a:pt x="14333" y="18487"/>
                      </a:lnTo>
                      <a:lnTo>
                        <a:pt x="12763" y="19585"/>
                      </a:lnTo>
                      <a:lnTo>
                        <a:pt x="10800" y="20684"/>
                      </a:lnTo>
                      <a:lnTo>
                        <a:pt x="9032" y="21234"/>
                      </a:lnTo>
                      <a:lnTo>
                        <a:pt x="6872" y="21416"/>
                      </a:lnTo>
                      <a:lnTo>
                        <a:pt x="5497" y="21600"/>
                      </a:lnTo>
                      <a:lnTo>
                        <a:pt x="7069" y="19402"/>
                      </a:lnTo>
                      <a:lnTo>
                        <a:pt x="9032" y="19036"/>
                      </a:lnTo>
                      <a:lnTo>
                        <a:pt x="11192" y="17939"/>
                      </a:lnTo>
                      <a:lnTo>
                        <a:pt x="13155" y="16839"/>
                      </a:lnTo>
                      <a:lnTo>
                        <a:pt x="14138" y="15375"/>
                      </a:lnTo>
                      <a:lnTo>
                        <a:pt x="15118" y="13728"/>
                      </a:lnTo>
                      <a:lnTo>
                        <a:pt x="15905" y="11165"/>
                      </a:lnTo>
                      <a:lnTo>
                        <a:pt x="16493" y="8420"/>
                      </a:lnTo>
                      <a:lnTo>
                        <a:pt x="16886" y="5490"/>
                      </a:lnTo>
                      <a:lnTo>
                        <a:pt x="0" y="7139"/>
                      </a:lnTo>
                      <a:lnTo>
                        <a:pt x="3927" y="2561"/>
                      </a:lnTo>
                      <a:close/>
                    </a:path>
                  </a:pathLst>
                </a:custGeom>
                <a:solidFill>
                  <a:srgbClr val="9F7F5F"/>
                </a:solidFill>
                <a:ln w="9525" cap="flat" cmpd="sng">
                  <a:noFill/>
                  <a:prstDash val="solid"/>
                  <a:round/>
                </a:ln>
              </p:spPr>
            </p:sp>
          </p:grpSp>
        </p:grpSp>
        <p:grpSp>
          <p:nvGrpSpPr>
            <p:cNvPr id="322" name="组合"/>
            <p:cNvGrpSpPr>
              <a:grpSpLocks/>
            </p:cNvGrpSpPr>
            <p:nvPr/>
          </p:nvGrpSpPr>
          <p:grpSpPr>
            <a:xfrm>
              <a:off x="1133717" y="3583616"/>
              <a:ext cx="345476" cy="322883"/>
              <a:chOff x="1133717" y="3583616"/>
              <a:chExt cx="345476" cy="322883"/>
            </a:xfrm>
          </p:grpSpPr>
          <p:grpSp>
            <p:nvGrpSpPr>
              <p:cNvPr id="320" name="组合"/>
              <p:cNvGrpSpPr>
                <a:grpSpLocks/>
              </p:cNvGrpSpPr>
              <p:nvPr/>
            </p:nvGrpSpPr>
            <p:grpSpPr>
              <a:xfrm>
                <a:off x="1133717" y="3583616"/>
                <a:ext cx="328624" cy="322883"/>
                <a:chOff x="1133717" y="3583616"/>
                <a:chExt cx="328624" cy="322883"/>
              </a:xfrm>
            </p:grpSpPr>
            <p:sp>
              <p:nvSpPr>
                <p:cNvPr id="318" name="曲线"/>
                <p:cNvSpPr>
                  <a:spLocks/>
                </p:cNvSpPr>
                <p:nvPr/>
              </p:nvSpPr>
              <p:spPr>
                <a:xfrm>
                  <a:off x="1157592" y="3598090"/>
                  <a:ext cx="304749" cy="308409"/>
                </a:xfrm>
                <a:custGeom>
                  <a:avLst/>
                  <a:gdLst>
                    <a:gd name="T1" fmla="*/ 0 w 21600"/>
                    <a:gd name="T2" fmla="*/ 0 h 21600"/>
                    <a:gd name="T3" fmla="*/ 21600 w 21600"/>
                    <a:gd name="T4" fmla="*/ 21600 h 21600"/>
                  </a:gdLst>
                  <a:ahLst/>
                  <a:cxnLst/>
                  <a:rect l="T1" t="T2" r="T3" b="T4"/>
                  <a:pathLst>
                    <a:path w="21600" h="21600">
                      <a:moveTo>
                        <a:pt x="18609" y="3066"/>
                      </a:moveTo>
                      <a:lnTo>
                        <a:pt x="20104" y="6160"/>
                      </a:lnTo>
                      <a:lnTo>
                        <a:pt x="20204" y="7172"/>
                      </a:lnTo>
                      <a:lnTo>
                        <a:pt x="19904" y="8239"/>
                      </a:lnTo>
                      <a:lnTo>
                        <a:pt x="20104" y="9773"/>
                      </a:lnTo>
                      <a:lnTo>
                        <a:pt x="21600" y="12164"/>
                      </a:lnTo>
                      <a:lnTo>
                        <a:pt x="20535" y="13282"/>
                      </a:lnTo>
                      <a:lnTo>
                        <a:pt x="20967" y="13880"/>
                      </a:lnTo>
                      <a:lnTo>
                        <a:pt x="20636" y="15256"/>
                      </a:lnTo>
                      <a:lnTo>
                        <a:pt x="20304" y="16374"/>
                      </a:lnTo>
                      <a:lnTo>
                        <a:pt x="20204" y="17128"/>
                      </a:lnTo>
                      <a:lnTo>
                        <a:pt x="20304" y="18168"/>
                      </a:lnTo>
                      <a:lnTo>
                        <a:pt x="19904" y="19104"/>
                      </a:lnTo>
                      <a:lnTo>
                        <a:pt x="18941" y="19442"/>
                      </a:lnTo>
                      <a:lnTo>
                        <a:pt x="17446" y="19702"/>
                      </a:lnTo>
                      <a:lnTo>
                        <a:pt x="13292" y="21600"/>
                      </a:lnTo>
                      <a:lnTo>
                        <a:pt x="1461" y="15595"/>
                      </a:lnTo>
                      <a:lnTo>
                        <a:pt x="1262" y="13282"/>
                      </a:lnTo>
                      <a:lnTo>
                        <a:pt x="530" y="11565"/>
                      </a:lnTo>
                      <a:lnTo>
                        <a:pt x="298" y="10474"/>
                      </a:lnTo>
                      <a:lnTo>
                        <a:pt x="0" y="8914"/>
                      </a:lnTo>
                      <a:lnTo>
                        <a:pt x="298" y="6940"/>
                      </a:lnTo>
                      <a:lnTo>
                        <a:pt x="929" y="4886"/>
                      </a:lnTo>
                      <a:lnTo>
                        <a:pt x="1694" y="3430"/>
                      </a:lnTo>
                      <a:lnTo>
                        <a:pt x="2957" y="2312"/>
                      </a:lnTo>
                      <a:lnTo>
                        <a:pt x="4552" y="1117"/>
                      </a:lnTo>
                      <a:lnTo>
                        <a:pt x="6480" y="414"/>
                      </a:lnTo>
                      <a:lnTo>
                        <a:pt x="8805" y="78"/>
                      </a:lnTo>
                      <a:lnTo>
                        <a:pt x="10633" y="0"/>
                      </a:lnTo>
                      <a:lnTo>
                        <a:pt x="12759" y="78"/>
                      </a:lnTo>
                      <a:lnTo>
                        <a:pt x="15219" y="519"/>
                      </a:lnTo>
                      <a:lnTo>
                        <a:pt x="17013" y="1376"/>
                      </a:lnTo>
                      <a:lnTo>
                        <a:pt x="18609" y="3066"/>
                      </a:lnTo>
                      <a:close/>
                    </a:path>
                  </a:pathLst>
                </a:custGeom>
                <a:solidFill>
                  <a:srgbClr val="BF7F3F"/>
                </a:solidFill>
                <a:ln w="9525" cap="flat" cmpd="sng">
                  <a:noFill/>
                  <a:prstDash val="solid"/>
                  <a:round/>
                </a:ln>
              </p:spPr>
            </p:sp>
            <p:sp>
              <p:nvSpPr>
                <p:cNvPr id="319" name="曲线"/>
                <p:cNvSpPr>
                  <a:spLocks/>
                </p:cNvSpPr>
                <p:nvPr/>
              </p:nvSpPr>
              <p:spPr>
                <a:xfrm>
                  <a:off x="1133717" y="3583616"/>
                  <a:ext cx="311771" cy="260533"/>
                </a:xfrm>
                <a:custGeom>
                  <a:avLst/>
                  <a:gdLst>
                    <a:gd name="T1" fmla="*/ 0 w 21600"/>
                    <a:gd name="T2" fmla="*/ 0 h 21600"/>
                    <a:gd name="T3" fmla="*/ 21600 w 21600"/>
                    <a:gd name="T4" fmla="*/ 21600 h 21600"/>
                  </a:gdLst>
                  <a:ahLst/>
                  <a:cxnLst/>
                  <a:rect l="T1" t="T2" r="T3" b="T4"/>
                  <a:pathLst>
                    <a:path w="21600" h="21600">
                      <a:moveTo>
                        <a:pt x="1780" y="19048"/>
                      </a:moveTo>
                      <a:lnTo>
                        <a:pt x="1359" y="16438"/>
                      </a:lnTo>
                      <a:lnTo>
                        <a:pt x="939" y="15331"/>
                      </a:lnTo>
                      <a:lnTo>
                        <a:pt x="225" y="13611"/>
                      </a:lnTo>
                      <a:lnTo>
                        <a:pt x="0" y="12196"/>
                      </a:lnTo>
                      <a:lnTo>
                        <a:pt x="0" y="10414"/>
                      </a:lnTo>
                      <a:lnTo>
                        <a:pt x="323" y="8202"/>
                      </a:lnTo>
                      <a:lnTo>
                        <a:pt x="1164" y="5990"/>
                      </a:lnTo>
                      <a:lnTo>
                        <a:pt x="2202" y="3962"/>
                      </a:lnTo>
                      <a:lnTo>
                        <a:pt x="3528" y="2335"/>
                      </a:lnTo>
                      <a:lnTo>
                        <a:pt x="4792" y="1320"/>
                      </a:lnTo>
                      <a:lnTo>
                        <a:pt x="6443" y="398"/>
                      </a:lnTo>
                      <a:lnTo>
                        <a:pt x="8192" y="0"/>
                      </a:lnTo>
                      <a:lnTo>
                        <a:pt x="10912" y="0"/>
                      </a:lnTo>
                      <a:lnTo>
                        <a:pt x="13795" y="398"/>
                      </a:lnTo>
                      <a:lnTo>
                        <a:pt x="15996" y="398"/>
                      </a:lnTo>
                      <a:lnTo>
                        <a:pt x="17939" y="614"/>
                      </a:lnTo>
                      <a:lnTo>
                        <a:pt x="18781" y="829"/>
                      </a:lnTo>
                      <a:lnTo>
                        <a:pt x="19624" y="1412"/>
                      </a:lnTo>
                      <a:lnTo>
                        <a:pt x="20336" y="2734"/>
                      </a:lnTo>
                      <a:lnTo>
                        <a:pt x="20854" y="3655"/>
                      </a:lnTo>
                      <a:lnTo>
                        <a:pt x="21600" y="4670"/>
                      </a:lnTo>
                      <a:lnTo>
                        <a:pt x="21081" y="6174"/>
                      </a:lnTo>
                      <a:lnTo>
                        <a:pt x="20434" y="7588"/>
                      </a:lnTo>
                      <a:lnTo>
                        <a:pt x="20434" y="8295"/>
                      </a:lnTo>
                      <a:lnTo>
                        <a:pt x="20142" y="9216"/>
                      </a:lnTo>
                      <a:lnTo>
                        <a:pt x="20044" y="10322"/>
                      </a:lnTo>
                      <a:lnTo>
                        <a:pt x="19397" y="10845"/>
                      </a:lnTo>
                      <a:lnTo>
                        <a:pt x="19008" y="14194"/>
                      </a:lnTo>
                      <a:lnTo>
                        <a:pt x="18361" y="14809"/>
                      </a:lnTo>
                      <a:lnTo>
                        <a:pt x="17746" y="14717"/>
                      </a:lnTo>
                      <a:lnTo>
                        <a:pt x="17325" y="13918"/>
                      </a:lnTo>
                      <a:lnTo>
                        <a:pt x="16709" y="12995"/>
                      </a:lnTo>
                      <a:lnTo>
                        <a:pt x="15867" y="12995"/>
                      </a:lnTo>
                      <a:lnTo>
                        <a:pt x="15479" y="14194"/>
                      </a:lnTo>
                      <a:lnTo>
                        <a:pt x="15252" y="15915"/>
                      </a:lnTo>
                      <a:lnTo>
                        <a:pt x="15479" y="17329"/>
                      </a:lnTo>
                      <a:lnTo>
                        <a:pt x="15770" y="18157"/>
                      </a:lnTo>
                      <a:lnTo>
                        <a:pt x="16386" y="18772"/>
                      </a:lnTo>
                      <a:lnTo>
                        <a:pt x="17551" y="19478"/>
                      </a:lnTo>
                      <a:lnTo>
                        <a:pt x="15867" y="19172"/>
                      </a:lnTo>
                      <a:lnTo>
                        <a:pt x="15057" y="19172"/>
                      </a:lnTo>
                      <a:lnTo>
                        <a:pt x="14831" y="19478"/>
                      </a:lnTo>
                      <a:lnTo>
                        <a:pt x="13601" y="20770"/>
                      </a:lnTo>
                      <a:lnTo>
                        <a:pt x="12759" y="20984"/>
                      </a:lnTo>
                      <a:lnTo>
                        <a:pt x="11722" y="21384"/>
                      </a:lnTo>
                      <a:lnTo>
                        <a:pt x="10912" y="21600"/>
                      </a:lnTo>
                      <a:lnTo>
                        <a:pt x="7577" y="21200"/>
                      </a:lnTo>
                      <a:lnTo>
                        <a:pt x="6120" y="21077"/>
                      </a:lnTo>
                      <a:lnTo>
                        <a:pt x="5926" y="20677"/>
                      </a:lnTo>
                      <a:lnTo>
                        <a:pt x="4144" y="20063"/>
                      </a:lnTo>
                      <a:lnTo>
                        <a:pt x="2914" y="19878"/>
                      </a:lnTo>
                      <a:lnTo>
                        <a:pt x="1780" y="19048"/>
                      </a:lnTo>
                      <a:close/>
                    </a:path>
                  </a:pathLst>
                </a:custGeom>
                <a:solidFill>
                  <a:srgbClr val="5F5F5F"/>
                </a:solidFill>
                <a:ln w="9525" cap="flat" cmpd="sng">
                  <a:noFill/>
                  <a:prstDash val="solid"/>
                  <a:round/>
                </a:ln>
              </p:spPr>
            </p:sp>
          </p:grpSp>
          <p:sp>
            <p:nvSpPr>
              <p:cNvPr id="321" name="曲线"/>
              <p:cNvSpPr>
                <a:spLocks/>
              </p:cNvSpPr>
              <p:nvPr/>
            </p:nvSpPr>
            <p:spPr>
              <a:xfrm>
                <a:off x="1397740" y="3692729"/>
                <a:ext cx="81452" cy="77937"/>
              </a:xfrm>
              <a:custGeom>
                <a:avLst/>
                <a:gdLst>
                  <a:gd name="T1" fmla="*/ 0 w 21600"/>
                  <a:gd name="T2" fmla="*/ 0 h 21600"/>
                  <a:gd name="T3" fmla="*/ 21600 w 21600"/>
                  <a:gd name="T4" fmla="*/ 21600 h 21600"/>
                </a:gdLst>
                <a:ahLst/>
                <a:cxnLst/>
                <a:rect l="T1" t="T2" r="T3" b="T4"/>
                <a:pathLst>
                  <a:path w="21600" h="21600">
                    <a:moveTo>
                      <a:pt x="2259" y="6755"/>
                    </a:moveTo>
                    <a:lnTo>
                      <a:pt x="15697" y="1740"/>
                    </a:lnTo>
                    <a:lnTo>
                      <a:pt x="11175" y="1740"/>
                    </a:lnTo>
                    <a:lnTo>
                      <a:pt x="11552" y="0"/>
                    </a:lnTo>
                    <a:lnTo>
                      <a:pt x="21222" y="307"/>
                    </a:lnTo>
                    <a:lnTo>
                      <a:pt x="21600" y="1740"/>
                    </a:lnTo>
                    <a:lnTo>
                      <a:pt x="19715" y="3992"/>
                    </a:lnTo>
                    <a:lnTo>
                      <a:pt x="20091" y="7881"/>
                    </a:lnTo>
                    <a:lnTo>
                      <a:pt x="20091" y="12181"/>
                    </a:lnTo>
                    <a:lnTo>
                      <a:pt x="19967" y="14946"/>
                    </a:lnTo>
                    <a:lnTo>
                      <a:pt x="18961" y="17708"/>
                    </a:lnTo>
                    <a:lnTo>
                      <a:pt x="17580" y="19244"/>
                    </a:lnTo>
                    <a:lnTo>
                      <a:pt x="15948" y="20677"/>
                    </a:lnTo>
                    <a:lnTo>
                      <a:pt x="13939" y="21292"/>
                    </a:lnTo>
                    <a:lnTo>
                      <a:pt x="11930" y="21600"/>
                    </a:lnTo>
                    <a:lnTo>
                      <a:pt x="11930" y="20576"/>
                    </a:lnTo>
                    <a:lnTo>
                      <a:pt x="14817" y="19244"/>
                    </a:lnTo>
                    <a:lnTo>
                      <a:pt x="16826" y="17197"/>
                    </a:lnTo>
                    <a:lnTo>
                      <a:pt x="18460" y="12591"/>
                    </a:lnTo>
                    <a:lnTo>
                      <a:pt x="18586" y="9110"/>
                    </a:lnTo>
                    <a:lnTo>
                      <a:pt x="17706" y="5731"/>
                    </a:lnTo>
                    <a:lnTo>
                      <a:pt x="0" y="14024"/>
                    </a:lnTo>
                    <a:lnTo>
                      <a:pt x="2259" y="6755"/>
                    </a:lnTo>
                    <a:close/>
                  </a:path>
                </a:pathLst>
              </a:custGeom>
              <a:solidFill>
                <a:srgbClr val="9F9F9F"/>
              </a:solidFill>
              <a:ln w="9525" cap="flat" cmpd="sng">
                <a:noFill/>
                <a:prstDash val="solid"/>
                <a:round/>
              </a:ln>
            </p:spPr>
          </p:sp>
        </p:grpSp>
        <p:sp>
          <p:nvSpPr>
            <p:cNvPr id="323" name="矩形"/>
            <p:cNvSpPr>
              <a:spLocks/>
            </p:cNvSpPr>
            <p:nvPr/>
          </p:nvSpPr>
          <p:spPr>
            <a:xfrm>
              <a:off x="1730577" y="3506792"/>
              <a:ext cx="14042" cy="10019"/>
            </a:xfrm>
            <a:prstGeom prst="rect">
              <a:avLst/>
            </a:prstGeom>
            <a:solidFill>
              <a:srgbClr val="FADB3A"/>
            </a:solidFill>
            <a:ln w="9525" cap="flat" cmpd="sng">
              <a:noFill/>
              <a:prstDash val="solid"/>
              <a:miter/>
            </a:ln>
          </p:spPr>
        </p:sp>
        <p:sp>
          <p:nvSpPr>
            <p:cNvPr id="324" name="曲线"/>
            <p:cNvSpPr>
              <a:spLocks/>
            </p:cNvSpPr>
            <p:nvPr/>
          </p:nvSpPr>
          <p:spPr>
            <a:xfrm>
              <a:off x="1689851" y="3362051"/>
              <a:ext cx="16852" cy="36741"/>
            </a:xfrm>
            <a:custGeom>
              <a:avLst/>
              <a:gdLst>
                <a:gd name="T1" fmla="*/ 0 w 21600"/>
                <a:gd name="T2" fmla="*/ 0 h 21600"/>
                <a:gd name="T3" fmla="*/ 21600 w 21600"/>
                <a:gd name="T4" fmla="*/ 21600 h 21600"/>
              </a:gdLst>
              <a:ahLst/>
              <a:cxnLst/>
              <a:rect l="T1" t="T2" r="T3" b="T4"/>
              <a:pathLst>
                <a:path w="21600" h="21600">
                  <a:moveTo>
                    <a:pt x="0" y="21600"/>
                  </a:moveTo>
                  <a:lnTo>
                    <a:pt x="10490" y="2836"/>
                  </a:lnTo>
                  <a:lnTo>
                    <a:pt x="14194" y="1527"/>
                  </a:lnTo>
                  <a:lnTo>
                    <a:pt x="21600" y="0"/>
                  </a:lnTo>
                  <a:lnTo>
                    <a:pt x="12343" y="18545"/>
                  </a:lnTo>
                  <a:lnTo>
                    <a:pt x="0" y="21600"/>
                  </a:lnTo>
                  <a:close/>
                </a:path>
              </a:pathLst>
            </a:custGeom>
            <a:solidFill>
              <a:srgbClr val="E56C00"/>
            </a:solidFill>
            <a:ln w="9525" cap="flat" cmpd="sng">
              <a:noFill/>
              <a:prstDash val="solid"/>
              <a:round/>
            </a:ln>
          </p:spPr>
        </p:sp>
        <p:sp>
          <p:nvSpPr>
            <p:cNvPr id="325" name="曲线"/>
            <p:cNvSpPr>
              <a:spLocks/>
            </p:cNvSpPr>
            <p:nvPr/>
          </p:nvSpPr>
          <p:spPr>
            <a:xfrm>
              <a:off x="1038220" y="3714996"/>
              <a:ext cx="12639" cy="8906"/>
            </a:xfrm>
            <a:custGeom>
              <a:avLst/>
              <a:gdLst>
                <a:gd name="T1" fmla="*/ 0 w 21600"/>
                <a:gd name="T2" fmla="*/ 0 h 21600"/>
                <a:gd name="T3" fmla="*/ 21600 w 21600"/>
                <a:gd name="T4" fmla="*/ 21600 h 21600"/>
              </a:gdLst>
              <a:ahLst/>
              <a:cxnLst/>
              <a:rect l="T1" t="T2" r="T3" b="T4"/>
              <a:pathLst>
                <a:path w="21600" h="21600">
                  <a:moveTo>
                    <a:pt x="2147483647" y="2147483647"/>
                  </a:moveTo>
                  <a:lnTo>
                    <a:pt x="2147483647" y="2147483647"/>
                  </a:lnTo>
                  <a:lnTo>
                    <a:pt x="2147483647" y="2147483647"/>
                  </a:lnTo>
                  <a:lnTo>
                    <a:pt x="2147483647" y="2147483647"/>
                  </a:lnTo>
                  <a:close/>
                </a:path>
              </a:pathLst>
            </a:custGeom>
            <a:solidFill>
              <a:srgbClr val="000000"/>
            </a:solidFill>
            <a:ln w="9525" cap="flat" cmpd="sng">
              <a:noFill/>
              <a:prstDash val="solid"/>
              <a:round/>
            </a:ln>
          </p:spPr>
        </p:sp>
        <p:sp>
          <p:nvSpPr>
            <p:cNvPr id="326" name="曲线"/>
            <p:cNvSpPr>
              <a:spLocks/>
            </p:cNvSpPr>
            <p:nvPr/>
          </p:nvSpPr>
          <p:spPr>
            <a:xfrm>
              <a:off x="1834500" y="3583616"/>
              <a:ext cx="39322" cy="65690"/>
            </a:xfrm>
            <a:custGeom>
              <a:avLst/>
              <a:gdLst>
                <a:gd name="T1" fmla="*/ 0 w 21600"/>
                <a:gd name="T2" fmla="*/ 0 h 21600"/>
                <a:gd name="T3" fmla="*/ 21600 w 21600"/>
                <a:gd name="T4" fmla="*/ 21600 h 21600"/>
              </a:gdLst>
              <a:ahLst/>
              <a:cxnLst/>
              <a:rect l="T1" t="T2" r="T3" b="T4"/>
              <a:pathLst>
                <a:path w="21600" h="21600">
                  <a:moveTo>
                    <a:pt x="6529" y="1219"/>
                  </a:moveTo>
                  <a:lnTo>
                    <a:pt x="8036" y="3294"/>
                  </a:lnTo>
                  <a:lnTo>
                    <a:pt x="9544" y="5856"/>
                  </a:lnTo>
                  <a:lnTo>
                    <a:pt x="10046" y="8053"/>
                  </a:lnTo>
                  <a:lnTo>
                    <a:pt x="9794" y="10371"/>
                  </a:lnTo>
                  <a:lnTo>
                    <a:pt x="8789" y="13544"/>
                  </a:lnTo>
                  <a:lnTo>
                    <a:pt x="6529" y="15254"/>
                  </a:lnTo>
                  <a:lnTo>
                    <a:pt x="3516" y="17572"/>
                  </a:lnTo>
                  <a:lnTo>
                    <a:pt x="0" y="19281"/>
                  </a:lnTo>
                  <a:lnTo>
                    <a:pt x="2259" y="20501"/>
                  </a:lnTo>
                  <a:lnTo>
                    <a:pt x="3766" y="20988"/>
                  </a:lnTo>
                  <a:lnTo>
                    <a:pt x="5524" y="20988"/>
                  </a:lnTo>
                  <a:lnTo>
                    <a:pt x="7031" y="20988"/>
                  </a:lnTo>
                  <a:lnTo>
                    <a:pt x="8789" y="20501"/>
                  </a:lnTo>
                  <a:lnTo>
                    <a:pt x="10296" y="20378"/>
                  </a:lnTo>
                  <a:lnTo>
                    <a:pt x="12808" y="20378"/>
                  </a:lnTo>
                  <a:lnTo>
                    <a:pt x="13561" y="20622"/>
                  </a:lnTo>
                  <a:lnTo>
                    <a:pt x="14316" y="21233"/>
                  </a:lnTo>
                  <a:lnTo>
                    <a:pt x="16576" y="21600"/>
                  </a:lnTo>
                  <a:lnTo>
                    <a:pt x="18585" y="21110"/>
                  </a:lnTo>
                  <a:lnTo>
                    <a:pt x="19840" y="19281"/>
                  </a:lnTo>
                  <a:lnTo>
                    <a:pt x="21096" y="15986"/>
                  </a:lnTo>
                  <a:lnTo>
                    <a:pt x="21600" y="12446"/>
                  </a:lnTo>
                  <a:lnTo>
                    <a:pt x="21348" y="8664"/>
                  </a:lnTo>
                  <a:lnTo>
                    <a:pt x="20594" y="5978"/>
                  </a:lnTo>
                  <a:lnTo>
                    <a:pt x="18334" y="2439"/>
                  </a:lnTo>
                  <a:lnTo>
                    <a:pt x="17329" y="1219"/>
                  </a:lnTo>
                  <a:lnTo>
                    <a:pt x="15822" y="487"/>
                  </a:lnTo>
                  <a:lnTo>
                    <a:pt x="13561" y="0"/>
                  </a:lnTo>
                  <a:lnTo>
                    <a:pt x="11051" y="0"/>
                  </a:lnTo>
                  <a:lnTo>
                    <a:pt x="8287" y="487"/>
                  </a:lnTo>
                  <a:lnTo>
                    <a:pt x="6529" y="1219"/>
                  </a:lnTo>
                  <a:close/>
                </a:path>
              </a:pathLst>
            </a:custGeom>
            <a:solidFill>
              <a:srgbClr val="7F5F3F"/>
            </a:solidFill>
            <a:ln w="4763" cap="flat" cmpd="sng">
              <a:solidFill>
                <a:srgbClr val="3F1F00"/>
              </a:solidFill>
              <a:prstDash val="solid"/>
              <a:round/>
            </a:ln>
          </p:spPr>
        </p:sp>
        <p:grpSp>
          <p:nvGrpSpPr>
            <p:cNvPr id="329" name="组合"/>
            <p:cNvGrpSpPr>
              <a:grpSpLocks/>
            </p:cNvGrpSpPr>
            <p:nvPr/>
          </p:nvGrpSpPr>
          <p:grpSpPr>
            <a:xfrm>
              <a:off x="1574692" y="3547987"/>
              <a:ext cx="301940" cy="335131"/>
              <a:chOff x="1574692" y="3547987"/>
              <a:chExt cx="301940" cy="335131"/>
            </a:xfrm>
          </p:grpSpPr>
          <p:sp>
            <p:nvSpPr>
              <p:cNvPr id="327" name="曲线"/>
              <p:cNvSpPr>
                <a:spLocks/>
              </p:cNvSpPr>
              <p:nvPr/>
            </p:nvSpPr>
            <p:spPr>
              <a:xfrm>
                <a:off x="1574692" y="3560236"/>
                <a:ext cx="287896" cy="322882"/>
              </a:xfrm>
              <a:custGeom>
                <a:avLst/>
                <a:gdLst>
                  <a:gd name="T1" fmla="*/ 0 w 21600"/>
                  <a:gd name="T2" fmla="*/ 0 h 21600"/>
                  <a:gd name="T3" fmla="*/ 21600 w 21600"/>
                  <a:gd name="T4" fmla="*/ 21600 h 21600"/>
                </a:gdLst>
                <a:ahLst/>
                <a:cxnLst/>
                <a:rect l="T1" t="T2" r="T3" b="T4"/>
                <a:pathLst>
                  <a:path w="21600" h="21600">
                    <a:moveTo>
                      <a:pt x="2138" y="5462"/>
                    </a:moveTo>
                    <a:lnTo>
                      <a:pt x="1122" y="8241"/>
                    </a:lnTo>
                    <a:lnTo>
                      <a:pt x="666" y="9880"/>
                    </a:lnTo>
                    <a:lnTo>
                      <a:pt x="104" y="11544"/>
                    </a:lnTo>
                    <a:lnTo>
                      <a:pt x="0" y="13356"/>
                    </a:lnTo>
                    <a:lnTo>
                      <a:pt x="244" y="14647"/>
                    </a:lnTo>
                    <a:lnTo>
                      <a:pt x="561" y="15467"/>
                    </a:lnTo>
                    <a:lnTo>
                      <a:pt x="666" y="16783"/>
                    </a:lnTo>
                    <a:lnTo>
                      <a:pt x="1683" y="17602"/>
                    </a:lnTo>
                    <a:lnTo>
                      <a:pt x="2489" y="18818"/>
                    </a:lnTo>
                    <a:lnTo>
                      <a:pt x="4277" y="21598"/>
                    </a:lnTo>
                    <a:lnTo>
                      <a:pt x="19601" y="19241"/>
                    </a:lnTo>
                    <a:lnTo>
                      <a:pt x="18900" y="17106"/>
                    </a:lnTo>
                    <a:lnTo>
                      <a:pt x="19916" y="15393"/>
                    </a:lnTo>
                    <a:lnTo>
                      <a:pt x="20828" y="13108"/>
                    </a:lnTo>
                    <a:lnTo>
                      <a:pt x="21494" y="10477"/>
                    </a:lnTo>
                    <a:lnTo>
                      <a:pt x="21600" y="8093"/>
                    </a:lnTo>
                    <a:lnTo>
                      <a:pt x="21143" y="5710"/>
                    </a:lnTo>
                    <a:lnTo>
                      <a:pt x="20267" y="3847"/>
                    </a:lnTo>
                    <a:lnTo>
                      <a:pt x="18338" y="1960"/>
                    </a:lnTo>
                    <a:lnTo>
                      <a:pt x="16445" y="819"/>
                    </a:lnTo>
                    <a:lnTo>
                      <a:pt x="14657" y="321"/>
                    </a:lnTo>
                    <a:lnTo>
                      <a:pt x="12271" y="74"/>
                    </a:lnTo>
                    <a:lnTo>
                      <a:pt x="9467" y="0"/>
                    </a:lnTo>
                    <a:lnTo>
                      <a:pt x="7328" y="321"/>
                    </a:lnTo>
                    <a:lnTo>
                      <a:pt x="5714" y="1066"/>
                    </a:lnTo>
                    <a:lnTo>
                      <a:pt x="4031" y="2035"/>
                    </a:lnTo>
                    <a:lnTo>
                      <a:pt x="3154" y="3103"/>
                    </a:lnTo>
                    <a:lnTo>
                      <a:pt x="2349" y="4419"/>
                    </a:lnTo>
                    <a:lnTo>
                      <a:pt x="2138" y="5462"/>
                    </a:lnTo>
                    <a:close/>
                  </a:path>
                </a:pathLst>
              </a:custGeom>
              <a:solidFill>
                <a:srgbClr val="FFBF5F"/>
              </a:solidFill>
              <a:ln w="9525" cap="flat" cmpd="sng">
                <a:noFill/>
                <a:prstDash val="solid"/>
                <a:round/>
              </a:ln>
            </p:spPr>
          </p:sp>
          <p:sp>
            <p:nvSpPr>
              <p:cNvPr id="328" name="曲线"/>
              <p:cNvSpPr>
                <a:spLocks/>
              </p:cNvSpPr>
              <p:nvPr/>
            </p:nvSpPr>
            <p:spPr>
              <a:xfrm>
                <a:off x="1574692" y="3547987"/>
                <a:ext cx="301940" cy="292820"/>
              </a:xfrm>
              <a:custGeom>
                <a:avLst/>
                <a:gdLst>
                  <a:gd name="T1" fmla="*/ 0 w 21600"/>
                  <a:gd name="T2" fmla="*/ 0 h 21600"/>
                  <a:gd name="T3" fmla="*/ 21600 w 21600"/>
                  <a:gd name="T4" fmla="*/ 21600 h 21600"/>
                </a:gdLst>
                <a:ahLst/>
                <a:cxnLst/>
                <a:rect l="T1" t="T2" r="T3" b="T4"/>
                <a:pathLst>
                  <a:path w="21600" h="21600">
                    <a:moveTo>
                      <a:pt x="2679" y="4139"/>
                    </a:moveTo>
                    <a:lnTo>
                      <a:pt x="3113" y="2794"/>
                    </a:lnTo>
                    <a:lnTo>
                      <a:pt x="3985" y="1451"/>
                    </a:lnTo>
                    <a:lnTo>
                      <a:pt x="5056" y="822"/>
                    </a:lnTo>
                    <a:lnTo>
                      <a:pt x="6261" y="355"/>
                    </a:lnTo>
                    <a:lnTo>
                      <a:pt x="8405" y="0"/>
                    </a:lnTo>
                    <a:lnTo>
                      <a:pt x="10013" y="0"/>
                    </a:lnTo>
                    <a:lnTo>
                      <a:pt x="12055" y="0"/>
                    </a:lnTo>
                    <a:lnTo>
                      <a:pt x="13663" y="274"/>
                    </a:lnTo>
                    <a:lnTo>
                      <a:pt x="14734" y="711"/>
                    </a:lnTo>
                    <a:lnTo>
                      <a:pt x="15605" y="1068"/>
                    </a:lnTo>
                    <a:lnTo>
                      <a:pt x="16777" y="1891"/>
                    </a:lnTo>
                    <a:lnTo>
                      <a:pt x="17849" y="2713"/>
                    </a:lnTo>
                    <a:lnTo>
                      <a:pt x="18719" y="3343"/>
                    </a:lnTo>
                    <a:lnTo>
                      <a:pt x="19557" y="4139"/>
                    </a:lnTo>
                    <a:lnTo>
                      <a:pt x="20427" y="5399"/>
                    </a:lnTo>
                    <a:lnTo>
                      <a:pt x="20863" y="6770"/>
                    </a:lnTo>
                    <a:lnTo>
                      <a:pt x="21398" y="8660"/>
                    </a:lnTo>
                    <a:lnTo>
                      <a:pt x="21600" y="10114"/>
                    </a:lnTo>
                    <a:lnTo>
                      <a:pt x="21499" y="11648"/>
                    </a:lnTo>
                    <a:lnTo>
                      <a:pt x="21398" y="13211"/>
                    </a:lnTo>
                    <a:lnTo>
                      <a:pt x="20863" y="14911"/>
                    </a:lnTo>
                    <a:lnTo>
                      <a:pt x="20327" y="16720"/>
                    </a:lnTo>
                    <a:lnTo>
                      <a:pt x="19892" y="18446"/>
                    </a:lnTo>
                    <a:lnTo>
                      <a:pt x="19020" y="19708"/>
                    </a:lnTo>
                    <a:lnTo>
                      <a:pt x="18050" y="20255"/>
                    </a:lnTo>
                    <a:lnTo>
                      <a:pt x="16877" y="20694"/>
                    </a:lnTo>
                    <a:lnTo>
                      <a:pt x="15605" y="21051"/>
                    </a:lnTo>
                    <a:lnTo>
                      <a:pt x="14734" y="21408"/>
                    </a:lnTo>
                    <a:lnTo>
                      <a:pt x="13561" y="21599"/>
                    </a:lnTo>
                    <a:lnTo>
                      <a:pt x="12491" y="21517"/>
                    </a:lnTo>
                    <a:lnTo>
                      <a:pt x="10883" y="21161"/>
                    </a:lnTo>
                    <a:lnTo>
                      <a:pt x="9611" y="21078"/>
                    </a:lnTo>
                    <a:lnTo>
                      <a:pt x="9008" y="20968"/>
                    </a:lnTo>
                    <a:lnTo>
                      <a:pt x="9108" y="21325"/>
                    </a:lnTo>
                    <a:lnTo>
                      <a:pt x="5458" y="20777"/>
                    </a:lnTo>
                    <a:lnTo>
                      <a:pt x="5893" y="19708"/>
                    </a:lnTo>
                    <a:lnTo>
                      <a:pt x="5825" y="19186"/>
                    </a:lnTo>
                    <a:lnTo>
                      <a:pt x="5793" y="18720"/>
                    </a:lnTo>
                    <a:lnTo>
                      <a:pt x="5658" y="18145"/>
                    </a:lnTo>
                    <a:lnTo>
                      <a:pt x="5458" y="17844"/>
                    </a:lnTo>
                    <a:lnTo>
                      <a:pt x="5122" y="17460"/>
                    </a:lnTo>
                    <a:lnTo>
                      <a:pt x="5558" y="17021"/>
                    </a:lnTo>
                    <a:lnTo>
                      <a:pt x="5927" y="16501"/>
                    </a:lnTo>
                    <a:lnTo>
                      <a:pt x="6094" y="16062"/>
                    </a:lnTo>
                    <a:lnTo>
                      <a:pt x="5793" y="15020"/>
                    </a:lnTo>
                    <a:lnTo>
                      <a:pt x="5692" y="13649"/>
                    </a:lnTo>
                    <a:lnTo>
                      <a:pt x="4921" y="12855"/>
                    </a:lnTo>
                    <a:lnTo>
                      <a:pt x="3850" y="12581"/>
                    </a:lnTo>
                    <a:lnTo>
                      <a:pt x="2779" y="11813"/>
                    </a:lnTo>
                    <a:lnTo>
                      <a:pt x="2041" y="11813"/>
                    </a:lnTo>
                    <a:lnTo>
                      <a:pt x="1305" y="12581"/>
                    </a:lnTo>
                    <a:lnTo>
                      <a:pt x="1305" y="13649"/>
                    </a:lnTo>
                    <a:lnTo>
                      <a:pt x="1774" y="14499"/>
                    </a:lnTo>
                    <a:lnTo>
                      <a:pt x="1907" y="15761"/>
                    </a:lnTo>
                    <a:lnTo>
                      <a:pt x="1505" y="15678"/>
                    </a:lnTo>
                    <a:lnTo>
                      <a:pt x="1105" y="15431"/>
                    </a:lnTo>
                    <a:lnTo>
                      <a:pt x="635" y="12662"/>
                    </a:lnTo>
                    <a:lnTo>
                      <a:pt x="0" y="10827"/>
                    </a:lnTo>
                    <a:lnTo>
                      <a:pt x="435" y="9374"/>
                    </a:lnTo>
                    <a:lnTo>
                      <a:pt x="769" y="7756"/>
                    </a:lnTo>
                    <a:lnTo>
                      <a:pt x="1071" y="6057"/>
                    </a:lnTo>
                    <a:lnTo>
                      <a:pt x="1071" y="5235"/>
                    </a:lnTo>
                    <a:lnTo>
                      <a:pt x="2679" y="4139"/>
                    </a:lnTo>
                    <a:close/>
                  </a:path>
                </a:pathLst>
              </a:custGeom>
              <a:solidFill>
                <a:srgbClr val="5F3F1F"/>
              </a:solidFill>
              <a:ln w="9525" cap="flat" cmpd="sng">
                <a:noFill/>
                <a:prstDash val="solid"/>
                <a:round/>
              </a:ln>
            </p:spPr>
          </p:sp>
        </p:grpSp>
        <p:sp>
          <p:nvSpPr>
            <p:cNvPr id="330" name="曲线"/>
            <p:cNvSpPr>
              <a:spLocks/>
            </p:cNvSpPr>
            <p:nvPr/>
          </p:nvSpPr>
          <p:spPr>
            <a:xfrm flipH="1">
              <a:off x="1156188" y="3799614"/>
              <a:ext cx="212060" cy="75709"/>
            </a:xfrm>
            <a:custGeom>
              <a:avLst/>
              <a:gdLst>
                <a:gd name="T1" fmla="*/ 0 w 21600"/>
                <a:gd name="T2" fmla="*/ 0 h 21600"/>
                <a:gd name="T3" fmla="*/ 21600 w 21600"/>
                <a:gd name="T4" fmla="*/ 21600 h 21600"/>
              </a:gdLst>
              <a:ahLst/>
              <a:cxnLst/>
              <a:rect l="T1" t="T2" r="T3" b="T4"/>
              <a:pathLst>
                <a:path w="21600" h="21600">
                  <a:moveTo>
                    <a:pt x="0" y="2541"/>
                  </a:moveTo>
                  <a:lnTo>
                    <a:pt x="476" y="0"/>
                  </a:lnTo>
                  <a:lnTo>
                    <a:pt x="3153" y="316"/>
                  </a:lnTo>
                  <a:lnTo>
                    <a:pt x="6021" y="1481"/>
                  </a:lnTo>
                  <a:lnTo>
                    <a:pt x="10416" y="4869"/>
                  </a:lnTo>
                  <a:lnTo>
                    <a:pt x="12710" y="7094"/>
                  </a:lnTo>
                  <a:lnTo>
                    <a:pt x="15338" y="9740"/>
                  </a:lnTo>
                  <a:lnTo>
                    <a:pt x="18159" y="12704"/>
                  </a:lnTo>
                  <a:lnTo>
                    <a:pt x="20547" y="15669"/>
                  </a:lnTo>
                  <a:lnTo>
                    <a:pt x="21361" y="17787"/>
                  </a:lnTo>
                  <a:lnTo>
                    <a:pt x="21600" y="21599"/>
                  </a:lnTo>
                  <a:lnTo>
                    <a:pt x="0" y="2541"/>
                  </a:lnTo>
                  <a:close/>
                </a:path>
              </a:pathLst>
            </a:custGeom>
            <a:solidFill>
              <a:srgbClr val="FFFFFF"/>
            </a:solidFill>
            <a:ln w="9525" cap="flat" cmpd="sng">
              <a:noFill/>
              <a:prstDash val="solid"/>
              <a:round/>
            </a:ln>
          </p:spPr>
        </p:sp>
        <p:sp>
          <p:nvSpPr>
            <p:cNvPr id="331" name="曲线"/>
            <p:cNvSpPr>
              <a:spLocks/>
            </p:cNvSpPr>
            <p:nvPr/>
          </p:nvSpPr>
          <p:spPr>
            <a:xfrm>
              <a:off x="586010" y="3753965"/>
              <a:ext cx="1405781" cy="185936"/>
            </a:xfrm>
            <a:custGeom>
              <a:avLst/>
              <a:gdLst>
                <a:gd name="T1" fmla="*/ 0 w 21600"/>
                <a:gd name="T2" fmla="*/ 0 h 21600"/>
                <a:gd name="T3" fmla="*/ 21600 w 21600"/>
                <a:gd name="T4" fmla="*/ 21600 h 21600"/>
              </a:gdLst>
              <a:ahLst/>
              <a:cxnLst/>
              <a:rect l="T1" t="T2" r="T3" b="T4"/>
              <a:pathLst>
                <a:path w="21600" h="21600">
                  <a:moveTo>
                    <a:pt x="93" y="15575"/>
                  </a:moveTo>
                  <a:lnTo>
                    <a:pt x="919" y="9294"/>
                  </a:lnTo>
                  <a:lnTo>
                    <a:pt x="1380" y="6583"/>
                  </a:lnTo>
                  <a:lnTo>
                    <a:pt x="1789" y="4473"/>
                  </a:lnTo>
                  <a:lnTo>
                    <a:pt x="2437" y="1246"/>
                  </a:lnTo>
                  <a:lnTo>
                    <a:pt x="2709" y="0"/>
                  </a:lnTo>
                  <a:lnTo>
                    <a:pt x="4593" y="5679"/>
                  </a:lnTo>
                  <a:lnTo>
                    <a:pt x="5004" y="8691"/>
                  </a:lnTo>
                  <a:lnTo>
                    <a:pt x="5327" y="11100"/>
                  </a:lnTo>
                  <a:lnTo>
                    <a:pt x="5702" y="13811"/>
                  </a:lnTo>
                  <a:lnTo>
                    <a:pt x="5888" y="15575"/>
                  </a:lnTo>
                  <a:lnTo>
                    <a:pt x="7032" y="11703"/>
                  </a:lnTo>
                  <a:lnTo>
                    <a:pt x="7541" y="9939"/>
                  </a:lnTo>
                  <a:lnTo>
                    <a:pt x="8224" y="8389"/>
                  </a:lnTo>
                  <a:lnTo>
                    <a:pt x="8779" y="5679"/>
                  </a:lnTo>
                  <a:lnTo>
                    <a:pt x="9649" y="7185"/>
                  </a:lnTo>
                  <a:lnTo>
                    <a:pt x="10381" y="8992"/>
                  </a:lnTo>
                  <a:lnTo>
                    <a:pt x="11116" y="10800"/>
                  </a:lnTo>
                  <a:lnTo>
                    <a:pt x="11209" y="11100"/>
                  </a:lnTo>
                  <a:lnTo>
                    <a:pt x="11762" y="11703"/>
                  </a:lnTo>
                  <a:lnTo>
                    <a:pt x="12360" y="15575"/>
                  </a:lnTo>
                  <a:lnTo>
                    <a:pt x="12683" y="17942"/>
                  </a:lnTo>
                  <a:lnTo>
                    <a:pt x="13459" y="20395"/>
                  </a:lnTo>
                  <a:lnTo>
                    <a:pt x="15666" y="13208"/>
                  </a:lnTo>
                  <a:lnTo>
                    <a:pt x="18888" y="8691"/>
                  </a:lnTo>
                  <a:lnTo>
                    <a:pt x="20082" y="11100"/>
                  </a:lnTo>
                  <a:lnTo>
                    <a:pt x="21275" y="15876"/>
                  </a:lnTo>
                  <a:lnTo>
                    <a:pt x="21600" y="21600"/>
                  </a:lnTo>
                  <a:lnTo>
                    <a:pt x="0" y="21600"/>
                  </a:lnTo>
                  <a:lnTo>
                    <a:pt x="93" y="15575"/>
                  </a:lnTo>
                  <a:close/>
                </a:path>
              </a:pathLst>
            </a:custGeom>
            <a:solidFill>
              <a:srgbClr val="5F5F5F"/>
            </a:solidFill>
            <a:ln w="9525" cap="flat" cmpd="sng">
              <a:noFill/>
              <a:prstDash val="solid"/>
              <a:round/>
            </a:ln>
          </p:spPr>
        </p:sp>
        <p:sp>
          <p:nvSpPr>
            <p:cNvPr id="332" name="曲线"/>
            <p:cNvSpPr>
              <a:spLocks/>
            </p:cNvSpPr>
            <p:nvPr/>
          </p:nvSpPr>
          <p:spPr>
            <a:xfrm>
              <a:off x="739086" y="3806294"/>
              <a:ext cx="178355" cy="102432"/>
            </a:xfrm>
            <a:custGeom>
              <a:avLst/>
              <a:gdLst>
                <a:gd name="T1" fmla="*/ 0 w 21600"/>
                <a:gd name="T2" fmla="*/ 0 h 21600"/>
                <a:gd name="T3" fmla="*/ 21600 w 21600"/>
                <a:gd name="T4" fmla="*/ 21600 h 21600"/>
              </a:gdLst>
              <a:ahLst/>
              <a:cxnLst/>
              <a:rect l="T1" t="T2" r="T3" b="T4"/>
              <a:pathLst>
                <a:path w="21600" h="21600">
                  <a:moveTo>
                    <a:pt x="0" y="0"/>
                  </a:moveTo>
                  <a:lnTo>
                    <a:pt x="10428" y="3495"/>
                  </a:lnTo>
                  <a:lnTo>
                    <a:pt x="14019" y="5361"/>
                  </a:lnTo>
                  <a:lnTo>
                    <a:pt x="15956" y="6915"/>
                  </a:lnTo>
                  <a:lnTo>
                    <a:pt x="17895" y="9090"/>
                  </a:lnTo>
                  <a:lnTo>
                    <a:pt x="19604" y="11965"/>
                  </a:lnTo>
                  <a:lnTo>
                    <a:pt x="20688" y="14994"/>
                  </a:lnTo>
                  <a:lnTo>
                    <a:pt x="21600" y="18102"/>
                  </a:lnTo>
                  <a:lnTo>
                    <a:pt x="19947" y="21600"/>
                  </a:lnTo>
                  <a:lnTo>
                    <a:pt x="19149" y="17870"/>
                  </a:lnTo>
                  <a:lnTo>
                    <a:pt x="17781" y="14528"/>
                  </a:lnTo>
                  <a:lnTo>
                    <a:pt x="16469" y="12276"/>
                  </a:lnTo>
                  <a:lnTo>
                    <a:pt x="15329" y="10644"/>
                  </a:lnTo>
                  <a:lnTo>
                    <a:pt x="13221" y="8856"/>
                  </a:lnTo>
                  <a:lnTo>
                    <a:pt x="10771" y="7148"/>
                  </a:lnTo>
                  <a:lnTo>
                    <a:pt x="7350" y="5049"/>
                  </a:lnTo>
                  <a:lnTo>
                    <a:pt x="4046" y="2951"/>
                  </a:lnTo>
                  <a:lnTo>
                    <a:pt x="0" y="0"/>
                  </a:lnTo>
                  <a:close/>
                </a:path>
              </a:pathLst>
            </a:custGeom>
            <a:solidFill>
              <a:srgbClr val="7F7F7F"/>
            </a:solidFill>
            <a:ln w="9525" cap="flat" cmpd="sng">
              <a:noFill/>
              <a:prstDash val="solid"/>
              <a:round/>
            </a:ln>
          </p:spPr>
        </p:sp>
      </p:grpSp>
      <p:pic>
        <p:nvPicPr>
          <p:cNvPr id="334" name="图片" descr="C:\Users\5109100773\Desktop\hxrnx3_3q_131015_09-1200.jpg"/>
          <p:cNvPicPr>
            <a:picLocks noChangeAspect="1"/>
          </p:cNvPicPr>
          <p:nvPr/>
        </p:nvPicPr>
        <p:blipFill>
          <a:blip r:embed="rId8" cstate="print"/>
          <a:stretch>
            <a:fillRect/>
          </a:stretch>
        </p:blipFill>
        <p:spPr>
          <a:xfrm>
            <a:off x="3375927" y="2493109"/>
            <a:ext cx="1644631" cy="1072011"/>
          </a:xfrm>
          <a:prstGeom prst="rect">
            <a:avLst/>
          </a:prstGeom>
          <a:noFill/>
          <a:ln w="9525" cap="flat" cmpd="sng">
            <a:noFill/>
            <a:prstDash val="solid"/>
            <a:round/>
          </a:ln>
        </p:spPr>
      </p:pic>
      <p:sp>
        <p:nvSpPr>
          <p:cNvPr id="335" name="直线"/>
          <p:cNvSpPr>
            <a:spLocks/>
          </p:cNvSpPr>
          <p:nvPr/>
        </p:nvSpPr>
        <p:spPr>
          <a:xfrm>
            <a:off x="4369448" y="3302965"/>
            <a:ext cx="670333" cy="1296975"/>
          </a:xfrm>
          <a:prstGeom prst="line">
            <a:avLst/>
          </a:prstGeom>
          <a:noFill/>
          <a:ln w="25400" cap="flat" cmpd="sng">
            <a:solidFill>
              <a:srgbClr val="000000"/>
            </a:solidFill>
            <a:prstDash val="solid"/>
            <a:round/>
            <a:tailEnd type="triangle" w="med" len="med"/>
          </a:ln>
        </p:spPr>
      </p:sp>
      <p:pic>
        <p:nvPicPr>
          <p:cNvPr id="336" name="图片"/>
          <p:cNvPicPr>
            <a:picLocks noChangeAspect="1"/>
          </p:cNvPicPr>
          <p:nvPr/>
        </p:nvPicPr>
        <p:blipFill>
          <a:blip r:embed="rId9" cstate="print"/>
          <a:stretch>
            <a:fillRect/>
          </a:stretch>
        </p:blipFill>
        <p:spPr>
          <a:xfrm>
            <a:off x="5353209" y="2410134"/>
            <a:ext cx="1384064" cy="881412"/>
          </a:xfrm>
          <a:prstGeom prst="rect">
            <a:avLst/>
          </a:prstGeom>
          <a:noFill/>
          <a:ln w="9525" cap="flat" cmpd="sng">
            <a:noFill/>
            <a:prstDash val="solid"/>
            <a:round/>
          </a:ln>
        </p:spPr>
      </p:pic>
      <p:sp>
        <p:nvSpPr>
          <p:cNvPr id="337" name="矩形"/>
          <p:cNvSpPr>
            <a:spLocks/>
          </p:cNvSpPr>
          <p:nvPr/>
        </p:nvSpPr>
        <p:spPr>
          <a:xfrm>
            <a:off x="5039785" y="2436197"/>
            <a:ext cx="794448" cy="451342"/>
          </a:xfrm>
          <a:prstGeom prst="rect">
            <a:avLst/>
          </a:prstGeom>
          <a:solidFill>
            <a:srgbClr val="FFFFFF">
              <a:alpha val="90000"/>
            </a:srgbClr>
          </a:solidFill>
          <a:ln w="9525" cap="flat" cmpd="sng">
            <a:noFill/>
            <a:prstDash val="solid"/>
            <a:miter/>
          </a:ln>
        </p:spPr>
        <p:txBody>
          <a:bodyPr vert="horz" wrap="none" lIns="121920" tIns="60960" rIns="121920" bIns="60960" anchor="t" anchorCtr="0">
            <a:prstTxWarp prst="textNoShape">
              <a:avLst/>
            </a:prstTxWarp>
            <a:spAutoFit/>
          </a:bodyPr>
          <a:lstStyle/>
          <a:p>
            <a:pPr eaLnBrk="1" hangingPunct="1">
              <a:spcBef>
                <a:spcPts val="0"/>
              </a:spcBef>
              <a:spcAft>
                <a:spcPts val="0"/>
              </a:spcAft>
            </a:pPr>
            <a:r>
              <a:rPr lang="zh-CN" altLang="en-US" sz="2133">
                <a:latin typeface="黑体" charset="0"/>
                <a:ea typeface="黑体" charset="0"/>
                <a:cs typeface="Calibri" charset="0"/>
              </a:rPr>
              <a:t>电脑</a:t>
            </a:r>
          </a:p>
        </p:txBody>
      </p:sp>
      <p:sp>
        <p:nvSpPr>
          <p:cNvPr id="338" name="矩形"/>
          <p:cNvSpPr>
            <a:spLocks/>
          </p:cNvSpPr>
          <p:nvPr/>
        </p:nvSpPr>
        <p:spPr>
          <a:xfrm>
            <a:off x="2816856" y="4646688"/>
            <a:ext cx="2027157" cy="779572"/>
          </a:xfrm>
          <a:prstGeom prst="rect">
            <a:avLst/>
          </a:prstGeom>
          <a:noFill/>
          <a:ln w="9525" cap="flat" cmpd="sng">
            <a:noFill/>
            <a:prstDash val="solid"/>
            <a:miter/>
          </a:ln>
        </p:spPr>
        <p:txBody>
          <a:bodyPr vert="horz" wrap="none" lIns="121920" tIns="60960" rIns="121920" bIns="60960" anchor="t" anchorCtr="0">
            <a:prstTxWarp prst="textNoShape">
              <a:avLst/>
            </a:prstTxWarp>
            <a:spAutoFit/>
          </a:bodyPr>
          <a:lstStyle/>
          <a:p>
            <a:pPr algn="ctr" eaLnBrk="1" hangingPunct="1">
              <a:spcBef>
                <a:spcPts val="0"/>
              </a:spcBef>
              <a:spcAft>
                <a:spcPts val="0"/>
              </a:spcAft>
            </a:pPr>
            <a:r>
              <a:rPr lang="zh-CN" altLang="en-US" sz="2133" dirty="0">
                <a:latin typeface="黑体" charset="0"/>
                <a:ea typeface="黑体" charset="0"/>
                <a:cs typeface="Calibri" charset="0"/>
              </a:rPr>
              <a:t>摄像头</a:t>
            </a:r>
            <a:endParaRPr lang="en-US" altLang="zh-CN" sz="2133" dirty="0">
              <a:latin typeface="黑体" charset="0"/>
              <a:ea typeface="黑体" charset="0"/>
              <a:cs typeface="Calibri" charset="0"/>
            </a:endParaRPr>
          </a:p>
          <a:p>
            <a:pPr algn="ctr" eaLnBrk="1" hangingPunct="1">
              <a:spcBef>
                <a:spcPts val="0"/>
              </a:spcBef>
              <a:spcAft>
                <a:spcPts val="0"/>
              </a:spcAft>
            </a:pPr>
            <a:r>
              <a:rPr lang="zh-CN" altLang="en-US" sz="2133" dirty="0">
                <a:latin typeface="黑体" charset="0"/>
                <a:ea typeface="黑体" charset="0"/>
                <a:cs typeface="Calibri" charset="0"/>
              </a:rPr>
              <a:t>（摄录学生</a:t>
            </a:r>
            <a:r>
              <a:rPr lang="en-US" altLang="zh-CN" sz="2133" dirty="0">
                <a:latin typeface="黑体" charset="0"/>
                <a:ea typeface="黑体" charset="0"/>
                <a:cs typeface="Calibri" charset="0"/>
              </a:rPr>
              <a:t> </a:t>
            </a:r>
            <a:r>
              <a:rPr lang="zh-CN" altLang="en-US" sz="2133" dirty="0">
                <a:latin typeface="黑体" charset="0"/>
                <a:ea typeface="黑体" charset="0"/>
                <a:cs typeface="Calibri" charset="0"/>
              </a:rPr>
              <a:t>）</a:t>
            </a:r>
          </a:p>
        </p:txBody>
      </p:sp>
      <p:sp>
        <p:nvSpPr>
          <p:cNvPr id="339" name="直线"/>
          <p:cNvSpPr>
            <a:spLocks/>
          </p:cNvSpPr>
          <p:nvPr/>
        </p:nvSpPr>
        <p:spPr>
          <a:xfrm>
            <a:off x="3200431" y="5045231"/>
            <a:ext cx="1585383" cy="19048"/>
          </a:xfrm>
          <a:prstGeom prst="line">
            <a:avLst/>
          </a:prstGeom>
          <a:noFill/>
          <a:ln w="25400" cap="flat" cmpd="sng">
            <a:solidFill>
              <a:srgbClr val="000000"/>
            </a:solidFill>
            <a:prstDash val="solid"/>
            <a:round/>
            <a:tailEnd type="triangle" w="med" len="med"/>
          </a:ln>
        </p:spPr>
      </p:sp>
      <p:sp>
        <p:nvSpPr>
          <p:cNvPr id="106" name="文本框 44">
            <a:extLst>
              <a:ext uri="{FF2B5EF4-FFF2-40B4-BE49-F238E27FC236}">
                <a16:creationId xmlns:a16="http://schemas.microsoft.com/office/drawing/2014/main" id="{F47FE9C4-9543-4FEA-9DC5-A9CD591B9DDA}"/>
              </a:ext>
            </a:extLst>
          </p:cNvPr>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2400" b="1" dirty="0">
                <a:solidFill>
                  <a:srgbClr val="117A68"/>
                </a:solidFill>
                <a:latin typeface="微软雅黑" pitchFamily="34" charset="-122"/>
              </a:rPr>
              <a:t>总体架构</a:t>
            </a:r>
          </a:p>
        </p:txBody>
      </p:sp>
      <p:pic>
        <p:nvPicPr>
          <p:cNvPr id="107" name="图片 41">
            <a:extLst>
              <a:ext uri="{FF2B5EF4-FFF2-40B4-BE49-F238E27FC236}">
                <a16:creationId xmlns:a16="http://schemas.microsoft.com/office/drawing/2014/main" id="{E67118F3-23CE-4284-8C37-13D36EFE056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13632" t="9293" r="6709" b="5219"/>
          <a:stretch>
            <a:fillRect/>
          </a:stretch>
        </p:blipFill>
        <p:spPr bwMode="auto">
          <a:xfrm>
            <a:off x="261938" y="160338"/>
            <a:ext cx="7254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 name="图片" descr="C:\Users\5109100773\Desktop\hxrnx3_3q_131015_09-1200.jpg">
            <a:extLst>
              <a:ext uri="{FF2B5EF4-FFF2-40B4-BE49-F238E27FC236}">
                <a16:creationId xmlns:a16="http://schemas.microsoft.com/office/drawing/2014/main" id="{20200994-AAB1-4568-AA34-E50BE2517C4E}"/>
              </a:ext>
            </a:extLst>
          </p:cNvPr>
          <p:cNvPicPr>
            <a:picLocks noChangeAspect="1"/>
          </p:cNvPicPr>
          <p:nvPr/>
        </p:nvPicPr>
        <p:blipFill>
          <a:blip r:embed="rId8" cstate="print"/>
          <a:stretch>
            <a:fillRect/>
          </a:stretch>
        </p:blipFill>
        <p:spPr>
          <a:xfrm>
            <a:off x="2384856" y="4441739"/>
            <a:ext cx="813156" cy="530035"/>
          </a:xfrm>
          <a:prstGeom prst="rect">
            <a:avLst/>
          </a:prstGeom>
          <a:noFill/>
          <a:ln w="9525" cap="flat" cmpd="sng">
            <a:noFill/>
            <a:prstDash val="solid"/>
            <a:round/>
          </a:ln>
        </p:spPr>
      </p:pic>
      <p:pic>
        <p:nvPicPr>
          <p:cNvPr id="3" name="图片 2">
            <a:extLst>
              <a:ext uri="{FF2B5EF4-FFF2-40B4-BE49-F238E27FC236}">
                <a16:creationId xmlns:a16="http://schemas.microsoft.com/office/drawing/2014/main" id="{F2C9CD10-AB33-414A-AFD6-F9ADB57995EF}"/>
              </a:ext>
            </a:extLst>
          </p:cNvPr>
          <p:cNvPicPr>
            <a:picLocks noChangeAspect="1"/>
          </p:cNvPicPr>
          <p:nvPr/>
        </p:nvPicPr>
        <p:blipFill>
          <a:blip r:embed="rId11"/>
          <a:stretch>
            <a:fillRect/>
          </a:stretch>
        </p:blipFill>
        <p:spPr>
          <a:xfrm>
            <a:off x="338846" y="2369456"/>
            <a:ext cx="2722971" cy="1611638"/>
          </a:xfrm>
          <a:prstGeom prst="rect">
            <a:avLst/>
          </a:prstGeom>
        </p:spPr>
      </p:pic>
      <p:pic>
        <p:nvPicPr>
          <p:cNvPr id="4" name="图片 3">
            <a:extLst>
              <a:ext uri="{FF2B5EF4-FFF2-40B4-BE49-F238E27FC236}">
                <a16:creationId xmlns:a16="http://schemas.microsoft.com/office/drawing/2014/main" id="{3966E680-1D74-4DC9-B5C5-8D9FB859502D}"/>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6793" b="89946" l="8571" r="92143">
                        <a14:foregroundMark x1="13929" y1="51087" x2="86071" y2="22011"/>
                        <a14:foregroundMark x1="86071" y1="22011" x2="92321" y2="27989"/>
                        <a14:foregroundMark x1="52321" y1="7065" x2="52857" y2="34511"/>
                        <a14:foregroundMark x1="8571" y1="50000" x2="34643" y2="43207"/>
                        <a14:foregroundMark x1="65179" y1="82880" x2="60536" y2="52174"/>
                      </a14:backgroundRemoval>
                    </a14:imgEffect>
                  </a14:imgLayer>
                </a14:imgProps>
              </a:ext>
            </a:extLst>
          </a:blip>
          <a:stretch>
            <a:fillRect/>
          </a:stretch>
        </p:blipFill>
        <p:spPr>
          <a:xfrm>
            <a:off x="7112501" y="2560645"/>
            <a:ext cx="1616128" cy="868355"/>
          </a:xfrm>
          <a:prstGeom prst="rect">
            <a:avLst/>
          </a:prstGeom>
        </p:spPr>
      </p:pic>
      <p:pic>
        <p:nvPicPr>
          <p:cNvPr id="5" name="图片 4">
            <a:extLst>
              <a:ext uri="{FF2B5EF4-FFF2-40B4-BE49-F238E27FC236}">
                <a16:creationId xmlns:a16="http://schemas.microsoft.com/office/drawing/2014/main" id="{8B18C1C9-57F4-4011-AD15-1D67BB1EC61F}"/>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6500" b="96500" l="10000" r="90000">
                        <a14:foregroundMark x1="64417" y1="6500" x2="68167" y2="23917"/>
                        <a14:foregroundMark x1="59417" y1="92500" x2="62250" y2="91000"/>
                        <a14:foregroundMark x1="66500" y1="96500" x2="70667" y2="92333"/>
                        <a14:foregroundMark x1="35417" y1="24583" x2="35750" y2="34000"/>
                        <a14:foregroundMark x1="35750" y1="34000" x2="36250" y2="35167"/>
                        <a14:foregroundMark x1="32083" y1="18917" x2="36417" y2="38083"/>
                        <a14:foregroundMark x1="34750" y1="19000" x2="38500" y2="27083"/>
                        <a14:foregroundMark x1="38500" y1="27083" x2="38167" y2="35250"/>
                      </a14:backgroundRemoval>
                    </a14:imgEffect>
                  </a14:imgLayer>
                </a14:imgProps>
              </a:ext>
            </a:extLst>
          </a:blip>
          <a:stretch>
            <a:fillRect/>
          </a:stretch>
        </p:blipFill>
        <p:spPr>
          <a:xfrm>
            <a:off x="9925437" y="656264"/>
            <a:ext cx="1279137" cy="1279137"/>
          </a:xfrm>
          <a:prstGeom prst="rect">
            <a:avLst/>
          </a:prstGeom>
        </p:spPr>
      </p:pic>
      <p:sp>
        <p:nvSpPr>
          <p:cNvPr id="111" name="直线">
            <a:extLst>
              <a:ext uri="{FF2B5EF4-FFF2-40B4-BE49-F238E27FC236}">
                <a16:creationId xmlns:a16="http://schemas.microsoft.com/office/drawing/2014/main" id="{374A3D95-1431-45AE-B313-07015BA8CC66}"/>
              </a:ext>
            </a:extLst>
          </p:cNvPr>
          <p:cNvSpPr>
            <a:spLocks/>
          </p:cNvSpPr>
          <p:nvPr/>
        </p:nvSpPr>
        <p:spPr>
          <a:xfrm flipH="1" flipV="1">
            <a:off x="9678885" y="2354926"/>
            <a:ext cx="659577" cy="313545"/>
          </a:xfrm>
          <a:prstGeom prst="line">
            <a:avLst/>
          </a:prstGeom>
          <a:noFill/>
          <a:ln w="25400" cap="flat" cmpd="sng">
            <a:solidFill>
              <a:srgbClr val="000000"/>
            </a:solidFill>
            <a:prstDash val="solid"/>
            <a:round/>
          </a:ln>
          <a:effectLst>
            <a:outerShdw blurRad="40000" dist="20000" dir="5400000" rotWithShape="0">
              <a:srgbClr val="000000">
                <a:alpha val="37647"/>
              </a:srgbClr>
            </a:outerShdw>
          </a:effectLst>
        </p:spPr>
      </p:sp>
      <p:pic>
        <p:nvPicPr>
          <p:cNvPr id="6" name="图片 5">
            <a:extLst>
              <a:ext uri="{FF2B5EF4-FFF2-40B4-BE49-F238E27FC236}">
                <a16:creationId xmlns:a16="http://schemas.microsoft.com/office/drawing/2014/main" id="{7C59411D-4A70-452F-BA07-605517C1031E}"/>
              </a:ext>
            </a:extLst>
          </p:cNvPr>
          <p:cNvPicPr>
            <a:picLocks noChangeAspect="1"/>
          </p:cNvPicPr>
          <p:nvPr/>
        </p:nvPicPr>
        <p:blipFill>
          <a:blip r:embed="rId16">
            <a:extLst>
              <a:ext uri="{BEBA8EAE-BF5A-486C-A8C5-ECC9F3942E4B}">
                <a14:imgProps xmlns:a14="http://schemas.microsoft.com/office/drawing/2010/main">
                  <a14:imgLayer r:embed="rId17">
                    <a14:imgEffect>
                      <a14:backgroundRemoval t="4503" b="89869" l="3089" r="90927">
                        <a14:foregroundMark x1="45174" y1="4503" x2="45753" y2="68480"/>
                        <a14:foregroundMark x1="45753" y1="68480" x2="44402" y2="72233"/>
                        <a14:foregroundMark x1="37452" y1="40901" x2="22780" y2="62101"/>
                        <a14:foregroundMark x1="27027" y1="46341" x2="38224" y2="37711"/>
                        <a14:foregroundMark x1="38224" y1="37711" x2="43436" y2="30769"/>
                        <a14:foregroundMark x1="48842" y1="35084" x2="56564" y2="41276"/>
                        <a14:foregroundMark x1="56564" y1="41276" x2="61004" y2="52345"/>
                        <a14:foregroundMark x1="61004" y1="52345" x2="63320" y2="66792"/>
                        <a14:foregroundMark x1="51158" y1="30957" x2="59459" y2="41463"/>
                        <a14:foregroundMark x1="59459" y1="41463" x2="63127" y2="50281"/>
                        <a14:foregroundMark x1="63127" y1="50281" x2="62355" y2="53471"/>
                        <a14:foregroundMark x1="69884" y1="68105" x2="44981" y2="63977"/>
                        <a14:foregroundMark x1="83398" y1="58724" x2="85521" y2="70732"/>
                        <a14:foregroundMark x1="85521" y1="70732" x2="76255" y2="81426"/>
                        <a14:foregroundMark x1="76255" y1="81426" x2="60425" y2="80488"/>
                        <a14:foregroundMark x1="60425" y1="80488" x2="48456" y2="74859"/>
                        <a14:foregroundMark x1="64865" y1="57598" x2="76255" y2="67730"/>
                        <a14:foregroundMark x1="76255" y1="67730" x2="70077" y2="79550"/>
                        <a14:foregroundMark x1="70077" y1="79550" x2="57336" y2="75610"/>
                        <a14:foregroundMark x1="57336" y1="75610" x2="59653" y2="63227"/>
                        <a14:foregroundMark x1="59653" y1="63227" x2="70077" y2="60038"/>
                        <a14:foregroundMark x1="70077" y1="60038" x2="78764" y2="67917"/>
                        <a14:foregroundMark x1="78764" y1="67917" x2="70463" y2="77486"/>
                        <a14:foregroundMark x1="70463" y1="77486" x2="61390" y2="74484"/>
                        <a14:foregroundMark x1="61390" y1="74484" x2="65058" y2="62852"/>
                        <a14:foregroundMark x1="65058" y1="62852" x2="74517" y2="60225"/>
                        <a14:foregroundMark x1="74517" y1="60225" x2="84942" y2="69043"/>
                        <a14:foregroundMark x1="84942" y1="69043" x2="81660" y2="74859"/>
                        <a14:foregroundMark x1="78958" y1="55910" x2="87066" y2="62852"/>
                        <a14:foregroundMark x1="87066" y1="62852" x2="86873" y2="73358"/>
                        <a14:foregroundMark x1="86873" y1="73358" x2="81853" y2="82364"/>
                        <a14:foregroundMark x1="81853" y1="82364" x2="72587" y2="84803"/>
                        <a14:foregroundMark x1="72587" y1="84803" x2="49807" y2="84991"/>
                        <a14:foregroundMark x1="49807" y1="84991" x2="40347" y2="79737"/>
                        <a14:foregroundMark x1="40347" y1="79737" x2="35714" y2="66229"/>
                        <a14:foregroundMark x1="72973" y1="83114" x2="54247" y2="80675"/>
                        <a14:foregroundMark x1="54247" y1="80675" x2="42857" y2="74672"/>
                        <a14:foregroundMark x1="42857" y1="74672" x2="32819" y2="64353"/>
                        <a14:foregroundMark x1="53861" y1="88368" x2="37259" y2="67542"/>
                        <a14:foregroundMark x1="37259" y1="67542" x2="34170" y2="57223"/>
                        <a14:foregroundMark x1="34170" y1="57223" x2="34170" y2="56848"/>
                        <a14:foregroundMark x1="7336" y1="54221" x2="25869" y2="70356"/>
                        <a14:foregroundMark x1="35521" y1="56660" x2="43436" y2="48593"/>
                        <a14:foregroundMark x1="43436" y1="48593" x2="40927" y2="59099"/>
                        <a14:foregroundMark x1="40927" y1="59099" x2="27606" y2="76735"/>
                        <a14:foregroundMark x1="51737" y1="55722" x2="85714" y2="53471"/>
                        <a14:foregroundMark x1="85714" y1="53471" x2="90927" y2="54034"/>
                        <a14:foregroundMark x1="78571" y1="62477" x2="76062" y2="74109"/>
                        <a14:foregroundMark x1="76062" y1="74109" x2="59073" y2="87430"/>
                        <a14:foregroundMark x1="59073" y1="87430" x2="44788" y2="72045"/>
                        <a14:foregroundMark x1="44788" y1="72045" x2="42278" y2="61914"/>
                        <a14:foregroundMark x1="42278" y1="61914" x2="42471" y2="52345"/>
                        <a14:foregroundMark x1="42471" y1="52345" x2="37645" y2="42777"/>
                        <a14:foregroundMark x1="83205" y1="85553" x2="52896" y2="85929"/>
                        <a14:foregroundMark x1="76255" y1="85929" x2="57915" y2="87054"/>
                        <a14:foregroundMark x1="81853" y1="86116" x2="87645" y2="85178"/>
                        <a14:foregroundMark x1="6757" y1="55535" x2="3089" y2="53283"/>
                      </a14:backgroundRemoval>
                    </a14:imgEffect>
                  </a14:imgLayer>
                </a14:imgProps>
              </a:ext>
            </a:extLst>
          </a:blip>
          <a:stretch>
            <a:fillRect/>
          </a:stretch>
        </p:blipFill>
        <p:spPr>
          <a:xfrm>
            <a:off x="10401332" y="2041995"/>
            <a:ext cx="1344584" cy="1383519"/>
          </a:xfrm>
          <a:prstGeom prst="rect">
            <a:avLst/>
          </a:prstGeom>
        </p:spPr>
      </p:pic>
    </p:spTree>
    <p:extLst>
      <p:ext uri="{BB962C8B-B14F-4D97-AF65-F5344CB8AC3E}">
        <p14:creationId xmlns:p14="http://schemas.microsoft.com/office/powerpoint/2010/main" val="12784205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稻壳儿小白白(http://dwz.cn/Wu2UP)"/>
          <p:cNvSpPr txBox="1">
            <a:spLocks noChangeArrowheads="1"/>
          </p:cNvSpPr>
          <p:nvPr/>
        </p:nvSpPr>
        <p:spPr bwMode="auto">
          <a:xfrm>
            <a:off x="1677988" y="2624138"/>
            <a:ext cx="901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GB" altLang="en-US" sz="2400" b="1">
                <a:solidFill>
                  <a:srgbClr val="FFFFFF"/>
                </a:solidFill>
                <a:ea typeface="Lato Black"/>
                <a:cs typeface="Lato Black"/>
                <a:sym typeface="Arial" pitchFamily="34" charset="0"/>
              </a:rPr>
              <a:t>2014</a:t>
            </a:r>
          </a:p>
        </p:txBody>
      </p:sp>
      <p:sp>
        <p:nvSpPr>
          <p:cNvPr id="18440" name="稻壳儿小白白(http://dwz.cn/Wu2UP)"/>
          <p:cNvSpPr txBox="1">
            <a:spLocks noChangeArrowheads="1"/>
          </p:cNvSpPr>
          <p:nvPr/>
        </p:nvSpPr>
        <p:spPr bwMode="auto">
          <a:xfrm>
            <a:off x="6951663" y="2624138"/>
            <a:ext cx="901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GB" altLang="en-US" sz="2400" b="1">
                <a:solidFill>
                  <a:srgbClr val="FFFFFF"/>
                </a:solidFill>
                <a:ea typeface="Lato Black"/>
                <a:cs typeface="Lato Black"/>
                <a:sym typeface="Arial" pitchFamily="34" charset="0"/>
              </a:rPr>
              <a:t>2016</a:t>
            </a:r>
          </a:p>
        </p:txBody>
      </p:sp>
      <p:sp>
        <p:nvSpPr>
          <p:cNvPr id="18441" name="稻壳儿小白白(http://dwz.cn/Wu2UP)"/>
          <p:cNvSpPr txBox="1">
            <a:spLocks noChangeArrowheads="1"/>
          </p:cNvSpPr>
          <p:nvPr/>
        </p:nvSpPr>
        <p:spPr bwMode="auto">
          <a:xfrm>
            <a:off x="9645650" y="2624138"/>
            <a:ext cx="901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GB" altLang="en-US" sz="2400" b="1">
                <a:solidFill>
                  <a:srgbClr val="FFFFFF"/>
                </a:solidFill>
                <a:ea typeface="Lato Black"/>
                <a:cs typeface="Lato Black"/>
                <a:sym typeface="Arial" pitchFamily="34" charset="0"/>
              </a:rPr>
              <a:t>2017</a:t>
            </a:r>
          </a:p>
        </p:txBody>
      </p:sp>
      <p:pic>
        <p:nvPicPr>
          <p:cNvPr id="18450" name="图片 27"/>
          <p:cNvPicPr>
            <a:picLocks noChangeAspect="1" noChangeArrowheads="1"/>
          </p:cNvPicPr>
          <p:nvPr/>
        </p:nvPicPr>
        <p:blipFill>
          <a:blip r:embed="rId3">
            <a:extLst>
              <a:ext uri="{28A0092B-C50C-407E-A947-70E740481C1C}">
                <a14:useLocalDpi xmlns:a14="http://schemas.microsoft.com/office/drawing/2010/main" val="0"/>
              </a:ext>
            </a:extLst>
          </a:blip>
          <a:srcRect l="13632" t="9293" r="6709" b="5219"/>
          <a:stretch>
            <a:fillRect/>
          </a:stretch>
        </p:blipFill>
        <p:spPr bwMode="auto">
          <a:xfrm>
            <a:off x="261938" y="160338"/>
            <a:ext cx="7254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1" name="文本框 28"/>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2400" b="1" dirty="0">
                <a:solidFill>
                  <a:srgbClr val="117A68"/>
                </a:solidFill>
                <a:latin typeface="微软雅黑" pitchFamily="34" charset="-122"/>
              </a:rPr>
              <a:t>效果展示</a:t>
            </a:r>
          </a:p>
        </p:txBody>
      </p:sp>
      <p:pic>
        <p:nvPicPr>
          <p:cNvPr id="3" name="图片 2">
            <a:extLst>
              <a:ext uri="{FF2B5EF4-FFF2-40B4-BE49-F238E27FC236}">
                <a16:creationId xmlns:a16="http://schemas.microsoft.com/office/drawing/2014/main" id="{57FB7352-E157-442C-AF8F-4F6174BDD9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8298" y="836975"/>
            <a:ext cx="4739565" cy="2666005"/>
          </a:xfrm>
          <a:prstGeom prst="rect">
            <a:avLst/>
          </a:prstGeom>
          <a:ln>
            <a:noFill/>
          </a:ln>
          <a:effectLst>
            <a:softEdge rad="112500"/>
          </a:effectLst>
        </p:spPr>
      </p:pic>
      <p:pic>
        <p:nvPicPr>
          <p:cNvPr id="5" name="图片 4">
            <a:extLst>
              <a:ext uri="{FF2B5EF4-FFF2-40B4-BE49-F238E27FC236}">
                <a16:creationId xmlns:a16="http://schemas.microsoft.com/office/drawing/2014/main" id="{D0B1350E-D110-41F8-85BA-F34C5A09275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17553" y="825500"/>
            <a:ext cx="4739565" cy="2666005"/>
          </a:xfrm>
          <a:prstGeom prst="rect">
            <a:avLst/>
          </a:prstGeom>
          <a:ln>
            <a:noFill/>
          </a:ln>
          <a:effectLst>
            <a:softEdge rad="112500"/>
          </a:effectLst>
        </p:spPr>
      </p:pic>
      <p:pic>
        <p:nvPicPr>
          <p:cNvPr id="7" name="图片 6">
            <a:extLst>
              <a:ext uri="{FF2B5EF4-FFF2-40B4-BE49-F238E27FC236}">
                <a16:creationId xmlns:a16="http://schemas.microsoft.com/office/drawing/2014/main" id="{30465EAF-97EB-413B-814A-58C3D957FA2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17553" y="3725866"/>
            <a:ext cx="4739566" cy="2666006"/>
          </a:xfrm>
          <a:prstGeom prst="rect">
            <a:avLst/>
          </a:prstGeom>
          <a:ln>
            <a:noFill/>
          </a:ln>
          <a:effectLst>
            <a:softEdge rad="112500"/>
          </a:effectLst>
        </p:spPr>
      </p:pic>
      <p:pic>
        <p:nvPicPr>
          <p:cNvPr id="9" name="图片 8">
            <a:extLst>
              <a:ext uri="{FF2B5EF4-FFF2-40B4-BE49-F238E27FC236}">
                <a16:creationId xmlns:a16="http://schemas.microsoft.com/office/drawing/2014/main" id="{85A2B688-CDD5-4021-B911-854635FA9ED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18298" y="3725866"/>
            <a:ext cx="4739566" cy="2666006"/>
          </a:xfrm>
          <a:prstGeom prst="rect">
            <a:avLst/>
          </a:prstGeom>
          <a:ln>
            <a:noFill/>
          </a:ln>
          <a:effectLst>
            <a:softEdge rad="112500"/>
          </a:effectLst>
        </p:spPr>
      </p:pic>
      <p:cxnSp>
        <p:nvCxnSpPr>
          <p:cNvPr id="11" name="直接连接符 10">
            <a:extLst>
              <a:ext uri="{FF2B5EF4-FFF2-40B4-BE49-F238E27FC236}">
                <a16:creationId xmlns:a16="http://schemas.microsoft.com/office/drawing/2014/main" id="{FAE9B954-88BA-4005-9C4C-D338C2E63787}"/>
              </a:ext>
            </a:extLst>
          </p:cNvPr>
          <p:cNvCxnSpPr>
            <a:cxnSpLocks/>
          </p:cNvCxnSpPr>
          <p:nvPr/>
        </p:nvCxnSpPr>
        <p:spPr bwMode="auto">
          <a:xfrm>
            <a:off x="6217920" y="701040"/>
            <a:ext cx="0" cy="5848629"/>
          </a:xfrm>
          <a:prstGeom prst="line">
            <a:avLst/>
          </a:prstGeom>
          <a:ln w="57150" cap="flat" cmpd="sng" algn="ctr">
            <a:solidFill>
              <a:schemeClr val="accent4"/>
            </a:solidFill>
            <a:prstDash val="dash"/>
            <a:round/>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rgbClr r="0" g="0" b="0"/>
          </a:lnRef>
          <a:fillRef idx="0">
            <a:scrgbClr r="0" g="0" b="0"/>
          </a:fillRef>
          <a:effectRef idx="0">
            <a:scrgbClr r="0" g="0" b="0"/>
          </a:effectRef>
          <a:fontRef idx="minor">
            <a:schemeClr val="tx1"/>
          </a:fontRef>
        </p:style>
      </p:cxnSp>
      <p:cxnSp>
        <p:nvCxnSpPr>
          <p:cNvPr id="19" name="直接连接符 18">
            <a:extLst>
              <a:ext uri="{FF2B5EF4-FFF2-40B4-BE49-F238E27FC236}">
                <a16:creationId xmlns:a16="http://schemas.microsoft.com/office/drawing/2014/main" id="{D121D2C7-1D49-4915-9AE8-B6F557C224EF}"/>
              </a:ext>
            </a:extLst>
          </p:cNvPr>
          <p:cNvCxnSpPr>
            <a:cxnSpLocks/>
          </p:cNvCxnSpPr>
          <p:nvPr/>
        </p:nvCxnSpPr>
        <p:spPr bwMode="auto">
          <a:xfrm flipH="1">
            <a:off x="1089025" y="3601503"/>
            <a:ext cx="10361295" cy="0"/>
          </a:xfrm>
          <a:prstGeom prst="line">
            <a:avLst/>
          </a:prstGeom>
          <a:ln w="57150" cap="flat" cmpd="sng" algn="ctr">
            <a:solidFill>
              <a:schemeClr val="accent4"/>
            </a:solidFill>
            <a:prstDash val="dash"/>
            <a:round/>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761884931"/>
      </p:ext>
    </p:extLst>
  </p:cSld>
  <p:clrMapOvr>
    <a:masterClrMapping/>
  </p:clrMapOvr>
  <mc:AlternateContent xmlns:mc="http://schemas.openxmlformats.org/markup-compatibility/2006" xmlns:p14="http://schemas.microsoft.com/office/powerpoint/2010/main">
    <mc:Choice Requires="p14">
      <p:transition spd="slow" p14:dur="1600" advClick="0">
        <p14:prism isContent="1" isInverted="1"/>
      </p:transition>
    </mc:Choice>
    <mc:Fallback xmlns="">
      <p:transition spd="slow"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稻壳儿小白白(http://dwz.cn/Wu2UP)"/>
          <p:cNvSpPr txBox="1">
            <a:spLocks noChangeArrowheads="1"/>
          </p:cNvSpPr>
          <p:nvPr/>
        </p:nvSpPr>
        <p:spPr bwMode="auto">
          <a:xfrm>
            <a:off x="1677988" y="2624138"/>
            <a:ext cx="901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GB" altLang="en-US" sz="2400" b="1">
                <a:solidFill>
                  <a:srgbClr val="FFFFFF"/>
                </a:solidFill>
                <a:ea typeface="Lato Black"/>
                <a:cs typeface="Lato Black"/>
                <a:sym typeface="Arial" pitchFamily="34" charset="0"/>
              </a:rPr>
              <a:t>2014</a:t>
            </a:r>
          </a:p>
        </p:txBody>
      </p:sp>
      <p:sp>
        <p:nvSpPr>
          <p:cNvPr id="18440" name="稻壳儿小白白(http://dwz.cn/Wu2UP)"/>
          <p:cNvSpPr txBox="1">
            <a:spLocks noChangeArrowheads="1"/>
          </p:cNvSpPr>
          <p:nvPr/>
        </p:nvSpPr>
        <p:spPr bwMode="auto">
          <a:xfrm>
            <a:off x="6951663" y="2624138"/>
            <a:ext cx="901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GB" altLang="en-US" sz="2400" b="1">
                <a:solidFill>
                  <a:srgbClr val="FFFFFF"/>
                </a:solidFill>
                <a:ea typeface="Lato Black"/>
                <a:cs typeface="Lato Black"/>
                <a:sym typeface="Arial" pitchFamily="34" charset="0"/>
              </a:rPr>
              <a:t>2016</a:t>
            </a:r>
          </a:p>
        </p:txBody>
      </p:sp>
      <p:sp>
        <p:nvSpPr>
          <p:cNvPr id="18441" name="稻壳儿小白白(http://dwz.cn/Wu2UP)"/>
          <p:cNvSpPr txBox="1">
            <a:spLocks noChangeArrowheads="1"/>
          </p:cNvSpPr>
          <p:nvPr/>
        </p:nvSpPr>
        <p:spPr bwMode="auto">
          <a:xfrm>
            <a:off x="9645650" y="2624138"/>
            <a:ext cx="901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GB" altLang="en-US" sz="2400" b="1">
                <a:solidFill>
                  <a:srgbClr val="FFFFFF"/>
                </a:solidFill>
                <a:ea typeface="Lato Black"/>
                <a:cs typeface="Lato Black"/>
                <a:sym typeface="Arial" pitchFamily="34" charset="0"/>
              </a:rPr>
              <a:t>2017</a:t>
            </a:r>
          </a:p>
        </p:txBody>
      </p:sp>
      <p:pic>
        <p:nvPicPr>
          <p:cNvPr id="18450" name="图片 27"/>
          <p:cNvPicPr>
            <a:picLocks noChangeAspect="1" noChangeArrowheads="1"/>
          </p:cNvPicPr>
          <p:nvPr/>
        </p:nvPicPr>
        <p:blipFill>
          <a:blip r:embed="rId5">
            <a:extLst>
              <a:ext uri="{28A0092B-C50C-407E-A947-70E740481C1C}">
                <a14:useLocalDpi xmlns:a14="http://schemas.microsoft.com/office/drawing/2010/main" val="0"/>
              </a:ext>
            </a:extLst>
          </a:blip>
          <a:srcRect l="13632" t="9293" r="6709" b="5219"/>
          <a:stretch>
            <a:fillRect/>
          </a:stretch>
        </p:blipFill>
        <p:spPr bwMode="auto">
          <a:xfrm>
            <a:off x="261938" y="160338"/>
            <a:ext cx="7254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1" name="文本框 28"/>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2400" b="1" dirty="0">
                <a:solidFill>
                  <a:srgbClr val="117A68"/>
                </a:solidFill>
                <a:latin typeface="微软雅黑" pitchFamily="34" charset="-122"/>
              </a:rPr>
              <a:t>效果展示</a:t>
            </a:r>
          </a:p>
        </p:txBody>
      </p:sp>
      <p:pic>
        <p:nvPicPr>
          <p:cNvPr id="3" name="图片 2">
            <a:extLst>
              <a:ext uri="{FF2B5EF4-FFF2-40B4-BE49-F238E27FC236}">
                <a16:creationId xmlns:a16="http://schemas.microsoft.com/office/drawing/2014/main" id="{9352E6DC-D0F9-48B3-ACD2-83B4E0568D4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2235585" y="-2022712"/>
            <a:ext cx="7780080" cy="11200420"/>
          </a:xfrm>
          <a:prstGeom prst="rect">
            <a:avLst/>
          </a:prstGeom>
        </p:spPr>
      </p:pic>
      <p:pic>
        <p:nvPicPr>
          <p:cNvPr id="2" name="剪辑">
            <a:hlinkClick r:id="" action="ppaction://media"/>
            <a:extLst>
              <a:ext uri="{FF2B5EF4-FFF2-40B4-BE49-F238E27FC236}">
                <a16:creationId xmlns:a16="http://schemas.microsoft.com/office/drawing/2014/main" id="{268AAA0D-797C-496D-B5AA-82DDCE6A782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312894" y="1568422"/>
            <a:ext cx="7332756" cy="414209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prism isContent="1" isInverted="1"/>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01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13"/>
          <p:cNvSpPr txBox="1">
            <a:spLocks noChangeArrowheads="1"/>
          </p:cNvSpPr>
          <p:nvPr/>
        </p:nvSpPr>
        <p:spPr bwMode="auto">
          <a:xfrm>
            <a:off x="2967038" y="4416425"/>
            <a:ext cx="60642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4800" b="1" dirty="0">
                <a:solidFill>
                  <a:srgbClr val="117A68"/>
                </a:solidFill>
                <a:latin typeface="微软雅黑" pitchFamily="34" charset="-122"/>
              </a:rPr>
              <a:t>问题与困难</a:t>
            </a:r>
          </a:p>
        </p:txBody>
      </p:sp>
      <p:grpSp>
        <p:nvGrpSpPr>
          <p:cNvPr id="22531" name="组合 4"/>
          <p:cNvGrpSpPr>
            <a:grpSpLocks noChangeAspect="1"/>
          </p:cNvGrpSpPr>
          <p:nvPr/>
        </p:nvGrpSpPr>
        <p:grpSpPr bwMode="auto">
          <a:xfrm>
            <a:off x="4357688" y="1117600"/>
            <a:ext cx="3155950" cy="2946400"/>
            <a:chOff x="0" y="0"/>
            <a:chExt cx="6822015" cy="6383223"/>
          </a:xfrm>
        </p:grpSpPr>
        <p:pic>
          <p:nvPicPr>
            <p:cNvPr id="2253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3" y="0"/>
              <a:ext cx="6818442" cy="638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822015" cy="638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532" name="文本框 2"/>
          <p:cNvSpPr txBox="1">
            <a:spLocks noChangeArrowheads="1"/>
          </p:cNvSpPr>
          <p:nvPr/>
        </p:nvSpPr>
        <p:spPr bwMode="auto">
          <a:xfrm>
            <a:off x="5130800" y="1338263"/>
            <a:ext cx="16097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16600">
                <a:solidFill>
                  <a:schemeClr val="bg1"/>
                </a:solidFill>
                <a:latin typeface="Impact" pitchFamily="34" charset="0"/>
              </a:rPr>
              <a:t>4</a:t>
            </a:r>
            <a:endParaRPr lang="zh-CN" altLang="en-US" sz="16600">
              <a:solidFill>
                <a:schemeClr val="bg1"/>
              </a:solidFill>
              <a:latin typeface="Impact" pitchFamily="34" charset="0"/>
            </a:endParaRPr>
          </a:p>
        </p:txBody>
      </p:sp>
      <p:sp>
        <p:nvSpPr>
          <p:cNvPr id="22533" name="文本框 19"/>
          <p:cNvSpPr txBox="1">
            <a:spLocks noChangeArrowheads="1"/>
          </p:cNvSpPr>
          <p:nvPr/>
        </p:nvSpPr>
        <p:spPr bwMode="auto">
          <a:xfrm>
            <a:off x="3926540" y="5199063"/>
            <a:ext cx="41237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dirty="0">
                <a:solidFill>
                  <a:srgbClr val="007F58"/>
                </a:solidFill>
                <a:latin typeface="微软雅黑" pitchFamily="34" charset="-122"/>
              </a:rPr>
              <a:t>Problems and difficulties</a:t>
            </a:r>
            <a:endParaRPr lang="zh-CN" altLang="en-US" dirty="0">
              <a:solidFill>
                <a:srgbClr val="007F58"/>
              </a:solidFill>
              <a:latin typeface="微软雅黑" pitchFamily="34" charset="-122"/>
            </a:endParaRP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6DF36CC-7F95-44C9-AB57-B99DCB638F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717"/>
            <a:ext cx="12192000" cy="6858000"/>
          </a:xfrm>
          <a:prstGeom prst="rect">
            <a:avLst/>
          </a:prstGeom>
        </p:spPr>
      </p:pic>
      <p:sp>
        <p:nvSpPr>
          <p:cNvPr id="5" name="矩形 4">
            <a:extLst>
              <a:ext uri="{FF2B5EF4-FFF2-40B4-BE49-F238E27FC236}">
                <a16:creationId xmlns:a16="http://schemas.microsoft.com/office/drawing/2014/main" id="{7A4A2D3E-D732-47D4-ACEC-15AB54C9E86B}"/>
              </a:ext>
            </a:extLst>
          </p:cNvPr>
          <p:cNvSpPr/>
          <p:nvPr/>
        </p:nvSpPr>
        <p:spPr bwMode="auto">
          <a:xfrm>
            <a:off x="0" y="294038"/>
            <a:ext cx="12192000" cy="7029357"/>
          </a:xfrm>
          <a:prstGeom prst="rect">
            <a:avLst/>
          </a:prstGeom>
          <a:gradFill flip="none" rotWithShape="1">
            <a:gsLst>
              <a:gs pos="9000">
                <a:schemeClr val="accent4">
                  <a:alpha val="0"/>
                  <a:lumMod val="92000"/>
                  <a:lumOff val="8000"/>
                </a:schemeClr>
              </a:gs>
              <a:gs pos="100000">
                <a:schemeClr val="bg1"/>
              </a:gs>
            </a:gsLst>
            <a:lin ang="16200000" scaled="0"/>
            <a:tileRect/>
          </a:gra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noFill/>
              <a:effectLst/>
              <a:latin typeface="Arial" pitchFamily="34" charset="0"/>
              <a:ea typeface="微软雅黑" pitchFamily="34" charset="-122"/>
            </a:endParaRPr>
          </a:p>
        </p:txBody>
      </p:sp>
      <p:pic>
        <p:nvPicPr>
          <p:cNvPr id="29738" name="图片 68"/>
          <p:cNvPicPr>
            <a:picLocks noChangeAspect="1" noChangeArrowheads="1"/>
          </p:cNvPicPr>
          <p:nvPr/>
        </p:nvPicPr>
        <p:blipFill>
          <a:blip r:embed="rId4">
            <a:extLst>
              <a:ext uri="{28A0092B-C50C-407E-A947-70E740481C1C}">
                <a14:useLocalDpi xmlns:a14="http://schemas.microsoft.com/office/drawing/2010/main" val="0"/>
              </a:ext>
            </a:extLst>
          </a:blip>
          <a:srcRect l="13632" t="9293" r="6709" b="5219"/>
          <a:stretch>
            <a:fillRect/>
          </a:stretch>
        </p:blipFill>
        <p:spPr bwMode="auto">
          <a:xfrm>
            <a:off x="261938" y="160338"/>
            <a:ext cx="7254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39" name="文本框 69"/>
          <p:cNvSpPr txBox="1">
            <a:spLocks noChangeArrowheads="1"/>
          </p:cNvSpPr>
          <p:nvPr/>
        </p:nvSpPr>
        <p:spPr bwMode="auto">
          <a:xfrm>
            <a:off x="987426" y="266700"/>
            <a:ext cx="3288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2800" b="1" dirty="0">
                <a:solidFill>
                  <a:srgbClr val="117A68"/>
                </a:solidFill>
                <a:latin typeface="微软雅黑" pitchFamily="34" charset="-122"/>
              </a:rPr>
              <a:t>设备搬运麻烦</a:t>
            </a:r>
          </a:p>
        </p:txBody>
      </p:sp>
      <p:sp>
        <p:nvSpPr>
          <p:cNvPr id="29740" name="文本框 72"/>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3600" dirty="0">
                <a:solidFill>
                  <a:schemeClr val="bg1"/>
                </a:solidFill>
                <a:latin typeface="Impact" pitchFamily="34" charset="0"/>
              </a:rPr>
              <a:t>1</a:t>
            </a:r>
            <a:endParaRPr lang="zh-CN" altLang="en-US" sz="3600" dirty="0">
              <a:solidFill>
                <a:schemeClr val="bg1"/>
              </a:solidFill>
              <a:latin typeface="Impact"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1BEB3CB-631A-472B-8782-64300AC5D1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1852" y="2330824"/>
            <a:ext cx="7634764" cy="4527176"/>
          </a:xfrm>
          <a:prstGeom prst="rect">
            <a:avLst/>
          </a:prstGeom>
        </p:spPr>
      </p:pic>
      <p:sp>
        <p:nvSpPr>
          <p:cNvPr id="30750" name="稻壳儿小白白(http://dwz.cn/Wu2UP)"/>
          <p:cNvSpPr>
            <a:spLocks noChangeArrowheads="1"/>
          </p:cNvSpPr>
          <p:nvPr/>
        </p:nvSpPr>
        <p:spPr bwMode="auto">
          <a:xfrm>
            <a:off x="1228818" y="1129901"/>
            <a:ext cx="9529762" cy="86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600" dirty="0">
                <a:solidFill>
                  <a:srgbClr val="445469"/>
                </a:solidFill>
                <a:sym typeface="Arial" pitchFamily="34" charset="0"/>
              </a:rPr>
              <a:t>原来通过简馆长建立的流媒体服务器，推送到</a:t>
            </a:r>
            <a:r>
              <a:rPr lang="en-US" altLang="zh-CN" sz="1600" dirty="0">
                <a:solidFill>
                  <a:srgbClr val="445469"/>
                </a:solidFill>
                <a:sym typeface="Arial" pitchFamily="34" charset="0"/>
              </a:rPr>
              <a:t>itv.ahau.edu.cn</a:t>
            </a:r>
            <a:r>
              <a:rPr lang="zh-CN" altLang="en-US" sz="1600" dirty="0">
                <a:solidFill>
                  <a:srgbClr val="445469"/>
                </a:solidFill>
                <a:sym typeface="Arial" pitchFamily="34" charset="0"/>
              </a:rPr>
              <a:t>中应用，但是用户量增多时流媒体质量下降，后来通过</a:t>
            </a:r>
            <a:r>
              <a:rPr lang="en-US" altLang="zh-CN" sz="1600" dirty="0" err="1">
                <a:solidFill>
                  <a:srgbClr val="445469"/>
                </a:solidFill>
                <a:sym typeface="Arial" pitchFamily="34" charset="0"/>
              </a:rPr>
              <a:t>Wowza</a:t>
            </a:r>
            <a:r>
              <a:rPr lang="zh-CN" altLang="en-US" sz="1600" dirty="0">
                <a:solidFill>
                  <a:srgbClr val="445469"/>
                </a:solidFill>
                <a:sym typeface="Arial" pitchFamily="34" charset="0"/>
              </a:rPr>
              <a:t>服务器推送，是建立在收费的站点上，试用受时间限制，在后期使用过程不可延续，我们正计划采购软硬件设备，希望在后期给大家呈现更好的流媒体资源。</a:t>
            </a:r>
            <a:endParaRPr lang="en-US" sz="1600" dirty="0">
              <a:solidFill>
                <a:srgbClr val="445469"/>
              </a:solidFill>
              <a:sym typeface="Arial" pitchFamily="34" charset="0"/>
            </a:endParaRPr>
          </a:p>
        </p:txBody>
      </p:sp>
      <p:pic>
        <p:nvPicPr>
          <p:cNvPr id="30751" name="图片 39"/>
          <p:cNvPicPr>
            <a:picLocks noChangeAspect="1" noChangeArrowheads="1"/>
          </p:cNvPicPr>
          <p:nvPr/>
        </p:nvPicPr>
        <p:blipFill>
          <a:blip r:embed="rId4">
            <a:extLst>
              <a:ext uri="{28A0092B-C50C-407E-A947-70E740481C1C}">
                <a14:useLocalDpi xmlns:a14="http://schemas.microsoft.com/office/drawing/2010/main" val="0"/>
              </a:ext>
            </a:extLst>
          </a:blip>
          <a:srcRect l="13632" t="9293" r="6709" b="5219"/>
          <a:stretch>
            <a:fillRect/>
          </a:stretch>
        </p:blipFill>
        <p:spPr bwMode="auto">
          <a:xfrm>
            <a:off x="261938" y="160338"/>
            <a:ext cx="7254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2" name="文本框 40"/>
          <p:cNvSpPr txBox="1">
            <a:spLocks noChangeArrowheads="1"/>
          </p:cNvSpPr>
          <p:nvPr/>
        </p:nvSpPr>
        <p:spPr bwMode="auto">
          <a:xfrm>
            <a:off x="987424" y="266700"/>
            <a:ext cx="65249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2800" b="1" dirty="0">
                <a:solidFill>
                  <a:srgbClr val="117A68"/>
                </a:solidFill>
                <a:latin typeface="微软雅黑" pitchFamily="34" charset="-122"/>
              </a:rPr>
              <a:t>网络平台不固定，没有稳定的平台使用</a:t>
            </a:r>
          </a:p>
        </p:txBody>
      </p:sp>
      <p:sp>
        <p:nvSpPr>
          <p:cNvPr id="30753" name="文本框 41"/>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3600" dirty="0">
                <a:solidFill>
                  <a:schemeClr val="bg1"/>
                </a:solidFill>
                <a:latin typeface="Impact" pitchFamily="34" charset="0"/>
              </a:rPr>
              <a:t>2</a:t>
            </a:r>
            <a:endParaRPr lang="zh-CN" altLang="en-US" sz="3600" dirty="0">
              <a:solidFill>
                <a:schemeClr val="bg1"/>
              </a:solidFill>
              <a:latin typeface="Impact" pitchFamily="34" charset="0"/>
            </a:endParaRPr>
          </a:p>
        </p:txBody>
      </p:sp>
    </p:spTree>
  </p:cSld>
  <p:clrMapOvr>
    <a:masterClrMapping/>
  </p:clrMapOvr>
  <p:transition spd="slow" advClick="0">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95" name="图片 35"/>
          <p:cNvPicPr>
            <a:picLocks noChangeAspect="1" noChangeArrowheads="1"/>
          </p:cNvPicPr>
          <p:nvPr/>
        </p:nvPicPr>
        <p:blipFill>
          <a:blip r:embed="rId3">
            <a:extLst>
              <a:ext uri="{28A0092B-C50C-407E-A947-70E740481C1C}">
                <a14:useLocalDpi xmlns:a14="http://schemas.microsoft.com/office/drawing/2010/main" val="0"/>
              </a:ext>
            </a:extLst>
          </a:blip>
          <a:srcRect l="13632" t="9293" r="6709" b="5219"/>
          <a:stretch>
            <a:fillRect/>
          </a:stretch>
        </p:blipFill>
        <p:spPr bwMode="auto">
          <a:xfrm>
            <a:off x="261938" y="160338"/>
            <a:ext cx="7254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6" name="文本框 36"/>
          <p:cNvSpPr txBox="1">
            <a:spLocks noChangeArrowheads="1"/>
          </p:cNvSpPr>
          <p:nvPr/>
        </p:nvSpPr>
        <p:spPr bwMode="auto">
          <a:xfrm>
            <a:off x="987424" y="266700"/>
            <a:ext cx="50458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2800" b="1" dirty="0">
                <a:solidFill>
                  <a:srgbClr val="117A68"/>
                </a:solidFill>
                <a:latin typeface="微软雅黑" pitchFamily="34" charset="-122"/>
              </a:rPr>
              <a:t>优质资源和受众需求不平衡</a:t>
            </a:r>
          </a:p>
        </p:txBody>
      </p:sp>
      <p:sp>
        <p:nvSpPr>
          <p:cNvPr id="24597" name="文本框 37"/>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3600" dirty="0">
                <a:solidFill>
                  <a:schemeClr val="bg1"/>
                </a:solidFill>
                <a:latin typeface="Impact" pitchFamily="34" charset="0"/>
              </a:rPr>
              <a:t>3</a:t>
            </a:r>
            <a:endParaRPr lang="zh-CN" altLang="en-US" sz="3600" dirty="0">
              <a:solidFill>
                <a:schemeClr val="bg1"/>
              </a:solidFill>
              <a:latin typeface="Impact" pitchFamily="34" charset="0"/>
            </a:endParaRPr>
          </a:p>
        </p:txBody>
      </p:sp>
      <p:pic>
        <p:nvPicPr>
          <p:cNvPr id="2" name="图片 1">
            <a:extLst>
              <a:ext uri="{FF2B5EF4-FFF2-40B4-BE49-F238E27FC236}">
                <a16:creationId xmlns:a16="http://schemas.microsoft.com/office/drawing/2014/main" id="{77D826AB-648C-4894-AF18-F326126C2BAF}"/>
              </a:ext>
            </a:extLst>
          </p:cNvPr>
          <p:cNvPicPr>
            <a:picLocks noChangeAspect="1"/>
          </p:cNvPicPr>
          <p:nvPr/>
        </p:nvPicPr>
        <p:blipFill>
          <a:blip r:embed="rId4"/>
          <a:stretch>
            <a:fillRect/>
          </a:stretch>
        </p:blipFill>
        <p:spPr>
          <a:xfrm>
            <a:off x="-1" y="2646737"/>
            <a:ext cx="5602941" cy="3742765"/>
          </a:xfrm>
          <a:prstGeom prst="rect">
            <a:avLst/>
          </a:prstGeom>
        </p:spPr>
      </p:pic>
      <p:pic>
        <p:nvPicPr>
          <p:cNvPr id="3" name="图片 2">
            <a:extLst>
              <a:ext uri="{FF2B5EF4-FFF2-40B4-BE49-F238E27FC236}">
                <a16:creationId xmlns:a16="http://schemas.microsoft.com/office/drawing/2014/main" id="{E485DDD2-FD94-46EC-9E51-BEC9DE357C2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9867" l="10000" r="90000">
                        <a14:foregroundMark x1="45800" y1="92267" x2="46800" y2="96667"/>
                        <a14:foregroundMark x1="65600" y1="94400" x2="65600" y2="99867"/>
                        <a14:foregroundMark x1="84000" y1="91733" x2="79400" y2="94533"/>
                      </a14:backgroundRemoval>
                    </a14:imgEffect>
                  </a14:imgLayer>
                </a14:imgProps>
              </a:ext>
            </a:extLst>
          </a:blip>
          <a:stretch>
            <a:fillRect/>
          </a:stretch>
        </p:blipFill>
        <p:spPr>
          <a:xfrm>
            <a:off x="6589061" y="-497537"/>
            <a:ext cx="4903692" cy="7355537"/>
          </a:xfrm>
          <a:prstGeom prst="rect">
            <a:avLst/>
          </a:prstGeom>
        </p:spPr>
      </p:pic>
    </p:spTree>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9"/>
          <p:cNvPicPr>
            <a:picLocks noChangeAspect="1" noChangeArrowheads="1"/>
          </p:cNvPicPr>
          <p:nvPr/>
        </p:nvPicPr>
        <p:blipFill>
          <a:blip r:embed="rId2">
            <a:extLst>
              <a:ext uri="{28A0092B-C50C-407E-A947-70E740481C1C}">
                <a14:useLocalDpi xmlns:a14="http://schemas.microsoft.com/office/drawing/2010/main" val="0"/>
              </a:ext>
            </a:extLst>
          </a:blip>
          <a:srcRect l="13632" t="9293" r="6709" b="5219"/>
          <a:stretch>
            <a:fillRect/>
          </a:stretch>
        </p:blipFill>
        <p:spPr bwMode="auto">
          <a:xfrm>
            <a:off x="6819900" y="1235075"/>
            <a:ext cx="7254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文本框 20"/>
          <p:cNvSpPr txBox="1">
            <a:spLocks noChangeArrowheads="1"/>
          </p:cNvSpPr>
          <p:nvPr/>
        </p:nvSpPr>
        <p:spPr bwMode="auto">
          <a:xfrm>
            <a:off x="7672388" y="1338263"/>
            <a:ext cx="3429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2400" b="1" dirty="0">
                <a:solidFill>
                  <a:srgbClr val="007F58"/>
                </a:solidFill>
                <a:latin typeface="微软雅黑" pitchFamily="34" charset="-122"/>
              </a:rPr>
              <a:t>背景</a:t>
            </a:r>
          </a:p>
        </p:txBody>
      </p:sp>
      <p:sp>
        <p:nvSpPr>
          <p:cNvPr id="4100" name="文本框 21"/>
          <p:cNvSpPr txBox="1">
            <a:spLocks noChangeArrowheads="1"/>
          </p:cNvSpPr>
          <p:nvPr/>
        </p:nvSpPr>
        <p:spPr bwMode="auto">
          <a:xfrm>
            <a:off x="6819900" y="1247775"/>
            <a:ext cx="5969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3600" dirty="0">
                <a:solidFill>
                  <a:schemeClr val="bg1"/>
                </a:solidFill>
                <a:latin typeface="Impact" pitchFamily="34" charset="0"/>
              </a:rPr>
              <a:t>1</a:t>
            </a:r>
            <a:endParaRPr lang="zh-CN" altLang="en-US" sz="3600" dirty="0">
              <a:solidFill>
                <a:schemeClr val="bg1"/>
              </a:solidFill>
              <a:latin typeface="Impact" pitchFamily="34" charset="0"/>
            </a:endParaRPr>
          </a:p>
        </p:txBody>
      </p:sp>
      <p:pic>
        <p:nvPicPr>
          <p:cNvPr id="4101" name="图片 24"/>
          <p:cNvPicPr>
            <a:picLocks noChangeAspect="1" noChangeArrowheads="1"/>
          </p:cNvPicPr>
          <p:nvPr/>
        </p:nvPicPr>
        <p:blipFill>
          <a:blip r:embed="rId2">
            <a:extLst>
              <a:ext uri="{28A0092B-C50C-407E-A947-70E740481C1C}">
                <a14:useLocalDpi xmlns:a14="http://schemas.microsoft.com/office/drawing/2010/main" val="0"/>
              </a:ext>
            </a:extLst>
          </a:blip>
          <a:srcRect l="13632" t="9293" r="6709" b="5219"/>
          <a:stretch>
            <a:fillRect/>
          </a:stretch>
        </p:blipFill>
        <p:spPr bwMode="auto">
          <a:xfrm>
            <a:off x="6819900" y="2146300"/>
            <a:ext cx="7254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文本框 25"/>
          <p:cNvSpPr txBox="1">
            <a:spLocks noChangeArrowheads="1"/>
          </p:cNvSpPr>
          <p:nvPr/>
        </p:nvSpPr>
        <p:spPr bwMode="auto">
          <a:xfrm>
            <a:off x="7672388" y="2249488"/>
            <a:ext cx="3429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2400" b="1" dirty="0">
                <a:solidFill>
                  <a:srgbClr val="007F58"/>
                </a:solidFill>
                <a:latin typeface="微软雅黑" pitchFamily="34" charset="-122"/>
              </a:rPr>
              <a:t>实施意义</a:t>
            </a:r>
          </a:p>
        </p:txBody>
      </p:sp>
      <p:sp>
        <p:nvSpPr>
          <p:cNvPr id="4103" name="文本框 26"/>
          <p:cNvSpPr txBox="1">
            <a:spLocks noChangeArrowheads="1"/>
          </p:cNvSpPr>
          <p:nvPr/>
        </p:nvSpPr>
        <p:spPr bwMode="auto">
          <a:xfrm>
            <a:off x="6819900" y="2159000"/>
            <a:ext cx="5969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3600">
                <a:solidFill>
                  <a:schemeClr val="bg1"/>
                </a:solidFill>
                <a:latin typeface="Impact" pitchFamily="34" charset="0"/>
              </a:rPr>
              <a:t>2</a:t>
            </a:r>
            <a:endParaRPr lang="zh-CN" altLang="en-US" sz="3600">
              <a:solidFill>
                <a:schemeClr val="bg1"/>
              </a:solidFill>
              <a:latin typeface="Impact" pitchFamily="34" charset="0"/>
            </a:endParaRPr>
          </a:p>
        </p:txBody>
      </p:sp>
      <p:pic>
        <p:nvPicPr>
          <p:cNvPr id="4104" name="图片 27"/>
          <p:cNvPicPr>
            <a:picLocks noChangeAspect="1" noChangeArrowheads="1"/>
          </p:cNvPicPr>
          <p:nvPr/>
        </p:nvPicPr>
        <p:blipFill>
          <a:blip r:embed="rId2">
            <a:extLst>
              <a:ext uri="{28A0092B-C50C-407E-A947-70E740481C1C}">
                <a14:useLocalDpi xmlns:a14="http://schemas.microsoft.com/office/drawing/2010/main" val="0"/>
              </a:ext>
            </a:extLst>
          </a:blip>
          <a:srcRect l="13632" t="9293" r="6709" b="5219"/>
          <a:stretch>
            <a:fillRect/>
          </a:stretch>
        </p:blipFill>
        <p:spPr bwMode="auto">
          <a:xfrm>
            <a:off x="6819900" y="3033713"/>
            <a:ext cx="7254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5" name="文本框 28"/>
          <p:cNvSpPr txBox="1">
            <a:spLocks noChangeArrowheads="1"/>
          </p:cNvSpPr>
          <p:nvPr/>
        </p:nvSpPr>
        <p:spPr bwMode="auto">
          <a:xfrm>
            <a:off x="7672388" y="3136900"/>
            <a:ext cx="3429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2400" b="1" dirty="0">
                <a:solidFill>
                  <a:srgbClr val="007F58"/>
                </a:solidFill>
                <a:latin typeface="微软雅黑" pitchFamily="34" charset="-122"/>
              </a:rPr>
              <a:t>过程与效果</a:t>
            </a:r>
          </a:p>
        </p:txBody>
      </p:sp>
      <p:sp>
        <p:nvSpPr>
          <p:cNvPr id="4106" name="文本框 29"/>
          <p:cNvSpPr txBox="1">
            <a:spLocks noChangeArrowheads="1"/>
          </p:cNvSpPr>
          <p:nvPr/>
        </p:nvSpPr>
        <p:spPr bwMode="auto">
          <a:xfrm>
            <a:off x="6819900" y="3046413"/>
            <a:ext cx="5969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3600">
                <a:solidFill>
                  <a:schemeClr val="bg1"/>
                </a:solidFill>
                <a:latin typeface="Impact" pitchFamily="34" charset="0"/>
              </a:rPr>
              <a:t>3</a:t>
            </a:r>
            <a:endParaRPr lang="zh-CN" altLang="en-US" sz="3600">
              <a:solidFill>
                <a:schemeClr val="bg1"/>
              </a:solidFill>
              <a:latin typeface="Impact" pitchFamily="34" charset="0"/>
            </a:endParaRPr>
          </a:p>
        </p:txBody>
      </p:sp>
      <p:pic>
        <p:nvPicPr>
          <p:cNvPr id="4107" name="图片 30"/>
          <p:cNvPicPr>
            <a:picLocks noChangeAspect="1" noChangeArrowheads="1"/>
          </p:cNvPicPr>
          <p:nvPr/>
        </p:nvPicPr>
        <p:blipFill>
          <a:blip r:embed="rId3">
            <a:extLst>
              <a:ext uri="{28A0092B-C50C-407E-A947-70E740481C1C}">
                <a14:useLocalDpi xmlns:a14="http://schemas.microsoft.com/office/drawing/2010/main" val="0"/>
              </a:ext>
            </a:extLst>
          </a:blip>
          <a:srcRect l="13632" t="9293" r="6709" b="5219"/>
          <a:stretch>
            <a:fillRect/>
          </a:stretch>
        </p:blipFill>
        <p:spPr bwMode="auto">
          <a:xfrm>
            <a:off x="6819900" y="3946525"/>
            <a:ext cx="725488"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8" name="文本框 31"/>
          <p:cNvSpPr txBox="1">
            <a:spLocks noChangeArrowheads="1"/>
          </p:cNvSpPr>
          <p:nvPr/>
        </p:nvSpPr>
        <p:spPr bwMode="auto">
          <a:xfrm>
            <a:off x="7672388" y="4048125"/>
            <a:ext cx="3429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2400" b="1" dirty="0">
                <a:solidFill>
                  <a:srgbClr val="007F58"/>
                </a:solidFill>
                <a:latin typeface="微软雅黑" pitchFamily="34" charset="-122"/>
              </a:rPr>
              <a:t>问题与困难</a:t>
            </a:r>
          </a:p>
        </p:txBody>
      </p:sp>
      <p:sp>
        <p:nvSpPr>
          <p:cNvPr id="4109" name="文本框 33"/>
          <p:cNvSpPr txBox="1">
            <a:spLocks noChangeArrowheads="1"/>
          </p:cNvSpPr>
          <p:nvPr/>
        </p:nvSpPr>
        <p:spPr bwMode="auto">
          <a:xfrm>
            <a:off x="6819900" y="3959225"/>
            <a:ext cx="5969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3600" dirty="0">
                <a:solidFill>
                  <a:schemeClr val="bg1"/>
                </a:solidFill>
                <a:latin typeface="Impact" pitchFamily="34" charset="0"/>
              </a:rPr>
              <a:t>4</a:t>
            </a:r>
            <a:endParaRPr lang="zh-CN" altLang="en-US" sz="3600" dirty="0">
              <a:solidFill>
                <a:schemeClr val="bg1"/>
              </a:solidFill>
              <a:latin typeface="Impact" pitchFamily="34" charset="0"/>
            </a:endParaRPr>
          </a:p>
        </p:txBody>
      </p:sp>
      <p:pic>
        <p:nvPicPr>
          <p:cNvPr id="4110" name="图片 34"/>
          <p:cNvPicPr>
            <a:picLocks noChangeAspect="1" noChangeArrowheads="1"/>
          </p:cNvPicPr>
          <p:nvPr/>
        </p:nvPicPr>
        <p:blipFill>
          <a:blip r:embed="rId2">
            <a:extLst>
              <a:ext uri="{28A0092B-C50C-407E-A947-70E740481C1C}">
                <a14:useLocalDpi xmlns:a14="http://schemas.microsoft.com/office/drawing/2010/main" val="0"/>
              </a:ext>
            </a:extLst>
          </a:blip>
          <a:srcRect l="13632" t="9293" r="6709" b="5219"/>
          <a:stretch>
            <a:fillRect/>
          </a:stretch>
        </p:blipFill>
        <p:spPr bwMode="auto">
          <a:xfrm>
            <a:off x="6819900" y="4857750"/>
            <a:ext cx="7254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1" name="文本框 35"/>
          <p:cNvSpPr txBox="1">
            <a:spLocks noChangeArrowheads="1"/>
          </p:cNvSpPr>
          <p:nvPr/>
        </p:nvSpPr>
        <p:spPr bwMode="auto">
          <a:xfrm>
            <a:off x="7672388" y="4959350"/>
            <a:ext cx="3429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2400" b="1" dirty="0">
                <a:solidFill>
                  <a:srgbClr val="007F58"/>
                </a:solidFill>
                <a:latin typeface="微软雅黑" pitchFamily="34" charset="-122"/>
              </a:rPr>
              <a:t>计划与展望</a:t>
            </a:r>
          </a:p>
        </p:txBody>
      </p:sp>
      <p:sp>
        <p:nvSpPr>
          <p:cNvPr id="4112" name="文本框 37"/>
          <p:cNvSpPr txBox="1">
            <a:spLocks noChangeArrowheads="1"/>
          </p:cNvSpPr>
          <p:nvPr/>
        </p:nvSpPr>
        <p:spPr bwMode="auto">
          <a:xfrm>
            <a:off x="6819900" y="4870450"/>
            <a:ext cx="5969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3600">
                <a:solidFill>
                  <a:schemeClr val="bg1"/>
                </a:solidFill>
                <a:latin typeface="Impact" pitchFamily="34" charset="0"/>
              </a:rPr>
              <a:t>5</a:t>
            </a:r>
            <a:endParaRPr lang="zh-CN" altLang="en-US" sz="3600">
              <a:solidFill>
                <a:schemeClr val="bg1"/>
              </a:solidFill>
              <a:latin typeface="Impact" pitchFamily="34" charset="0"/>
            </a:endParaRPr>
          </a:p>
        </p:txBody>
      </p:sp>
      <p:pic>
        <p:nvPicPr>
          <p:cNvPr id="4113" name="图片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24423">
            <a:off x="423863" y="1516063"/>
            <a:ext cx="5759450"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4" name="文本框 32"/>
          <p:cNvSpPr txBox="1">
            <a:spLocks noChangeArrowheads="1"/>
          </p:cNvSpPr>
          <p:nvPr/>
        </p:nvSpPr>
        <p:spPr bwMode="auto">
          <a:xfrm>
            <a:off x="1286809" y="2449093"/>
            <a:ext cx="385893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4800" dirty="0">
                <a:solidFill>
                  <a:schemeClr val="bg1"/>
                </a:solidFill>
                <a:latin typeface="Impact" pitchFamily="34" charset="0"/>
              </a:rPr>
              <a:t>目录</a:t>
            </a:r>
            <a:endParaRPr lang="en-US" altLang="zh-CN" sz="4800" dirty="0">
              <a:solidFill>
                <a:schemeClr val="bg1"/>
              </a:solidFill>
              <a:latin typeface="Impact" pitchFamily="34" charset="0"/>
            </a:endParaRPr>
          </a:p>
          <a:p>
            <a:pPr algn="ctr" eaLnBrk="1" hangingPunct="1"/>
            <a:r>
              <a:rPr lang="en-US" altLang="zh-CN" sz="4800" dirty="0">
                <a:solidFill>
                  <a:schemeClr val="bg1"/>
                </a:solidFill>
                <a:latin typeface="Impact" pitchFamily="34" charset="0"/>
              </a:rPr>
              <a:t>CONTENTS</a:t>
            </a:r>
            <a:endParaRPr lang="zh-CN" altLang="en-US" sz="4800" dirty="0">
              <a:solidFill>
                <a:schemeClr val="bg1"/>
              </a:solidFill>
              <a:latin typeface="Impact"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1+#ppt_w/2"/>
                                          </p:val>
                                        </p:tav>
                                        <p:tav tm="100000">
                                          <p:val>
                                            <p:strVal val="#ppt_x"/>
                                          </p:val>
                                        </p:tav>
                                      </p:tavLst>
                                    </p:anim>
                                    <p:anim calcmode="lin" valueType="num">
                                      <p:cBhvr additive="base">
                                        <p:cTn id="8" dur="500" fill="hold"/>
                                        <p:tgtEl>
                                          <p:spTgt spid="409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500" fill="hold"/>
                                        <p:tgtEl>
                                          <p:spTgt spid="4098"/>
                                        </p:tgtEl>
                                        <p:attrNameLst>
                                          <p:attrName>ppt_x</p:attrName>
                                        </p:attrNameLst>
                                      </p:cBhvr>
                                      <p:tavLst>
                                        <p:tav tm="0">
                                          <p:val>
                                            <p:strVal val="1+#ppt_w/2"/>
                                          </p:val>
                                        </p:tav>
                                        <p:tav tm="100000">
                                          <p:val>
                                            <p:strVal val="#ppt_x"/>
                                          </p:val>
                                        </p:tav>
                                      </p:tavLst>
                                    </p:anim>
                                    <p:anim calcmode="lin" valueType="num">
                                      <p:cBhvr additive="base">
                                        <p:cTn id="12" dur="500" fill="hold"/>
                                        <p:tgtEl>
                                          <p:spTgt spid="409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100"/>
                                        </p:tgtEl>
                                        <p:attrNameLst>
                                          <p:attrName>style.visibility</p:attrName>
                                        </p:attrNameLst>
                                      </p:cBhvr>
                                      <p:to>
                                        <p:strVal val="visible"/>
                                      </p:to>
                                    </p:set>
                                    <p:anim calcmode="lin" valueType="num">
                                      <p:cBhvr additive="base">
                                        <p:cTn id="15" dur="500" fill="hold"/>
                                        <p:tgtEl>
                                          <p:spTgt spid="4100"/>
                                        </p:tgtEl>
                                        <p:attrNameLst>
                                          <p:attrName>ppt_x</p:attrName>
                                        </p:attrNameLst>
                                      </p:cBhvr>
                                      <p:tavLst>
                                        <p:tav tm="0">
                                          <p:val>
                                            <p:strVal val="1+#ppt_w/2"/>
                                          </p:val>
                                        </p:tav>
                                        <p:tav tm="100000">
                                          <p:val>
                                            <p:strVal val="#ppt_x"/>
                                          </p:val>
                                        </p:tav>
                                      </p:tavLst>
                                    </p:anim>
                                    <p:anim calcmode="lin" valueType="num">
                                      <p:cBhvr additive="base">
                                        <p:cTn id="16" dur="500" fill="hold"/>
                                        <p:tgtEl>
                                          <p:spTgt spid="4100"/>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4102"/>
                                        </p:tgtEl>
                                        <p:attrNameLst>
                                          <p:attrName>style.visibility</p:attrName>
                                        </p:attrNameLst>
                                      </p:cBhvr>
                                      <p:to>
                                        <p:strVal val="visible"/>
                                      </p:to>
                                    </p:set>
                                    <p:anim calcmode="lin" valueType="num">
                                      <p:cBhvr additive="base">
                                        <p:cTn id="20" dur="500" fill="hold"/>
                                        <p:tgtEl>
                                          <p:spTgt spid="4102"/>
                                        </p:tgtEl>
                                        <p:attrNameLst>
                                          <p:attrName>ppt_x</p:attrName>
                                        </p:attrNameLst>
                                      </p:cBhvr>
                                      <p:tavLst>
                                        <p:tav tm="0">
                                          <p:val>
                                            <p:strVal val="1+#ppt_w/2"/>
                                          </p:val>
                                        </p:tav>
                                        <p:tav tm="100000">
                                          <p:val>
                                            <p:strVal val="#ppt_x"/>
                                          </p:val>
                                        </p:tav>
                                      </p:tavLst>
                                    </p:anim>
                                    <p:anim calcmode="lin" valueType="num">
                                      <p:cBhvr additive="base">
                                        <p:cTn id="21" dur="500" fill="hold"/>
                                        <p:tgtEl>
                                          <p:spTgt spid="4102"/>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4103"/>
                                        </p:tgtEl>
                                        <p:attrNameLst>
                                          <p:attrName>style.visibility</p:attrName>
                                        </p:attrNameLst>
                                      </p:cBhvr>
                                      <p:to>
                                        <p:strVal val="visible"/>
                                      </p:to>
                                    </p:set>
                                    <p:anim calcmode="lin" valueType="num">
                                      <p:cBhvr additive="base">
                                        <p:cTn id="24" dur="500" fill="hold"/>
                                        <p:tgtEl>
                                          <p:spTgt spid="4103"/>
                                        </p:tgtEl>
                                        <p:attrNameLst>
                                          <p:attrName>ppt_x</p:attrName>
                                        </p:attrNameLst>
                                      </p:cBhvr>
                                      <p:tavLst>
                                        <p:tav tm="0">
                                          <p:val>
                                            <p:strVal val="1+#ppt_w/2"/>
                                          </p:val>
                                        </p:tav>
                                        <p:tav tm="100000">
                                          <p:val>
                                            <p:strVal val="#ppt_x"/>
                                          </p:val>
                                        </p:tav>
                                      </p:tavLst>
                                    </p:anim>
                                    <p:anim calcmode="lin" valueType="num">
                                      <p:cBhvr additive="base">
                                        <p:cTn id="25" dur="500" fill="hold"/>
                                        <p:tgtEl>
                                          <p:spTgt spid="4103"/>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4101"/>
                                        </p:tgtEl>
                                        <p:attrNameLst>
                                          <p:attrName>style.visibility</p:attrName>
                                        </p:attrNameLst>
                                      </p:cBhvr>
                                      <p:to>
                                        <p:strVal val="visible"/>
                                      </p:to>
                                    </p:set>
                                    <p:anim calcmode="lin" valueType="num">
                                      <p:cBhvr additive="base">
                                        <p:cTn id="28" dur="500" fill="hold"/>
                                        <p:tgtEl>
                                          <p:spTgt spid="4101"/>
                                        </p:tgtEl>
                                        <p:attrNameLst>
                                          <p:attrName>ppt_x</p:attrName>
                                        </p:attrNameLst>
                                      </p:cBhvr>
                                      <p:tavLst>
                                        <p:tav tm="0">
                                          <p:val>
                                            <p:strVal val="1+#ppt_w/2"/>
                                          </p:val>
                                        </p:tav>
                                        <p:tav tm="100000">
                                          <p:val>
                                            <p:strVal val="#ppt_x"/>
                                          </p:val>
                                        </p:tav>
                                      </p:tavLst>
                                    </p:anim>
                                    <p:anim calcmode="lin" valueType="num">
                                      <p:cBhvr additive="base">
                                        <p:cTn id="29" dur="500" fill="hold"/>
                                        <p:tgtEl>
                                          <p:spTgt spid="4101"/>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2" fill="hold" grpId="0" nodeType="afterEffect">
                                  <p:stCondLst>
                                    <p:cond delay="0"/>
                                  </p:stCondLst>
                                  <p:childTnLst>
                                    <p:set>
                                      <p:cBhvr>
                                        <p:cTn id="32" dur="1" fill="hold">
                                          <p:stCondLst>
                                            <p:cond delay="0"/>
                                          </p:stCondLst>
                                        </p:cTn>
                                        <p:tgtEl>
                                          <p:spTgt spid="4105"/>
                                        </p:tgtEl>
                                        <p:attrNameLst>
                                          <p:attrName>style.visibility</p:attrName>
                                        </p:attrNameLst>
                                      </p:cBhvr>
                                      <p:to>
                                        <p:strVal val="visible"/>
                                      </p:to>
                                    </p:set>
                                    <p:anim calcmode="lin" valueType="num">
                                      <p:cBhvr additive="base">
                                        <p:cTn id="33" dur="500" fill="hold"/>
                                        <p:tgtEl>
                                          <p:spTgt spid="4105"/>
                                        </p:tgtEl>
                                        <p:attrNameLst>
                                          <p:attrName>ppt_x</p:attrName>
                                        </p:attrNameLst>
                                      </p:cBhvr>
                                      <p:tavLst>
                                        <p:tav tm="0">
                                          <p:val>
                                            <p:strVal val="1+#ppt_w/2"/>
                                          </p:val>
                                        </p:tav>
                                        <p:tav tm="100000">
                                          <p:val>
                                            <p:strVal val="#ppt_x"/>
                                          </p:val>
                                        </p:tav>
                                      </p:tavLst>
                                    </p:anim>
                                    <p:anim calcmode="lin" valueType="num">
                                      <p:cBhvr additive="base">
                                        <p:cTn id="34" dur="500" fill="hold"/>
                                        <p:tgtEl>
                                          <p:spTgt spid="4105"/>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106"/>
                                        </p:tgtEl>
                                        <p:attrNameLst>
                                          <p:attrName>style.visibility</p:attrName>
                                        </p:attrNameLst>
                                      </p:cBhvr>
                                      <p:to>
                                        <p:strVal val="visible"/>
                                      </p:to>
                                    </p:set>
                                    <p:anim calcmode="lin" valueType="num">
                                      <p:cBhvr additive="base">
                                        <p:cTn id="37" dur="500" fill="hold"/>
                                        <p:tgtEl>
                                          <p:spTgt spid="4106"/>
                                        </p:tgtEl>
                                        <p:attrNameLst>
                                          <p:attrName>ppt_x</p:attrName>
                                        </p:attrNameLst>
                                      </p:cBhvr>
                                      <p:tavLst>
                                        <p:tav tm="0">
                                          <p:val>
                                            <p:strVal val="1+#ppt_w/2"/>
                                          </p:val>
                                        </p:tav>
                                        <p:tav tm="100000">
                                          <p:val>
                                            <p:strVal val="#ppt_x"/>
                                          </p:val>
                                        </p:tav>
                                      </p:tavLst>
                                    </p:anim>
                                    <p:anim calcmode="lin" valueType="num">
                                      <p:cBhvr additive="base">
                                        <p:cTn id="38" dur="500" fill="hold"/>
                                        <p:tgtEl>
                                          <p:spTgt spid="4106"/>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4104"/>
                                        </p:tgtEl>
                                        <p:attrNameLst>
                                          <p:attrName>style.visibility</p:attrName>
                                        </p:attrNameLst>
                                      </p:cBhvr>
                                      <p:to>
                                        <p:strVal val="visible"/>
                                      </p:to>
                                    </p:set>
                                    <p:anim calcmode="lin" valueType="num">
                                      <p:cBhvr additive="base">
                                        <p:cTn id="41" dur="500" fill="hold"/>
                                        <p:tgtEl>
                                          <p:spTgt spid="4104"/>
                                        </p:tgtEl>
                                        <p:attrNameLst>
                                          <p:attrName>ppt_x</p:attrName>
                                        </p:attrNameLst>
                                      </p:cBhvr>
                                      <p:tavLst>
                                        <p:tav tm="0">
                                          <p:val>
                                            <p:strVal val="1+#ppt_w/2"/>
                                          </p:val>
                                        </p:tav>
                                        <p:tav tm="100000">
                                          <p:val>
                                            <p:strVal val="#ppt_x"/>
                                          </p:val>
                                        </p:tav>
                                      </p:tavLst>
                                    </p:anim>
                                    <p:anim calcmode="lin" valueType="num">
                                      <p:cBhvr additive="base">
                                        <p:cTn id="42" dur="500" fill="hold"/>
                                        <p:tgtEl>
                                          <p:spTgt spid="4104"/>
                                        </p:tgtEl>
                                        <p:attrNameLst>
                                          <p:attrName>ppt_y</p:attrName>
                                        </p:attrNameLst>
                                      </p:cBhvr>
                                      <p:tavLst>
                                        <p:tav tm="0">
                                          <p:val>
                                            <p:strVal val="#ppt_y"/>
                                          </p:val>
                                        </p:tav>
                                        <p:tav tm="100000">
                                          <p:val>
                                            <p:strVal val="#ppt_y"/>
                                          </p:val>
                                        </p:tav>
                                      </p:tavLst>
                                    </p:anim>
                                  </p:childTnLst>
                                </p:cTn>
                              </p:par>
                            </p:childTnLst>
                          </p:cTn>
                        </p:par>
                        <p:par>
                          <p:cTn id="43" fill="hold">
                            <p:stCondLst>
                              <p:cond delay="1500"/>
                            </p:stCondLst>
                            <p:childTnLst>
                              <p:par>
                                <p:cTn id="44" presetID="2" presetClass="entr" presetSubtype="2" fill="hold" grpId="0" nodeType="afterEffect">
                                  <p:stCondLst>
                                    <p:cond delay="0"/>
                                  </p:stCondLst>
                                  <p:childTnLst>
                                    <p:set>
                                      <p:cBhvr>
                                        <p:cTn id="45" dur="1" fill="hold">
                                          <p:stCondLst>
                                            <p:cond delay="0"/>
                                          </p:stCondLst>
                                        </p:cTn>
                                        <p:tgtEl>
                                          <p:spTgt spid="4108"/>
                                        </p:tgtEl>
                                        <p:attrNameLst>
                                          <p:attrName>style.visibility</p:attrName>
                                        </p:attrNameLst>
                                      </p:cBhvr>
                                      <p:to>
                                        <p:strVal val="visible"/>
                                      </p:to>
                                    </p:set>
                                    <p:anim calcmode="lin" valueType="num">
                                      <p:cBhvr additive="base">
                                        <p:cTn id="46" dur="500" fill="hold"/>
                                        <p:tgtEl>
                                          <p:spTgt spid="4108"/>
                                        </p:tgtEl>
                                        <p:attrNameLst>
                                          <p:attrName>ppt_x</p:attrName>
                                        </p:attrNameLst>
                                      </p:cBhvr>
                                      <p:tavLst>
                                        <p:tav tm="0">
                                          <p:val>
                                            <p:strVal val="1+#ppt_w/2"/>
                                          </p:val>
                                        </p:tav>
                                        <p:tav tm="100000">
                                          <p:val>
                                            <p:strVal val="#ppt_x"/>
                                          </p:val>
                                        </p:tav>
                                      </p:tavLst>
                                    </p:anim>
                                    <p:anim calcmode="lin" valueType="num">
                                      <p:cBhvr additive="base">
                                        <p:cTn id="47" dur="500" fill="hold"/>
                                        <p:tgtEl>
                                          <p:spTgt spid="410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4109"/>
                                        </p:tgtEl>
                                        <p:attrNameLst>
                                          <p:attrName>style.visibility</p:attrName>
                                        </p:attrNameLst>
                                      </p:cBhvr>
                                      <p:to>
                                        <p:strVal val="visible"/>
                                      </p:to>
                                    </p:set>
                                    <p:anim calcmode="lin" valueType="num">
                                      <p:cBhvr additive="base">
                                        <p:cTn id="50" dur="500" fill="hold"/>
                                        <p:tgtEl>
                                          <p:spTgt spid="4109"/>
                                        </p:tgtEl>
                                        <p:attrNameLst>
                                          <p:attrName>ppt_x</p:attrName>
                                        </p:attrNameLst>
                                      </p:cBhvr>
                                      <p:tavLst>
                                        <p:tav tm="0">
                                          <p:val>
                                            <p:strVal val="1+#ppt_w/2"/>
                                          </p:val>
                                        </p:tav>
                                        <p:tav tm="100000">
                                          <p:val>
                                            <p:strVal val="#ppt_x"/>
                                          </p:val>
                                        </p:tav>
                                      </p:tavLst>
                                    </p:anim>
                                    <p:anim calcmode="lin" valueType="num">
                                      <p:cBhvr additive="base">
                                        <p:cTn id="51" dur="500" fill="hold"/>
                                        <p:tgtEl>
                                          <p:spTgt spid="4109"/>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4107"/>
                                        </p:tgtEl>
                                        <p:attrNameLst>
                                          <p:attrName>style.visibility</p:attrName>
                                        </p:attrNameLst>
                                      </p:cBhvr>
                                      <p:to>
                                        <p:strVal val="visible"/>
                                      </p:to>
                                    </p:set>
                                    <p:anim calcmode="lin" valueType="num">
                                      <p:cBhvr additive="base">
                                        <p:cTn id="54" dur="500" fill="hold"/>
                                        <p:tgtEl>
                                          <p:spTgt spid="4107"/>
                                        </p:tgtEl>
                                        <p:attrNameLst>
                                          <p:attrName>ppt_x</p:attrName>
                                        </p:attrNameLst>
                                      </p:cBhvr>
                                      <p:tavLst>
                                        <p:tav tm="0">
                                          <p:val>
                                            <p:strVal val="1+#ppt_w/2"/>
                                          </p:val>
                                        </p:tav>
                                        <p:tav tm="100000">
                                          <p:val>
                                            <p:strVal val="#ppt_x"/>
                                          </p:val>
                                        </p:tav>
                                      </p:tavLst>
                                    </p:anim>
                                    <p:anim calcmode="lin" valueType="num">
                                      <p:cBhvr additive="base">
                                        <p:cTn id="55" dur="500" fill="hold"/>
                                        <p:tgtEl>
                                          <p:spTgt spid="4107"/>
                                        </p:tgtEl>
                                        <p:attrNameLst>
                                          <p:attrName>ppt_y</p:attrName>
                                        </p:attrNameLst>
                                      </p:cBhvr>
                                      <p:tavLst>
                                        <p:tav tm="0">
                                          <p:val>
                                            <p:strVal val="#ppt_y"/>
                                          </p:val>
                                        </p:tav>
                                        <p:tav tm="100000">
                                          <p:val>
                                            <p:strVal val="#ppt_y"/>
                                          </p:val>
                                        </p:tav>
                                      </p:tavLst>
                                    </p:anim>
                                  </p:childTnLst>
                                </p:cTn>
                              </p:par>
                            </p:childTnLst>
                          </p:cTn>
                        </p:par>
                        <p:par>
                          <p:cTn id="56" fill="hold">
                            <p:stCondLst>
                              <p:cond delay="2000"/>
                            </p:stCondLst>
                            <p:childTnLst>
                              <p:par>
                                <p:cTn id="57" presetID="2" presetClass="entr" presetSubtype="2" fill="hold" grpId="0" nodeType="afterEffect">
                                  <p:stCondLst>
                                    <p:cond delay="0"/>
                                  </p:stCondLst>
                                  <p:childTnLst>
                                    <p:set>
                                      <p:cBhvr>
                                        <p:cTn id="58" dur="1" fill="hold">
                                          <p:stCondLst>
                                            <p:cond delay="0"/>
                                          </p:stCondLst>
                                        </p:cTn>
                                        <p:tgtEl>
                                          <p:spTgt spid="4111"/>
                                        </p:tgtEl>
                                        <p:attrNameLst>
                                          <p:attrName>style.visibility</p:attrName>
                                        </p:attrNameLst>
                                      </p:cBhvr>
                                      <p:to>
                                        <p:strVal val="visible"/>
                                      </p:to>
                                    </p:set>
                                    <p:anim calcmode="lin" valueType="num">
                                      <p:cBhvr additive="base">
                                        <p:cTn id="59" dur="500" fill="hold"/>
                                        <p:tgtEl>
                                          <p:spTgt spid="4111"/>
                                        </p:tgtEl>
                                        <p:attrNameLst>
                                          <p:attrName>ppt_x</p:attrName>
                                        </p:attrNameLst>
                                      </p:cBhvr>
                                      <p:tavLst>
                                        <p:tav tm="0">
                                          <p:val>
                                            <p:strVal val="1+#ppt_w/2"/>
                                          </p:val>
                                        </p:tav>
                                        <p:tav tm="100000">
                                          <p:val>
                                            <p:strVal val="#ppt_x"/>
                                          </p:val>
                                        </p:tav>
                                      </p:tavLst>
                                    </p:anim>
                                    <p:anim calcmode="lin" valueType="num">
                                      <p:cBhvr additive="base">
                                        <p:cTn id="60" dur="500" fill="hold"/>
                                        <p:tgtEl>
                                          <p:spTgt spid="4111"/>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4112"/>
                                        </p:tgtEl>
                                        <p:attrNameLst>
                                          <p:attrName>style.visibility</p:attrName>
                                        </p:attrNameLst>
                                      </p:cBhvr>
                                      <p:to>
                                        <p:strVal val="visible"/>
                                      </p:to>
                                    </p:set>
                                    <p:anim calcmode="lin" valueType="num">
                                      <p:cBhvr additive="base">
                                        <p:cTn id="63" dur="500" fill="hold"/>
                                        <p:tgtEl>
                                          <p:spTgt spid="4112"/>
                                        </p:tgtEl>
                                        <p:attrNameLst>
                                          <p:attrName>ppt_x</p:attrName>
                                        </p:attrNameLst>
                                      </p:cBhvr>
                                      <p:tavLst>
                                        <p:tav tm="0">
                                          <p:val>
                                            <p:strVal val="1+#ppt_w/2"/>
                                          </p:val>
                                        </p:tav>
                                        <p:tav tm="100000">
                                          <p:val>
                                            <p:strVal val="#ppt_x"/>
                                          </p:val>
                                        </p:tav>
                                      </p:tavLst>
                                    </p:anim>
                                    <p:anim calcmode="lin" valueType="num">
                                      <p:cBhvr additive="base">
                                        <p:cTn id="64" dur="500" fill="hold"/>
                                        <p:tgtEl>
                                          <p:spTgt spid="4112"/>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4110"/>
                                        </p:tgtEl>
                                        <p:attrNameLst>
                                          <p:attrName>style.visibility</p:attrName>
                                        </p:attrNameLst>
                                      </p:cBhvr>
                                      <p:to>
                                        <p:strVal val="visible"/>
                                      </p:to>
                                    </p:set>
                                    <p:anim calcmode="lin" valueType="num">
                                      <p:cBhvr additive="base">
                                        <p:cTn id="67" dur="500" fill="hold"/>
                                        <p:tgtEl>
                                          <p:spTgt spid="4110"/>
                                        </p:tgtEl>
                                        <p:attrNameLst>
                                          <p:attrName>ppt_x</p:attrName>
                                        </p:attrNameLst>
                                      </p:cBhvr>
                                      <p:tavLst>
                                        <p:tav tm="0">
                                          <p:val>
                                            <p:strVal val="1+#ppt_w/2"/>
                                          </p:val>
                                        </p:tav>
                                        <p:tav tm="100000">
                                          <p:val>
                                            <p:strVal val="#ppt_x"/>
                                          </p:val>
                                        </p:tav>
                                      </p:tavLst>
                                    </p:anim>
                                    <p:anim calcmode="lin" valueType="num">
                                      <p:cBhvr additive="base">
                                        <p:cTn id="68" dur="500" fill="hold"/>
                                        <p:tgtEl>
                                          <p:spTgt spid="4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4100" grpId="0"/>
      <p:bldP spid="4102" grpId="0"/>
      <p:bldP spid="4103" grpId="0"/>
      <p:bldP spid="4105" grpId="0"/>
      <p:bldP spid="4106" grpId="0"/>
      <p:bldP spid="4108" grpId="0"/>
      <p:bldP spid="4109" grpId="0"/>
      <p:bldP spid="4111" grpId="0"/>
      <p:bldP spid="41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稻壳儿小白白(http://dwz.cn/Wu2UP)"/>
          <p:cNvSpPr>
            <a:spLocks noChangeArrowheads="1"/>
          </p:cNvSpPr>
          <p:nvPr/>
        </p:nvSpPr>
        <p:spPr bwMode="auto">
          <a:xfrm>
            <a:off x="5836443" y="4592356"/>
            <a:ext cx="774700" cy="390525"/>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id-ID" altLang="en-US">
              <a:solidFill>
                <a:srgbClr val="FFFFFF"/>
              </a:solidFill>
              <a:sym typeface="Arial" pitchFamily="34" charset="0"/>
            </a:endParaRPr>
          </a:p>
        </p:txBody>
      </p:sp>
      <p:sp>
        <p:nvSpPr>
          <p:cNvPr id="23555" name="稻壳儿小白白(http://dwz.cn/Wu2UP)"/>
          <p:cNvSpPr>
            <a:spLocks noChangeArrowheads="1"/>
          </p:cNvSpPr>
          <p:nvPr/>
        </p:nvSpPr>
        <p:spPr bwMode="auto">
          <a:xfrm>
            <a:off x="4606131" y="3973231"/>
            <a:ext cx="3246437" cy="1631950"/>
          </a:xfrm>
          <a:prstGeom prst="ellipse">
            <a:avLst/>
          </a:prstGeom>
          <a:noFill/>
          <a:ln w="12700">
            <a:solidFill>
              <a:srgbClr val="117A68"/>
            </a:solidFill>
            <a:prstDash val="lg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id-ID" altLang="en-US">
              <a:solidFill>
                <a:srgbClr val="FFFFFF"/>
              </a:solidFill>
              <a:sym typeface="Arial" pitchFamily="34" charset="0"/>
            </a:endParaRPr>
          </a:p>
        </p:txBody>
      </p:sp>
      <p:sp>
        <p:nvSpPr>
          <p:cNvPr id="23556" name="稻壳儿小白白(http://dwz.cn/Wu2UP)"/>
          <p:cNvSpPr>
            <a:spLocks noChangeArrowheads="1"/>
          </p:cNvSpPr>
          <p:nvPr/>
        </p:nvSpPr>
        <p:spPr bwMode="auto">
          <a:xfrm>
            <a:off x="4544218" y="4752694"/>
            <a:ext cx="136525" cy="77787"/>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id-ID" altLang="en-US">
              <a:solidFill>
                <a:srgbClr val="FFFFFF"/>
              </a:solidFill>
              <a:sym typeface="Arial" pitchFamily="34" charset="0"/>
            </a:endParaRPr>
          </a:p>
        </p:txBody>
      </p:sp>
      <p:sp>
        <p:nvSpPr>
          <p:cNvPr id="23557" name="稻壳儿小白白(http://dwz.cn/Wu2UP)"/>
          <p:cNvSpPr>
            <a:spLocks noChangeArrowheads="1"/>
          </p:cNvSpPr>
          <p:nvPr/>
        </p:nvSpPr>
        <p:spPr bwMode="auto">
          <a:xfrm>
            <a:off x="7792243" y="4752694"/>
            <a:ext cx="134938" cy="77787"/>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id-ID" altLang="en-US">
              <a:solidFill>
                <a:srgbClr val="FFFFFF"/>
              </a:solidFill>
              <a:sym typeface="Arial" pitchFamily="34" charset="0"/>
            </a:endParaRPr>
          </a:p>
        </p:txBody>
      </p:sp>
      <p:sp>
        <p:nvSpPr>
          <p:cNvPr id="23558" name="稻壳儿小白白(http://dwz.cn/Wu2UP)"/>
          <p:cNvSpPr>
            <a:spLocks noChangeArrowheads="1"/>
          </p:cNvSpPr>
          <p:nvPr/>
        </p:nvSpPr>
        <p:spPr bwMode="auto">
          <a:xfrm>
            <a:off x="6974681" y="4044669"/>
            <a:ext cx="134937" cy="77787"/>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id-ID" altLang="en-US">
              <a:solidFill>
                <a:srgbClr val="FFFFFF"/>
              </a:solidFill>
              <a:sym typeface="Arial" pitchFamily="34" charset="0"/>
            </a:endParaRPr>
          </a:p>
        </p:txBody>
      </p:sp>
      <p:sp>
        <p:nvSpPr>
          <p:cNvPr id="23559" name="稻壳儿小白白(http://dwz.cn/Wu2UP)"/>
          <p:cNvSpPr>
            <a:spLocks noChangeArrowheads="1"/>
          </p:cNvSpPr>
          <p:nvPr/>
        </p:nvSpPr>
        <p:spPr bwMode="auto">
          <a:xfrm>
            <a:off x="5363368" y="4044669"/>
            <a:ext cx="136525" cy="77787"/>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id-ID" altLang="en-US">
              <a:solidFill>
                <a:srgbClr val="FFFFFF"/>
              </a:solidFill>
              <a:sym typeface="Arial" pitchFamily="34" charset="0"/>
            </a:endParaRPr>
          </a:p>
        </p:txBody>
      </p:sp>
      <p:sp>
        <p:nvSpPr>
          <p:cNvPr id="23560" name="稻壳儿小白白(http://dwz.cn/Wu2UP)"/>
          <p:cNvSpPr>
            <a:spLocks noChangeArrowheads="1"/>
          </p:cNvSpPr>
          <p:nvPr/>
        </p:nvSpPr>
        <p:spPr bwMode="auto">
          <a:xfrm>
            <a:off x="6974681" y="5462306"/>
            <a:ext cx="134937" cy="77788"/>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id-ID" altLang="en-US">
              <a:solidFill>
                <a:srgbClr val="FFFFFF"/>
              </a:solidFill>
              <a:sym typeface="Arial" pitchFamily="34" charset="0"/>
            </a:endParaRPr>
          </a:p>
        </p:txBody>
      </p:sp>
      <p:sp>
        <p:nvSpPr>
          <p:cNvPr id="23561" name="稻壳儿小白白(http://dwz.cn/Wu2UP)"/>
          <p:cNvSpPr>
            <a:spLocks noChangeArrowheads="1"/>
          </p:cNvSpPr>
          <p:nvPr/>
        </p:nvSpPr>
        <p:spPr bwMode="auto">
          <a:xfrm>
            <a:off x="5363368" y="5462306"/>
            <a:ext cx="136525" cy="77788"/>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id-ID" altLang="en-US">
              <a:solidFill>
                <a:srgbClr val="FFFFFF"/>
              </a:solidFill>
              <a:sym typeface="Arial" pitchFamily="34" charset="0"/>
            </a:endParaRPr>
          </a:p>
        </p:txBody>
      </p:sp>
      <p:sp>
        <p:nvSpPr>
          <p:cNvPr id="23565" name="稻壳儿小白白(http://dwz.cn/Wu2UP)"/>
          <p:cNvSpPr>
            <a:spLocks noEditPoints="1"/>
          </p:cNvSpPr>
          <p:nvPr/>
        </p:nvSpPr>
        <p:spPr bwMode="auto">
          <a:xfrm>
            <a:off x="6731000" y="3650175"/>
            <a:ext cx="412750" cy="341313"/>
          </a:xfrm>
          <a:custGeom>
            <a:avLst/>
            <a:gdLst>
              <a:gd name="T0" fmla="*/ 1235052152 w 107"/>
              <a:gd name="T1" fmla="*/ 947721480 h 88"/>
              <a:gd name="T2" fmla="*/ 1235052152 w 107"/>
              <a:gd name="T3" fmla="*/ 105302818 h 88"/>
              <a:gd name="T4" fmla="*/ 1235052152 w 107"/>
              <a:gd name="T5" fmla="*/ 45130887 h 88"/>
              <a:gd name="T6" fmla="*/ 1264812584 w 107"/>
              <a:gd name="T7" fmla="*/ 0 h 88"/>
              <a:gd name="T8" fmla="*/ 1294569159 w 107"/>
              <a:gd name="T9" fmla="*/ 0 h 88"/>
              <a:gd name="T10" fmla="*/ 1324329591 w 107"/>
              <a:gd name="T11" fmla="*/ 0 h 88"/>
              <a:gd name="T12" fmla="*/ 1324329591 w 107"/>
              <a:gd name="T13" fmla="*/ 1037979376 h 88"/>
              <a:gd name="T14" fmla="*/ 1294569159 w 107"/>
              <a:gd name="T15" fmla="*/ 1053024298 h 88"/>
              <a:gd name="T16" fmla="*/ 1264812584 w 107"/>
              <a:gd name="T17" fmla="*/ 1037979376 h 88"/>
              <a:gd name="T18" fmla="*/ 1235052152 w 107"/>
              <a:gd name="T19" fmla="*/ 1007893410 h 88"/>
              <a:gd name="T20" fmla="*/ 1235052152 w 107"/>
              <a:gd name="T21" fmla="*/ 947721480 h 88"/>
              <a:gd name="T22" fmla="*/ 357121329 w 107"/>
              <a:gd name="T23" fmla="*/ 947721480 h 88"/>
              <a:gd name="T24" fmla="*/ 357121329 w 107"/>
              <a:gd name="T25" fmla="*/ 105302818 h 88"/>
              <a:gd name="T26" fmla="*/ 357121329 w 107"/>
              <a:gd name="T27" fmla="*/ 45130887 h 88"/>
              <a:gd name="T28" fmla="*/ 327360897 w 107"/>
              <a:gd name="T29" fmla="*/ 0 h 88"/>
              <a:gd name="T30" fmla="*/ 297604322 w 107"/>
              <a:gd name="T31" fmla="*/ 0 h 88"/>
              <a:gd name="T32" fmla="*/ 267843890 w 107"/>
              <a:gd name="T33" fmla="*/ 0 h 88"/>
              <a:gd name="T34" fmla="*/ 267843890 w 107"/>
              <a:gd name="T35" fmla="*/ 1037979376 h 88"/>
              <a:gd name="T36" fmla="*/ 297604322 w 107"/>
              <a:gd name="T37" fmla="*/ 1053024298 h 88"/>
              <a:gd name="T38" fmla="*/ 327360897 w 107"/>
              <a:gd name="T39" fmla="*/ 1037979376 h 88"/>
              <a:gd name="T40" fmla="*/ 357121329 w 107"/>
              <a:gd name="T41" fmla="*/ 1007893410 h 88"/>
              <a:gd name="T42" fmla="*/ 357121329 w 107"/>
              <a:gd name="T43" fmla="*/ 947721480 h 88"/>
              <a:gd name="T44" fmla="*/ 535683923 w 107"/>
              <a:gd name="T45" fmla="*/ 767201810 h 88"/>
              <a:gd name="T46" fmla="*/ 535683923 w 107"/>
              <a:gd name="T47" fmla="*/ 827377619 h 88"/>
              <a:gd name="T48" fmla="*/ 491045203 w 107"/>
              <a:gd name="T49" fmla="*/ 872504628 h 88"/>
              <a:gd name="T50" fmla="*/ 461284771 w 107"/>
              <a:gd name="T51" fmla="*/ 887549549 h 88"/>
              <a:gd name="T52" fmla="*/ 431524339 w 107"/>
              <a:gd name="T53" fmla="*/ 872504628 h 88"/>
              <a:gd name="T54" fmla="*/ 431524339 w 107"/>
              <a:gd name="T55" fmla="*/ 180519670 h 88"/>
              <a:gd name="T56" fmla="*/ 461284771 w 107"/>
              <a:gd name="T57" fmla="*/ 165474748 h 88"/>
              <a:gd name="T58" fmla="*/ 491045203 w 107"/>
              <a:gd name="T59" fmla="*/ 180519670 h 88"/>
              <a:gd name="T60" fmla="*/ 535683923 w 107"/>
              <a:gd name="T61" fmla="*/ 210605635 h 88"/>
              <a:gd name="T62" fmla="*/ 535683923 w 107"/>
              <a:gd name="T63" fmla="*/ 270777566 h 88"/>
              <a:gd name="T64" fmla="*/ 535683923 w 107"/>
              <a:gd name="T65" fmla="*/ 767201810 h 88"/>
              <a:gd name="T66" fmla="*/ 907687397 w 107"/>
              <a:gd name="T67" fmla="*/ 1203458002 h 88"/>
              <a:gd name="T68" fmla="*/ 803527813 w 107"/>
              <a:gd name="T69" fmla="*/ 1323801863 h 88"/>
              <a:gd name="T70" fmla="*/ 684486084 w 107"/>
              <a:gd name="T71" fmla="*/ 1203458002 h 88"/>
              <a:gd name="T72" fmla="*/ 684486084 w 107"/>
              <a:gd name="T73" fmla="*/ 361035461 h 88"/>
              <a:gd name="T74" fmla="*/ 803527813 w 107"/>
              <a:gd name="T75" fmla="*/ 240691600 h 88"/>
              <a:gd name="T76" fmla="*/ 907687397 w 107"/>
              <a:gd name="T77" fmla="*/ 361035461 h 88"/>
              <a:gd name="T78" fmla="*/ 907687397 w 107"/>
              <a:gd name="T79" fmla="*/ 1203458002 h 88"/>
              <a:gd name="T80" fmla="*/ 1056489558 w 107"/>
              <a:gd name="T81" fmla="*/ 767201810 h 88"/>
              <a:gd name="T82" fmla="*/ 1056489558 w 107"/>
              <a:gd name="T83" fmla="*/ 827377619 h 88"/>
              <a:gd name="T84" fmla="*/ 1101128278 w 107"/>
              <a:gd name="T85" fmla="*/ 872504628 h 88"/>
              <a:gd name="T86" fmla="*/ 1130888710 w 107"/>
              <a:gd name="T87" fmla="*/ 887549549 h 88"/>
              <a:gd name="T88" fmla="*/ 1160649143 w 107"/>
              <a:gd name="T89" fmla="*/ 872504628 h 88"/>
              <a:gd name="T90" fmla="*/ 1160649143 w 107"/>
              <a:gd name="T91" fmla="*/ 180519670 h 88"/>
              <a:gd name="T92" fmla="*/ 1130888710 w 107"/>
              <a:gd name="T93" fmla="*/ 165474748 h 88"/>
              <a:gd name="T94" fmla="*/ 1101128278 w 107"/>
              <a:gd name="T95" fmla="*/ 180519670 h 88"/>
              <a:gd name="T96" fmla="*/ 1056489558 w 107"/>
              <a:gd name="T97" fmla="*/ 210605635 h 88"/>
              <a:gd name="T98" fmla="*/ 1056489558 w 107"/>
              <a:gd name="T99" fmla="*/ 270777566 h 88"/>
              <a:gd name="T100" fmla="*/ 1056489558 w 107"/>
              <a:gd name="T101" fmla="*/ 767201810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7" name="稻壳儿小白白(http://dwz.cn/Wu2UP)"/>
          <p:cNvSpPr>
            <a:spLocks/>
          </p:cNvSpPr>
          <p:nvPr/>
        </p:nvSpPr>
        <p:spPr bwMode="auto">
          <a:xfrm>
            <a:off x="8623300" y="3656013"/>
            <a:ext cx="254000" cy="228600"/>
          </a:xfrm>
          <a:custGeom>
            <a:avLst/>
            <a:gdLst>
              <a:gd name="T0" fmla="*/ 0 w 161"/>
              <a:gd name="T1" fmla="*/ 154101625 h 145"/>
              <a:gd name="T2" fmla="*/ 0 w 161"/>
              <a:gd name="T3" fmla="*/ 360399724 h 145"/>
              <a:gd name="T4" fmla="*/ 77157627 w 161"/>
              <a:gd name="T5" fmla="*/ 360399724 h 145"/>
              <a:gd name="T6" fmla="*/ 323562870 w 161"/>
              <a:gd name="T7" fmla="*/ 360399724 h 145"/>
              <a:gd name="T8" fmla="*/ 400720497 w 161"/>
              <a:gd name="T9" fmla="*/ 360399724 h 145"/>
              <a:gd name="T10" fmla="*/ 400720497 w 161"/>
              <a:gd name="T11" fmla="*/ 154101625 h 145"/>
              <a:gd name="T12" fmla="*/ 201605006 w 161"/>
              <a:gd name="T13" fmla="*/ 0 h 145"/>
              <a:gd name="T14" fmla="*/ 0 w 161"/>
              <a:gd name="T15" fmla="*/ 154101625 h 1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8" name="稻壳儿小白白(http://dwz.cn/Wu2UP)"/>
          <p:cNvSpPr>
            <a:spLocks/>
          </p:cNvSpPr>
          <p:nvPr/>
        </p:nvSpPr>
        <p:spPr bwMode="auto">
          <a:xfrm>
            <a:off x="8556625" y="3559175"/>
            <a:ext cx="387350" cy="193675"/>
          </a:xfrm>
          <a:custGeom>
            <a:avLst/>
            <a:gdLst>
              <a:gd name="T0" fmla="*/ 557853282 w 246"/>
              <a:gd name="T1" fmla="*/ 198346819 h 123"/>
              <a:gd name="T2" fmla="*/ 557853282 w 246"/>
              <a:gd name="T3" fmla="*/ 52065509 h 123"/>
              <a:gd name="T4" fmla="*/ 451240706 w 246"/>
              <a:gd name="T5" fmla="*/ 52065509 h 123"/>
              <a:gd name="T6" fmla="*/ 451240706 w 246"/>
              <a:gd name="T7" fmla="*/ 116529366 h 123"/>
              <a:gd name="T8" fmla="*/ 304959395 w 246"/>
              <a:gd name="T9" fmla="*/ 0 h 123"/>
              <a:gd name="T10" fmla="*/ 304959395 w 246"/>
              <a:gd name="T11" fmla="*/ 0 h 123"/>
              <a:gd name="T12" fmla="*/ 304959395 w 246"/>
              <a:gd name="T13" fmla="*/ 0 h 123"/>
              <a:gd name="T14" fmla="*/ 304959395 w 246"/>
              <a:gd name="T15" fmla="*/ 0 h 123"/>
              <a:gd name="T16" fmla="*/ 304959395 w 246"/>
              <a:gd name="T17" fmla="*/ 0 h 123"/>
              <a:gd name="T18" fmla="*/ 0 w 246"/>
              <a:gd name="T19" fmla="*/ 240497112 h 123"/>
              <a:gd name="T20" fmla="*/ 52065509 w 246"/>
              <a:gd name="T21" fmla="*/ 304959395 h 123"/>
              <a:gd name="T22" fmla="*/ 304959395 w 246"/>
              <a:gd name="T23" fmla="*/ 104132592 h 123"/>
              <a:gd name="T24" fmla="*/ 557853282 w 246"/>
              <a:gd name="T25" fmla="*/ 304959395 h 123"/>
              <a:gd name="T26" fmla="*/ 609918791 w 246"/>
              <a:gd name="T27" fmla="*/ 240497112 h 123"/>
              <a:gd name="T28" fmla="*/ 557853282 w 246"/>
              <a:gd name="T29" fmla="*/ 198346819 h 1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6" h="123">
                <a:moveTo>
                  <a:pt x="225" y="80"/>
                </a:moveTo>
                <a:lnTo>
                  <a:pt x="225" y="21"/>
                </a:lnTo>
                <a:lnTo>
                  <a:pt x="182" y="21"/>
                </a:lnTo>
                <a:lnTo>
                  <a:pt x="182" y="47"/>
                </a:lnTo>
                <a:lnTo>
                  <a:pt x="123" y="0"/>
                </a:lnTo>
                <a:lnTo>
                  <a:pt x="0" y="97"/>
                </a:lnTo>
                <a:lnTo>
                  <a:pt x="21" y="123"/>
                </a:lnTo>
                <a:lnTo>
                  <a:pt x="123" y="42"/>
                </a:lnTo>
                <a:lnTo>
                  <a:pt x="225" y="123"/>
                </a:lnTo>
                <a:lnTo>
                  <a:pt x="246" y="97"/>
                </a:lnTo>
                <a:lnTo>
                  <a:pt x="225"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9" name="稻壳儿小白白(http://dwz.cn/Wu2UP)"/>
          <p:cNvSpPr>
            <a:spLocks noChangeArrowheads="1"/>
          </p:cNvSpPr>
          <p:nvPr/>
        </p:nvSpPr>
        <p:spPr bwMode="auto">
          <a:xfrm>
            <a:off x="781847" y="2057682"/>
            <a:ext cx="549275" cy="547687"/>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1600">
              <a:solidFill>
                <a:srgbClr val="FFFFFF"/>
              </a:solidFill>
              <a:sym typeface="Arial" pitchFamily="34" charset="0"/>
            </a:endParaRPr>
          </a:p>
        </p:txBody>
      </p:sp>
      <p:pic>
        <p:nvPicPr>
          <p:cNvPr id="23571" name="稻壳儿小白白(http://dwz.cn/Wu2UP)"/>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7431" y="2255556"/>
            <a:ext cx="781050"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2" name="稻壳儿小白白(http://dwz.cn/Wu2UP)"/>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7368" y="2371444"/>
            <a:ext cx="744538"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5" name="稻壳儿小白白(http://dwz.cn/Wu2UP)"/>
          <p:cNvSpPr>
            <a:spLocks/>
          </p:cNvSpPr>
          <p:nvPr/>
        </p:nvSpPr>
        <p:spPr bwMode="auto">
          <a:xfrm>
            <a:off x="5260181" y="5076544"/>
            <a:ext cx="414337" cy="414337"/>
          </a:xfrm>
          <a:custGeom>
            <a:avLst/>
            <a:gdLst>
              <a:gd name="T0" fmla="*/ 352357939 w 360"/>
              <a:gd name="T1" fmla="*/ 476875415 h 360"/>
              <a:gd name="T2" fmla="*/ 389448007 w 360"/>
              <a:gd name="T3" fmla="*/ 438460621 h 360"/>
              <a:gd name="T4" fmla="*/ 324539814 w 360"/>
              <a:gd name="T5" fmla="*/ 205321248 h 360"/>
              <a:gd name="T6" fmla="*/ 421240315 w 360"/>
              <a:gd name="T7" fmla="*/ 108621897 h 360"/>
              <a:gd name="T8" fmla="*/ 450382017 w 360"/>
              <a:gd name="T9" fmla="*/ 25168671 h 360"/>
              <a:gd name="T10" fmla="*/ 368253518 w 360"/>
              <a:gd name="T11" fmla="*/ 55635101 h 360"/>
              <a:gd name="T12" fmla="*/ 271554168 w 360"/>
              <a:gd name="T13" fmla="*/ 152335602 h 360"/>
              <a:gd name="T14" fmla="*/ 37090067 w 360"/>
              <a:gd name="T15" fmla="*/ 86102681 h 360"/>
              <a:gd name="T16" fmla="*/ 0 w 360"/>
              <a:gd name="T17" fmla="*/ 124517476 h 360"/>
              <a:gd name="T18" fmla="*/ 196049306 w 360"/>
              <a:gd name="T19" fmla="*/ 227840463 h 360"/>
              <a:gd name="T20" fmla="*/ 129816386 w 360"/>
              <a:gd name="T21" fmla="*/ 294073384 h 360"/>
              <a:gd name="T22" fmla="*/ 50337342 w 360"/>
              <a:gd name="T23" fmla="*/ 299372294 h 360"/>
              <a:gd name="T24" fmla="*/ 11921396 w 360"/>
              <a:gd name="T25" fmla="*/ 336462361 h 360"/>
              <a:gd name="T26" fmla="*/ 105972442 w 360"/>
              <a:gd name="T27" fmla="*/ 370902973 h 360"/>
              <a:gd name="T28" fmla="*/ 139088327 w 360"/>
              <a:gd name="T29" fmla="*/ 463629292 h 360"/>
              <a:gd name="T30" fmla="*/ 177503122 w 360"/>
              <a:gd name="T31" fmla="*/ 426538074 h 360"/>
              <a:gd name="T32" fmla="*/ 181477304 w 360"/>
              <a:gd name="T33" fmla="*/ 347059030 h 360"/>
              <a:gd name="T34" fmla="*/ 249034952 w 360"/>
              <a:gd name="T35" fmla="*/ 279502533 h 360"/>
              <a:gd name="T36" fmla="*/ 352357939 w 360"/>
              <a:gd name="T37" fmla="*/ 476875415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3590" name="图片 77"/>
          <p:cNvPicPr>
            <a:picLocks noChangeAspect="1" noChangeArrowheads="1"/>
          </p:cNvPicPr>
          <p:nvPr/>
        </p:nvPicPr>
        <p:blipFill>
          <a:blip r:embed="rId5">
            <a:extLst>
              <a:ext uri="{28A0092B-C50C-407E-A947-70E740481C1C}">
                <a14:useLocalDpi xmlns:a14="http://schemas.microsoft.com/office/drawing/2010/main" val="0"/>
              </a:ext>
            </a:extLst>
          </a:blip>
          <a:srcRect l="13632" t="9293" r="6709" b="5219"/>
          <a:stretch>
            <a:fillRect/>
          </a:stretch>
        </p:blipFill>
        <p:spPr bwMode="auto">
          <a:xfrm>
            <a:off x="261938" y="160338"/>
            <a:ext cx="7254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91" name="文本框 88"/>
          <p:cNvSpPr txBox="1">
            <a:spLocks noChangeArrowheads="1"/>
          </p:cNvSpPr>
          <p:nvPr/>
        </p:nvSpPr>
        <p:spPr bwMode="auto">
          <a:xfrm>
            <a:off x="987425" y="266700"/>
            <a:ext cx="33345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2800" b="1" dirty="0">
                <a:solidFill>
                  <a:srgbClr val="117A68"/>
                </a:solidFill>
                <a:latin typeface="微软雅黑" pitchFamily="34" charset="-122"/>
              </a:rPr>
              <a:t>专业人手不足</a:t>
            </a:r>
          </a:p>
        </p:txBody>
      </p:sp>
      <p:sp>
        <p:nvSpPr>
          <p:cNvPr id="23592" name="文本框 89"/>
          <p:cNvSpPr txBox="1">
            <a:spLocks noChangeArrowheads="1"/>
          </p:cNvSpPr>
          <p:nvPr/>
        </p:nvSpPr>
        <p:spPr bwMode="auto">
          <a:xfrm>
            <a:off x="261938" y="177800"/>
            <a:ext cx="6270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3600" dirty="0">
                <a:solidFill>
                  <a:schemeClr val="bg1"/>
                </a:solidFill>
                <a:latin typeface="Impact" pitchFamily="34" charset="0"/>
              </a:rPr>
              <a:t>4</a:t>
            </a:r>
            <a:endParaRPr lang="zh-CN" altLang="en-US" sz="3600" dirty="0">
              <a:solidFill>
                <a:schemeClr val="bg1"/>
              </a:solidFill>
              <a:latin typeface="Impact" pitchFamily="34" charset="0"/>
            </a:endParaRPr>
          </a:p>
        </p:txBody>
      </p:sp>
      <p:sp>
        <p:nvSpPr>
          <p:cNvPr id="3" name="矩形 2">
            <a:extLst>
              <a:ext uri="{FF2B5EF4-FFF2-40B4-BE49-F238E27FC236}">
                <a16:creationId xmlns:a16="http://schemas.microsoft.com/office/drawing/2014/main" id="{1D249F78-E70F-42DA-923B-979B9E9795B3}"/>
              </a:ext>
            </a:extLst>
          </p:cNvPr>
          <p:cNvSpPr/>
          <p:nvPr/>
        </p:nvSpPr>
        <p:spPr>
          <a:xfrm>
            <a:off x="1448597" y="2100692"/>
            <a:ext cx="2031325" cy="461665"/>
          </a:xfrm>
          <a:prstGeom prst="rect">
            <a:avLst/>
          </a:prstGeom>
        </p:spPr>
        <p:txBody>
          <a:bodyPr wrap="none">
            <a:spAutoFit/>
          </a:bodyPr>
          <a:lstStyle/>
          <a:p>
            <a:r>
              <a:rPr lang="zh-CN" altLang="en-US" sz="2400" b="1" dirty="0"/>
              <a:t>信号采集人员</a:t>
            </a:r>
          </a:p>
        </p:txBody>
      </p:sp>
      <p:sp>
        <p:nvSpPr>
          <p:cNvPr id="4" name="矩形 3">
            <a:extLst>
              <a:ext uri="{FF2B5EF4-FFF2-40B4-BE49-F238E27FC236}">
                <a16:creationId xmlns:a16="http://schemas.microsoft.com/office/drawing/2014/main" id="{5177A4E3-AB23-4C6E-A809-86252B454FD9}"/>
              </a:ext>
            </a:extLst>
          </p:cNvPr>
          <p:cNvSpPr/>
          <p:nvPr/>
        </p:nvSpPr>
        <p:spPr>
          <a:xfrm>
            <a:off x="8763298" y="2089991"/>
            <a:ext cx="2031325" cy="461665"/>
          </a:xfrm>
          <a:prstGeom prst="rect">
            <a:avLst/>
          </a:prstGeom>
        </p:spPr>
        <p:txBody>
          <a:bodyPr wrap="none">
            <a:spAutoFit/>
          </a:bodyPr>
          <a:lstStyle/>
          <a:p>
            <a:r>
              <a:rPr lang="zh-CN" altLang="en-US" sz="2400" b="1" dirty="0"/>
              <a:t>网络直播人员</a:t>
            </a:r>
          </a:p>
        </p:txBody>
      </p:sp>
      <p:sp>
        <p:nvSpPr>
          <p:cNvPr id="44" name="稻壳儿小白白(http://dwz.cn/Wu2UP)">
            <a:extLst>
              <a:ext uri="{FF2B5EF4-FFF2-40B4-BE49-F238E27FC236}">
                <a16:creationId xmlns:a16="http://schemas.microsoft.com/office/drawing/2014/main" id="{4EAE5E03-AB92-4534-A20F-40329DD768A4}"/>
              </a:ext>
            </a:extLst>
          </p:cNvPr>
          <p:cNvSpPr>
            <a:spLocks noChangeArrowheads="1"/>
          </p:cNvSpPr>
          <p:nvPr/>
        </p:nvSpPr>
        <p:spPr bwMode="auto">
          <a:xfrm>
            <a:off x="8121089" y="2057682"/>
            <a:ext cx="549275" cy="547687"/>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1600">
              <a:solidFill>
                <a:srgbClr val="FFFFFF"/>
              </a:solidFill>
              <a:sym typeface="Arial" pitchFamily="34" charset="0"/>
            </a:endParaRPr>
          </a:p>
        </p:txBody>
      </p:sp>
      <p:sp>
        <p:nvSpPr>
          <p:cNvPr id="45" name="矩形 44">
            <a:extLst>
              <a:ext uri="{FF2B5EF4-FFF2-40B4-BE49-F238E27FC236}">
                <a16:creationId xmlns:a16="http://schemas.microsoft.com/office/drawing/2014/main" id="{D286CC2A-60BA-4910-B600-74341B07E0FE}"/>
              </a:ext>
            </a:extLst>
          </p:cNvPr>
          <p:cNvSpPr/>
          <p:nvPr/>
        </p:nvSpPr>
        <p:spPr>
          <a:xfrm>
            <a:off x="575469" y="3432319"/>
            <a:ext cx="1107996" cy="646331"/>
          </a:xfrm>
          <a:prstGeom prst="rect">
            <a:avLst/>
          </a:prstGeom>
        </p:spPr>
        <p:txBody>
          <a:bodyPr wrap="none">
            <a:spAutoFit/>
          </a:bodyPr>
          <a:lstStyle/>
          <a:p>
            <a:r>
              <a:rPr lang="zh-CN" altLang="en-US" sz="3600" dirty="0"/>
              <a:t>摄像</a:t>
            </a:r>
            <a:endParaRPr lang="en-US" altLang="zh-CN" sz="3600" dirty="0"/>
          </a:p>
        </p:txBody>
      </p:sp>
      <p:sp>
        <p:nvSpPr>
          <p:cNvPr id="46" name="矩形 45">
            <a:extLst>
              <a:ext uri="{FF2B5EF4-FFF2-40B4-BE49-F238E27FC236}">
                <a16:creationId xmlns:a16="http://schemas.microsoft.com/office/drawing/2014/main" id="{642D2543-8F28-4568-A6E6-993570FB1AC6}"/>
              </a:ext>
            </a:extLst>
          </p:cNvPr>
          <p:cNvSpPr/>
          <p:nvPr/>
        </p:nvSpPr>
        <p:spPr>
          <a:xfrm>
            <a:off x="9119037" y="4645815"/>
            <a:ext cx="1107996" cy="369332"/>
          </a:xfrm>
          <a:prstGeom prst="rect">
            <a:avLst/>
          </a:prstGeom>
        </p:spPr>
        <p:txBody>
          <a:bodyPr wrap="none">
            <a:spAutoFit/>
          </a:bodyPr>
          <a:lstStyle/>
          <a:p>
            <a:r>
              <a:rPr lang="zh-CN" altLang="en-US" dirty="0"/>
              <a:t>平台管理</a:t>
            </a:r>
          </a:p>
        </p:txBody>
      </p:sp>
      <p:sp>
        <p:nvSpPr>
          <p:cNvPr id="5" name="矩形 4">
            <a:extLst>
              <a:ext uri="{FF2B5EF4-FFF2-40B4-BE49-F238E27FC236}">
                <a16:creationId xmlns:a16="http://schemas.microsoft.com/office/drawing/2014/main" id="{F9E81699-34CA-4276-87AA-A3766D77DD02}"/>
              </a:ext>
            </a:extLst>
          </p:cNvPr>
          <p:cNvSpPr/>
          <p:nvPr/>
        </p:nvSpPr>
        <p:spPr>
          <a:xfrm>
            <a:off x="2970290" y="3118533"/>
            <a:ext cx="1005403" cy="584775"/>
          </a:xfrm>
          <a:prstGeom prst="rect">
            <a:avLst/>
          </a:prstGeom>
        </p:spPr>
        <p:txBody>
          <a:bodyPr wrap="none">
            <a:spAutoFit/>
          </a:bodyPr>
          <a:lstStyle/>
          <a:p>
            <a:r>
              <a:rPr lang="zh-CN" altLang="en-US" sz="3200" dirty="0"/>
              <a:t>导播</a:t>
            </a:r>
            <a:endParaRPr lang="en-US" altLang="zh-CN" sz="3200" dirty="0"/>
          </a:p>
        </p:txBody>
      </p:sp>
      <p:sp>
        <p:nvSpPr>
          <p:cNvPr id="6" name="矩形 5">
            <a:extLst>
              <a:ext uri="{FF2B5EF4-FFF2-40B4-BE49-F238E27FC236}">
                <a16:creationId xmlns:a16="http://schemas.microsoft.com/office/drawing/2014/main" id="{1F18F5F2-A5BA-4714-B8B7-012D8400C8F6}"/>
              </a:ext>
            </a:extLst>
          </p:cNvPr>
          <p:cNvSpPr/>
          <p:nvPr/>
        </p:nvSpPr>
        <p:spPr>
          <a:xfrm>
            <a:off x="1893770" y="4844261"/>
            <a:ext cx="1005403" cy="584775"/>
          </a:xfrm>
          <a:prstGeom prst="rect">
            <a:avLst/>
          </a:prstGeom>
        </p:spPr>
        <p:txBody>
          <a:bodyPr wrap="none">
            <a:spAutoFit/>
          </a:bodyPr>
          <a:lstStyle/>
          <a:p>
            <a:r>
              <a:rPr lang="zh-CN" altLang="en-US" sz="3200" dirty="0"/>
              <a:t>调音</a:t>
            </a:r>
          </a:p>
        </p:txBody>
      </p:sp>
      <p:sp>
        <p:nvSpPr>
          <p:cNvPr id="7" name="矩形 6">
            <a:extLst>
              <a:ext uri="{FF2B5EF4-FFF2-40B4-BE49-F238E27FC236}">
                <a16:creationId xmlns:a16="http://schemas.microsoft.com/office/drawing/2014/main" id="{52B8BA46-97A6-4B46-B62F-2C6302CF1F1C}"/>
              </a:ext>
            </a:extLst>
          </p:cNvPr>
          <p:cNvSpPr/>
          <p:nvPr/>
        </p:nvSpPr>
        <p:spPr>
          <a:xfrm>
            <a:off x="8303790" y="3153518"/>
            <a:ext cx="1415772" cy="461665"/>
          </a:xfrm>
          <a:prstGeom prst="rect">
            <a:avLst/>
          </a:prstGeom>
        </p:spPr>
        <p:txBody>
          <a:bodyPr wrap="none">
            <a:spAutoFit/>
          </a:bodyPr>
          <a:lstStyle/>
          <a:p>
            <a:r>
              <a:rPr lang="zh-CN" altLang="en-US" sz="2400" dirty="0"/>
              <a:t>网络配置</a:t>
            </a:r>
            <a:endParaRPr lang="en-US" altLang="zh-CN" sz="2400" dirty="0"/>
          </a:p>
        </p:txBody>
      </p:sp>
      <p:pic>
        <p:nvPicPr>
          <p:cNvPr id="9" name="图片 8">
            <a:extLst>
              <a:ext uri="{FF2B5EF4-FFF2-40B4-BE49-F238E27FC236}">
                <a16:creationId xmlns:a16="http://schemas.microsoft.com/office/drawing/2014/main" id="{814E6FDE-B492-4335-848E-A96AA172B3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35990" y="2823906"/>
            <a:ext cx="1141259" cy="1141259"/>
          </a:xfrm>
          <a:prstGeom prst="rect">
            <a:avLst/>
          </a:prstGeom>
        </p:spPr>
      </p:pic>
      <p:pic>
        <p:nvPicPr>
          <p:cNvPr id="11" name="图片 10">
            <a:extLst>
              <a:ext uri="{FF2B5EF4-FFF2-40B4-BE49-F238E27FC236}">
                <a16:creationId xmlns:a16="http://schemas.microsoft.com/office/drawing/2014/main" id="{517B53B4-04E0-4C1B-8D28-1C2186FA8D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50806" y="4474585"/>
            <a:ext cx="1162290" cy="1162290"/>
          </a:xfrm>
          <a:prstGeom prst="rect">
            <a:avLst/>
          </a:prstGeom>
        </p:spPr>
      </p:pic>
      <p:pic>
        <p:nvPicPr>
          <p:cNvPr id="13" name="图片 12">
            <a:extLst>
              <a:ext uri="{FF2B5EF4-FFF2-40B4-BE49-F238E27FC236}">
                <a16:creationId xmlns:a16="http://schemas.microsoft.com/office/drawing/2014/main" id="{08CA72EB-DA3E-41AC-8E29-8121B6D70F9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01960" y="2791764"/>
            <a:ext cx="1092849" cy="1092849"/>
          </a:xfrm>
          <a:prstGeom prst="rect">
            <a:avLst/>
          </a:prstGeom>
        </p:spPr>
      </p:pic>
      <p:pic>
        <p:nvPicPr>
          <p:cNvPr id="15" name="图片 14">
            <a:extLst>
              <a:ext uri="{FF2B5EF4-FFF2-40B4-BE49-F238E27FC236}">
                <a16:creationId xmlns:a16="http://schemas.microsoft.com/office/drawing/2014/main" id="{43C0AF6F-8110-4C58-B290-FA1BC883E20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02275" y="4142918"/>
            <a:ext cx="1141259" cy="1141259"/>
          </a:xfrm>
          <a:prstGeom prst="rect">
            <a:avLst/>
          </a:prstGeom>
        </p:spPr>
      </p:pic>
      <p:pic>
        <p:nvPicPr>
          <p:cNvPr id="17" name="图片 16">
            <a:extLst>
              <a:ext uri="{FF2B5EF4-FFF2-40B4-BE49-F238E27FC236}">
                <a16:creationId xmlns:a16="http://schemas.microsoft.com/office/drawing/2014/main" id="{213069A6-AF18-4DAD-A78E-3CB7BE521AA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87971" y="3175002"/>
            <a:ext cx="1046429" cy="104642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p:split orient="vert"/>
      </p:transition>
    </mc:Choice>
    <mc:Fallback xmlns="">
      <p:transition spd="slow" advClick="0">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13"/>
          <p:cNvSpPr txBox="1">
            <a:spLocks noChangeArrowheads="1"/>
          </p:cNvSpPr>
          <p:nvPr/>
        </p:nvSpPr>
        <p:spPr bwMode="auto">
          <a:xfrm>
            <a:off x="2967038" y="4416425"/>
            <a:ext cx="60642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4800" b="1" dirty="0">
                <a:solidFill>
                  <a:srgbClr val="117A68"/>
                </a:solidFill>
                <a:latin typeface="微软雅黑" pitchFamily="34" charset="-122"/>
              </a:rPr>
              <a:t>计划与展望</a:t>
            </a:r>
          </a:p>
        </p:txBody>
      </p:sp>
      <p:grpSp>
        <p:nvGrpSpPr>
          <p:cNvPr id="27651" name="组合 4"/>
          <p:cNvGrpSpPr>
            <a:grpSpLocks noChangeAspect="1"/>
          </p:cNvGrpSpPr>
          <p:nvPr/>
        </p:nvGrpSpPr>
        <p:grpSpPr bwMode="auto">
          <a:xfrm>
            <a:off x="4357688" y="1117600"/>
            <a:ext cx="3155950" cy="2946400"/>
            <a:chOff x="0" y="0"/>
            <a:chExt cx="6822015" cy="6383223"/>
          </a:xfrm>
        </p:grpSpPr>
        <p:pic>
          <p:nvPicPr>
            <p:cNvPr id="2765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3" y="0"/>
              <a:ext cx="6818442" cy="638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822015" cy="638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652" name="文本框 2"/>
          <p:cNvSpPr txBox="1">
            <a:spLocks noChangeArrowheads="1"/>
          </p:cNvSpPr>
          <p:nvPr/>
        </p:nvSpPr>
        <p:spPr bwMode="auto">
          <a:xfrm>
            <a:off x="5130800" y="1338263"/>
            <a:ext cx="16097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16600">
                <a:solidFill>
                  <a:schemeClr val="bg1"/>
                </a:solidFill>
                <a:latin typeface="Impact" pitchFamily="34" charset="0"/>
              </a:rPr>
              <a:t>5</a:t>
            </a:r>
            <a:endParaRPr lang="zh-CN" altLang="en-US" sz="16600">
              <a:solidFill>
                <a:schemeClr val="bg1"/>
              </a:solidFill>
              <a:latin typeface="Impact" pitchFamily="34" charset="0"/>
            </a:endParaRPr>
          </a:p>
        </p:txBody>
      </p:sp>
      <p:sp>
        <p:nvSpPr>
          <p:cNvPr id="27653" name="文本框 19"/>
          <p:cNvSpPr txBox="1">
            <a:spLocks noChangeArrowheads="1"/>
          </p:cNvSpPr>
          <p:nvPr/>
        </p:nvSpPr>
        <p:spPr bwMode="auto">
          <a:xfrm>
            <a:off x="4881563" y="5199063"/>
            <a:ext cx="2235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dirty="0">
                <a:solidFill>
                  <a:srgbClr val="007F58"/>
                </a:solidFill>
                <a:latin typeface="微软雅黑" pitchFamily="34" charset="-122"/>
              </a:rPr>
              <a:t>Plan and Prospect</a:t>
            </a:r>
            <a:endParaRPr lang="zh-CN" altLang="en-US" dirty="0">
              <a:solidFill>
                <a:srgbClr val="007F58"/>
              </a:solidFill>
              <a:latin typeface="微软雅黑" pitchFamily="34" charset="-122"/>
            </a:endParaRP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674" name="稻壳儿小白白(http://dwz.cn/Wu2UP)"/>
          <p:cNvCxnSpPr>
            <a:cxnSpLocks noChangeShapeType="1"/>
          </p:cNvCxnSpPr>
          <p:nvPr/>
        </p:nvCxnSpPr>
        <p:spPr bwMode="auto">
          <a:xfrm>
            <a:off x="3989388" y="3906838"/>
            <a:ext cx="1374775" cy="0"/>
          </a:xfrm>
          <a:prstGeom prst="line">
            <a:avLst/>
          </a:prstGeom>
          <a:noFill/>
          <a:ln w="9525">
            <a:solidFill>
              <a:srgbClr val="C1C7D0"/>
            </a:solidFill>
            <a:round/>
            <a:headEnd/>
            <a:tailEnd/>
          </a:ln>
          <a:extLst>
            <a:ext uri="{909E8E84-426E-40DD-AFC4-6F175D3DCCD1}">
              <a14:hiddenFill xmlns:a14="http://schemas.microsoft.com/office/drawing/2010/main">
                <a:noFill/>
              </a14:hiddenFill>
            </a:ext>
          </a:extLst>
        </p:spPr>
      </p:cxnSp>
      <p:cxnSp>
        <p:nvCxnSpPr>
          <p:cNvPr id="28675" name="稻壳儿小白白(http://dwz.cn/Wu2UP)"/>
          <p:cNvCxnSpPr>
            <a:cxnSpLocks noChangeShapeType="1"/>
          </p:cNvCxnSpPr>
          <p:nvPr/>
        </p:nvCxnSpPr>
        <p:spPr bwMode="auto">
          <a:xfrm flipV="1">
            <a:off x="5364163" y="1890713"/>
            <a:ext cx="0" cy="4030662"/>
          </a:xfrm>
          <a:prstGeom prst="line">
            <a:avLst/>
          </a:prstGeom>
          <a:noFill/>
          <a:ln w="9525">
            <a:solidFill>
              <a:srgbClr val="C1C7D0"/>
            </a:solidFill>
            <a:round/>
            <a:headEnd/>
            <a:tailEnd/>
          </a:ln>
          <a:extLst>
            <a:ext uri="{909E8E84-426E-40DD-AFC4-6F175D3DCCD1}">
              <a14:hiddenFill xmlns:a14="http://schemas.microsoft.com/office/drawing/2010/main">
                <a:noFill/>
              </a14:hiddenFill>
            </a:ext>
          </a:extLst>
        </p:spPr>
      </p:cxnSp>
      <p:sp>
        <p:nvSpPr>
          <p:cNvPr id="28676" name="稻壳儿小白白(http://dwz.cn/Wu2UP)"/>
          <p:cNvSpPr>
            <a:spLocks noChangeArrowheads="1"/>
          </p:cNvSpPr>
          <p:nvPr/>
        </p:nvSpPr>
        <p:spPr bwMode="auto">
          <a:xfrm>
            <a:off x="5910263" y="2678113"/>
            <a:ext cx="908050" cy="909637"/>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en-US" altLang="zh-CN" sz="1200">
              <a:sym typeface="Arial" pitchFamily="34" charset="0"/>
            </a:endParaRPr>
          </a:p>
        </p:txBody>
      </p:sp>
      <p:sp>
        <p:nvSpPr>
          <p:cNvPr id="28677" name="稻壳儿小白白(http://dwz.cn/Wu2UP)"/>
          <p:cNvSpPr>
            <a:spLocks noEditPoints="1"/>
          </p:cNvSpPr>
          <p:nvPr/>
        </p:nvSpPr>
        <p:spPr bwMode="auto">
          <a:xfrm>
            <a:off x="6097588" y="2884488"/>
            <a:ext cx="528637" cy="527050"/>
          </a:xfrm>
          <a:custGeom>
            <a:avLst/>
            <a:gdLst>
              <a:gd name="T0" fmla="*/ 273216550 w 393"/>
              <a:gd name="T1" fmla="*/ 536008502 h 391"/>
              <a:gd name="T2" fmla="*/ 287691519 w 393"/>
              <a:gd name="T3" fmla="*/ 483316982 h 391"/>
              <a:gd name="T4" fmla="*/ 220744284 w 393"/>
              <a:gd name="T5" fmla="*/ 456061352 h 391"/>
              <a:gd name="T6" fmla="*/ 195412752 w 393"/>
              <a:gd name="T7" fmla="*/ 408820958 h 391"/>
              <a:gd name="T8" fmla="*/ 128465517 w 393"/>
              <a:gd name="T9" fmla="*/ 437892281 h 391"/>
              <a:gd name="T10" fmla="*/ 75994595 w 393"/>
              <a:gd name="T11" fmla="*/ 421538903 h 391"/>
              <a:gd name="T12" fmla="*/ 48853861 w 393"/>
              <a:gd name="T13" fmla="*/ 488768107 h 391"/>
              <a:gd name="T14" fmla="*/ 1809203 w 393"/>
              <a:gd name="T15" fmla="*/ 514205347 h 391"/>
              <a:gd name="T16" fmla="*/ 28949938 w 393"/>
              <a:gd name="T17" fmla="*/ 545093712 h 391"/>
              <a:gd name="T18" fmla="*/ 5427609 w 393"/>
              <a:gd name="T19" fmla="*/ 614138610 h 391"/>
              <a:gd name="T20" fmla="*/ 56090672 w 393"/>
              <a:gd name="T21" fmla="*/ 635943113 h 391"/>
              <a:gd name="T22" fmla="*/ 75994595 w 393"/>
              <a:gd name="T23" fmla="*/ 692268717 h 391"/>
              <a:gd name="T24" fmla="*/ 123037908 w 393"/>
              <a:gd name="T25" fmla="*/ 708622095 h 391"/>
              <a:gd name="T26" fmla="*/ 173700971 w 393"/>
              <a:gd name="T27" fmla="*/ 681367814 h 391"/>
              <a:gd name="T28" fmla="*/ 226173238 w 393"/>
              <a:gd name="T29" fmla="*/ 695902801 h 391"/>
              <a:gd name="T30" fmla="*/ 253313973 w 393"/>
              <a:gd name="T31" fmla="*/ 628674945 h 391"/>
              <a:gd name="T32" fmla="*/ 293119128 w 393"/>
              <a:gd name="T33" fmla="*/ 623223819 h 391"/>
              <a:gd name="T34" fmla="*/ 182746986 w 393"/>
              <a:gd name="T35" fmla="*/ 628674945 h 391"/>
              <a:gd name="T36" fmla="*/ 119419502 w 393"/>
              <a:gd name="T37" fmla="*/ 488768107 h 391"/>
              <a:gd name="T38" fmla="*/ 182746986 w 393"/>
              <a:gd name="T39" fmla="*/ 628674945 h 391"/>
              <a:gd name="T40" fmla="*/ 472249053 w 393"/>
              <a:gd name="T41" fmla="*/ 610505874 h 391"/>
              <a:gd name="T42" fmla="*/ 481295068 w 393"/>
              <a:gd name="T43" fmla="*/ 581433203 h 391"/>
              <a:gd name="T44" fmla="*/ 443297771 w 393"/>
              <a:gd name="T45" fmla="*/ 566898215 h 391"/>
              <a:gd name="T46" fmla="*/ 428822802 w 393"/>
              <a:gd name="T47" fmla="*/ 539642586 h 391"/>
              <a:gd name="T48" fmla="*/ 392636052 w 393"/>
              <a:gd name="T49" fmla="*/ 555995963 h 391"/>
              <a:gd name="T50" fmla="*/ 361875566 w 393"/>
              <a:gd name="T51" fmla="*/ 546910754 h 391"/>
              <a:gd name="T52" fmla="*/ 347400597 w 393"/>
              <a:gd name="T53" fmla="*/ 583250245 h 391"/>
              <a:gd name="T54" fmla="*/ 320259863 w 393"/>
              <a:gd name="T55" fmla="*/ 597786580 h 391"/>
              <a:gd name="T56" fmla="*/ 336545380 w 393"/>
              <a:gd name="T57" fmla="*/ 615955652 h 391"/>
              <a:gd name="T58" fmla="*/ 323879614 w 393"/>
              <a:gd name="T59" fmla="*/ 654112185 h 391"/>
              <a:gd name="T60" fmla="*/ 351020349 w 393"/>
              <a:gd name="T61" fmla="*/ 666831478 h 391"/>
              <a:gd name="T62" fmla="*/ 361875566 w 393"/>
              <a:gd name="T63" fmla="*/ 697719843 h 391"/>
              <a:gd name="T64" fmla="*/ 389016301 w 393"/>
              <a:gd name="T65" fmla="*/ 706805053 h 391"/>
              <a:gd name="T66" fmla="*/ 416157036 w 393"/>
              <a:gd name="T67" fmla="*/ 690453023 h 391"/>
              <a:gd name="T68" fmla="*/ 446917522 w 393"/>
              <a:gd name="T69" fmla="*/ 699536885 h 391"/>
              <a:gd name="T70" fmla="*/ 461392490 w 393"/>
              <a:gd name="T71" fmla="*/ 661380352 h 391"/>
              <a:gd name="T72" fmla="*/ 483104271 w 393"/>
              <a:gd name="T73" fmla="*/ 659563310 h 391"/>
              <a:gd name="T74" fmla="*/ 421585990 w 393"/>
              <a:gd name="T75" fmla="*/ 661380352 h 391"/>
              <a:gd name="T76" fmla="*/ 387207098 w 393"/>
              <a:gd name="T77" fmla="*/ 583250245 h 391"/>
              <a:gd name="T78" fmla="*/ 421585990 w 393"/>
              <a:gd name="T79" fmla="*/ 661380352 h 391"/>
              <a:gd name="T80" fmla="*/ 654996039 w 393"/>
              <a:gd name="T81" fmla="*/ 221671029 h 391"/>
              <a:gd name="T82" fmla="*/ 682136774 w 393"/>
              <a:gd name="T83" fmla="*/ 132640018 h 391"/>
              <a:gd name="T84" fmla="*/ 568146226 w 393"/>
              <a:gd name="T85" fmla="*/ 87215317 h 391"/>
              <a:gd name="T86" fmla="*/ 524719975 w 393"/>
              <a:gd name="T87" fmla="*/ 5451126 h 391"/>
              <a:gd name="T88" fmla="*/ 414347833 w 393"/>
              <a:gd name="T89" fmla="*/ 54509910 h 391"/>
              <a:gd name="T90" fmla="*/ 325688817 w 393"/>
              <a:gd name="T91" fmla="*/ 27254281 h 391"/>
              <a:gd name="T92" fmla="*/ 280454707 w 393"/>
              <a:gd name="T93" fmla="*/ 141723880 h 391"/>
              <a:gd name="T94" fmla="*/ 199032503 w 393"/>
              <a:gd name="T95" fmla="*/ 185331538 h 391"/>
              <a:gd name="T96" fmla="*/ 246075816 w 393"/>
              <a:gd name="T97" fmla="*/ 236207365 h 391"/>
              <a:gd name="T98" fmla="*/ 206269315 w 393"/>
              <a:gd name="T99" fmla="*/ 352494005 h 391"/>
              <a:gd name="T100" fmla="*/ 291309925 w 393"/>
              <a:gd name="T101" fmla="*/ 388833496 h 391"/>
              <a:gd name="T102" fmla="*/ 325688817 w 393"/>
              <a:gd name="T103" fmla="*/ 483316982 h 391"/>
              <a:gd name="T104" fmla="*/ 403492615 w 393"/>
              <a:gd name="T105" fmla="*/ 510571263 h 391"/>
              <a:gd name="T106" fmla="*/ 490342428 w 393"/>
              <a:gd name="T107" fmla="*/ 463329520 h 391"/>
              <a:gd name="T108" fmla="*/ 577192241 w 393"/>
              <a:gd name="T109" fmla="*/ 490585149 h 391"/>
              <a:gd name="T110" fmla="*/ 622427696 w 393"/>
              <a:gd name="T111" fmla="*/ 376114203 h 391"/>
              <a:gd name="T112" fmla="*/ 691184134 w 393"/>
              <a:gd name="T113" fmla="*/ 367030341 h 391"/>
              <a:gd name="T114" fmla="*/ 504817397 w 393"/>
              <a:gd name="T115" fmla="*/ 376114203 h 391"/>
              <a:gd name="T116" fmla="*/ 398063661 w 393"/>
              <a:gd name="T117" fmla="*/ 141723880 h 391"/>
              <a:gd name="T118" fmla="*/ 504817397 w 393"/>
              <a:gd name="T119" fmla="*/ 376114203 h 39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93" h="391">
                <a:moveTo>
                  <a:pt x="160" y="318"/>
                </a:moveTo>
                <a:cubicBezTo>
                  <a:pt x="151" y="315"/>
                  <a:pt x="151" y="315"/>
                  <a:pt x="151" y="315"/>
                </a:cubicBezTo>
                <a:cubicBezTo>
                  <a:pt x="152" y="308"/>
                  <a:pt x="152" y="302"/>
                  <a:pt x="151" y="295"/>
                </a:cubicBezTo>
                <a:cubicBezTo>
                  <a:pt x="159" y="291"/>
                  <a:pt x="159" y="291"/>
                  <a:pt x="159" y="291"/>
                </a:cubicBezTo>
                <a:cubicBezTo>
                  <a:pt x="165" y="289"/>
                  <a:pt x="167" y="282"/>
                  <a:pt x="164" y="277"/>
                </a:cubicBezTo>
                <a:cubicBezTo>
                  <a:pt x="159" y="266"/>
                  <a:pt x="159" y="266"/>
                  <a:pt x="159" y="266"/>
                </a:cubicBezTo>
                <a:cubicBezTo>
                  <a:pt x="157" y="261"/>
                  <a:pt x="151" y="258"/>
                  <a:pt x="145" y="261"/>
                </a:cubicBezTo>
                <a:cubicBezTo>
                  <a:pt x="137" y="265"/>
                  <a:pt x="137" y="265"/>
                  <a:pt x="137" y="265"/>
                </a:cubicBezTo>
                <a:cubicBezTo>
                  <a:pt x="132" y="260"/>
                  <a:pt x="128" y="255"/>
                  <a:pt x="122" y="251"/>
                </a:cubicBezTo>
                <a:cubicBezTo>
                  <a:pt x="125" y="242"/>
                  <a:pt x="125" y="242"/>
                  <a:pt x="125" y="242"/>
                </a:cubicBezTo>
                <a:cubicBezTo>
                  <a:pt x="127" y="237"/>
                  <a:pt x="125" y="231"/>
                  <a:pt x="119" y="229"/>
                </a:cubicBezTo>
                <a:cubicBezTo>
                  <a:pt x="108" y="225"/>
                  <a:pt x="108" y="225"/>
                  <a:pt x="108" y="225"/>
                </a:cubicBezTo>
                <a:cubicBezTo>
                  <a:pt x="103" y="223"/>
                  <a:pt x="96" y="226"/>
                  <a:pt x="94" y="231"/>
                </a:cubicBezTo>
                <a:cubicBezTo>
                  <a:pt x="91" y="240"/>
                  <a:pt x="91" y="240"/>
                  <a:pt x="91" y="240"/>
                </a:cubicBezTo>
                <a:cubicBezTo>
                  <a:pt x="84" y="239"/>
                  <a:pt x="78" y="239"/>
                  <a:pt x="71" y="241"/>
                </a:cubicBezTo>
                <a:cubicBezTo>
                  <a:pt x="67" y="232"/>
                  <a:pt x="67" y="232"/>
                  <a:pt x="67" y="232"/>
                </a:cubicBezTo>
                <a:cubicBezTo>
                  <a:pt x="65" y="227"/>
                  <a:pt x="58" y="224"/>
                  <a:pt x="53" y="227"/>
                </a:cubicBezTo>
                <a:cubicBezTo>
                  <a:pt x="42" y="232"/>
                  <a:pt x="42" y="232"/>
                  <a:pt x="42" y="232"/>
                </a:cubicBezTo>
                <a:cubicBezTo>
                  <a:pt x="37" y="234"/>
                  <a:pt x="34" y="241"/>
                  <a:pt x="37" y="246"/>
                </a:cubicBezTo>
                <a:cubicBezTo>
                  <a:pt x="41" y="254"/>
                  <a:pt x="41" y="254"/>
                  <a:pt x="41" y="254"/>
                </a:cubicBezTo>
                <a:cubicBezTo>
                  <a:pt x="36" y="259"/>
                  <a:pt x="31" y="264"/>
                  <a:pt x="27" y="269"/>
                </a:cubicBezTo>
                <a:cubicBezTo>
                  <a:pt x="19" y="266"/>
                  <a:pt x="19" y="266"/>
                  <a:pt x="19" y="266"/>
                </a:cubicBezTo>
                <a:cubicBezTo>
                  <a:pt x="13" y="264"/>
                  <a:pt x="7" y="267"/>
                  <a:pt x="5" y="272"/>
                </a:cubicBezTo>
                <a:cubicBezTo>
                  <a:pt x="1" y="283"/>
                  <a:pt x="1" y="283"/>
                  <a:pt x="1" y="283"/>
                </a:cubicBezTo>
                <a:cubicBezTo>
                  <a:pt x="0" y="286"/>
                  <a:pt x="0" y="289"/>
                  <a:pt x="1" y="291"/>
                </a:cubicBezTo>
                <a:cubicBezTo>
                  <a:pt x="2" y="294"/>
                  <a:pt x="4" y="296"/>
                  <a:pt x="7" y="297"/>
                </a:cubicBezTo>
                <a:cubicBezTo>
                  <a:pt x="16" y="300"/>
                  <a:pt x="16" y="300"/>
                  <a:pt x="16" y="300"/>
                </a:cubicBezTo>
                <a:cubicBezTo>
                  <a:pt x="15" y="307"/>
                  <a:pt x="15" y="313"/>
                  <a:pt x="17" y="320"/>
                </a:cubicBezTo>
                <a:cubicBezTo>
                  <a:pt x="8" y="324"/>
                  <a:pt x="8" y="324"/>
                  <a:pt x="8" y="324"/>
                </a:cubicBezTo>
                <a:cubicBezTo>
                  <a:pt x="3" y="326"/>
                  <a:pt x="0" y="333"/>
                  <a:pt x="3" y="338"/>
                </a:cubicBezTo>
                <a:cubicBezTo>
                  <a:pt x="8" y="349"/>
                  <a:pt x="8" y="349"/>
                  <a:pt x="8" y="349"/>
                </a:cubicBezTo>
                <a:cubicBezTo>
                  <a:pt x="10" y="354"/>
                  <a:pt x="17" y="357"/>
                  <a:pt x="22" y="354"/>
                </a:cubicBezTo>
                <a:cubicBezTo>
                  <a:pt x="31" y="350"/>
                  <a:pt x="31" y="350"/>
                  <a:pt x="31" y="350"/>
                </a:cubicBezTo>
                <a:cubicBezTo>
                  <a:pt x="35" y="356"/>
                  <a:pt x="40" y="360"/>
                  <a:pt x="45" y="364"/>
                </a:cubicBezTo>
                <a:cubicBezTo>
                  <a:pt x="42" y="373"/>
                  <a:pt x="42" y="373"/>
                  <a:pt x="42" y="373"/>
                </a:cubicBezTo>
                <a:cubicBezTo>
                  <a:pt x="41" y="375"/>
                  <a:pt x="41" y="378"/>
                  <a:pt x="42" y="381"/>
                </a:cubicBezTo>
                <a:cubicBezTo>
                  <a:pt x="43" y="383"/>
                  <a:pt x="45" y="385"/>
                  <a:pt x="48" y="386"/>
                </a:cubicBezTo>
                <a:cubicBezTo>
                  <a:pt x="59" y="390"/>
                  <a:pt x="59" y="390"/>
                  <a:pt x="59" y="390"/>
                </a:cubicBezTo>
                <a:cubicBezTo>
                  <a:pt x="62" y="391"/>
                  <a:pt x="65" y="391"/>
                  <a:pt x="68" y="390"/>
                </a:cubicBezTo>
                <a:cubicBezTo>
                  <a:pt x="70" y="389"/>
                  <a:pt x="72" y="387"/>
                  <a:pt x="73" y="384"/>
                </a:cubicBezTo>
                <a:cubicBezTo>
                  <a:pt x="76" y="375"/>
                  <a:pt x="76" y="375"/>
                  <a:pt x="76" y="375"/>
                </a:cubicBezTo>
                <a:cubicBezTo>
                  <a:pt x="83" y="376"/>
                  <a:pt x="90" y="376"/>
                  <a:pt x="96" y="375"/>
                </a:cubicBezTo>
                <a:cubicBezTo>
                  <a:pt x="100" y="383"/>
                  <a:pt x="100" y="383"/>
                  <a:pt x="100" y="383"/>
                </a:cubicBezTo>
                <a:cubicBezTo>
                  <a:pt x="103" y="388"/>
                  <a:pt x="109" y="391"/>
                  <a:pt x="114" y="388"/>
                </a:cubicBezTo>
                <a:cubicBezTo>
                  <a:pt x="125" y="383"/>
                  <a:pt x="125" y="383"/>
                  <a:pt x="125" y="383"/>
                </a:cubicBezTo>
                <a:cubicBezTo>
                  <a:pt x="131" y="381"/>
                  <a:pt x="133" y="374"/>
                  <a:pt x="130" y="369"/>
                </a:cubicBezTo>
                <a:cubicBezTo>
                  <a:pt x="126" y="361"/>
                  <a:pt x="126" y="361"/>
                  <a:pt x="126" y="361"/>
                </a:cubicBezTo>
                <a:cubicBezTo>
                  <a:pt x="132" y="356"/>
                  <a:pt x="136" y="351"/>
                  <a:pt x="140" y="346"/>
                </a:cubicBezTo>
                <a:cubicBezTo>
                  <a:pt x="149" y="349"/>
                  <a:pt x="149" y="349"/>
                  <a:pt x="149" y="349"/>
                </a:cubicBezTo>
                <a:cubicBezTo>
                  <a:pt x="151" y="350"/>
                  <a:pt x="154" y="350"/>
                  <a:pt x="157" y="349"/>
                </a:cubicBezTo>
                <a:cubicBezTo>
                  <a:pt x="159" y="348"/>
                  <a:pt x="161" y="346"/>
                  <a:pt x="162" y="343"/>
                </a:cubicBezTo>
                <a:cubicBezTo>
                  <a:pt x="167" y="332"/>
                  <a:pt x="167" y="332"/>
                  <a:pt x="167" y="332"/>
                </a:cubicBezTo>
                <a:cubicBezTo>
                  <a:pt x="169" y="326"/>
                  <a:pt x="166" y="320"/>
                  <a:pt x="160" y="318"/>
                </a:cubicBezTo>
                <a:close/>
                <a:moveTo>
                  <a:pt x="101" y="346"/>
                </a:moveTo>
                <a:cubicBezTo>
                  <a:pt x="96" y="349"/>
                  <a:pt x="90" y="350"/>
                  <a:pt x="84" y="350"/>
                </a:cubicBezTo>
                <a:cubicBezTo>
                  <a:pt x="67" y="350"/>
                  <a:pt x="52" y="340"/>
                  <a:pt x="45" y="325"/>
                </a:cubicBezTo>
                <a:cubicBezTo>
                  <a:pt x="35" y="304"/>
                  <a:pt x="45" y="279"/>
                  <a:pt x="66" y="269"/>
                </a:cubicBezTo>
                <a:cubicBezTo>
                  <a:pt x="72" y="266"/>
                  <a:pt x="77" y="265"/>
                  <a:pt x="84" y="265"/>
                </a:cubicBezTo>
                <a:cubicBezTo>
                  <a:pt x="100" y="265"/>
                  <a:pt x="115" y="275"/>
                  <a:pt x="122" y="290"/>
                </a:cubicBezTo>
                <a:cubicBezTo>
                  <a:pt x="132" y="311"/>
                  <a:pt x="123" y="336"/>
                  <a:pt x="101" y="346"/>
                </a:cubicBezTo>
                <a:close/>
                <a:moveTo>
                  <a:pt x="266" y="349"/>
                </a:moveTo>
                <a:cubicBezTo>
                  <a:pt x="261" y="347"/>
                  <a:pt x="261" y="347"/>
                  <a:pt x="261" y="347"/>
                </a:cubicBezTo>
                <a:cubicBezTo>
                  <a:pt x="262" y="343"/>
                  <a:pt x="261" y="340"/>
                  <a:pt x="261" y="336"/>
                </a:cubicBezTo>
                <a:cubicBezTo>
                  <a:pt x="266" y="334"/>
                  <a:pt x="266" y="334"/>
                  <a:pt x="266" y="334"/>
                </a:cubicBezTo>
                <a:cubicBezTo>
                  <a:pt x="269" y="332"/>
                  <a:pt x="270" y="329"/>
                  <a:pt x="269" y="326"/>
                </a:cubicBezTo>
                <a:cubicBezTo>
                  <a:pt x="266" y="320"/>
                  <a:pt x="266" y="320"/>
                  <a:pt x="266" y="320"/>
                </a:cubicBezTo>
                <a:cubicBezTo>
                  <a:pt x="264" y="317"/>
                  <a:pt x="261" y="315"/>
                  <a:pt x="258" y="317"/>
                </a:cubicBezTo>
                <a:cubicBezTo>
                  <a:pt x="253" y="319"/>
                  <a:pt x="253" y="319"/>
                  <a:pt x="253" y="319"/>
                </a:cubicBezTo>
                <a:cubicBezTo>
                  <a:pt x="251" y="316"/>
                  <a:pt x="248" y="314"/>
                  <a:pt x="245" y="312"/>
                </a:cubicBezTo>
                <a:cubicBezTo>
                  <a:pt x="247" y="307"/>
                  <a:pt x="247" y="307"/>
                  <a:pt x="247" y="307"/>
                </a:cubicBezTo>
                <a:cubicBezTo>
                  <a:pt x="248" y="304"/>
                  <a:pt x="246" y="300"/>
                  <a:pt x="243" y="299"/>
                </a:cubicBezTo>
                <a:cubicBezTo>
                  <a:pt x="237" y="297"/>
                  <a:pt x="237" y="297"/>
                  <a:pt x="237" y="297"/>
                </a:cubicBezTo>
                <a:cubicBezTo>
                  <a:pt x="234" y="296"/>
                  <a:pt x="230" y="297"/>
                  <a:pt x="229" y="300"/>
                </a:cubicBezTo>
                <a:cubicBezTo>
                  <a:pt x="228" y="305"/>
                  <a:pt x="228" y="305"/>
                  <a:pt x="228" y="305"/>
                </a:cubicBezTo>
                <a:cubicBezTo>
                  <a:pt x="224" y="305"/>
                  <a:pt x="220" y="305"/>
                  <a:pt x="217" y="306"/>
                </a:cubicBezTo>
                <a:cubicBezTo>
                  <a:pt x="214" y="301"/>
                  <a:pt x="214" y="301"/>
                  <a:pt x="214" y="301"/>
                </a:cubicBezTo>
                <a:cubicBezTo>
                  <a:pt x="213" y="298"/>
                  <a:pt x="209" y="296"/>
                  <a:pt x="206" y="298"/>
                </a:cubicBezTo>
                <a:cubicBezTo>
                  <a:pt x="200" y="301"/>
                  <a:pt x="200" y="301"/>
                  <a:pt x="200" y="301"/>
                </a:cubicBezTo>
                <a:cubicBezTo>
                  <a:pt x="197" y="302"/>
                  <a:pt x="196" y="306"/>
                  <a:pt x="197" y="309"/>
                </a:cubicBezTo>
                <a:cubicBezTo>
                  <a:pt x="200" y="313"/>
                  <a:pt x="200" y="313"/>
                  <a:pt x="200" y="313"/>
                </a:cubicBezTo>
                <a:cubicBezTo>
                  <a:pt x="197" y="316"/>
                  <a:pt x="194" y="318"/>
                  <a:pt x="192" y="321"/>
                </a:cubicBezTo>
                <a:cubicBezTo>
                  <a:pt x="187" y="320"/>
                  <a:pt x="187" y="320"/>
                  <a:pt x="187" y="320"/>
                </a:cubicBezTo>
                <a:cubicBezTo>
                  <a:pt x="184" y="318"/>
                  <a:pt x="181" y="320"/>
                  <a:pt x="180" y="323"/>
                </a:cubicBezTo>
                <a:cubicBezTo>
                  <a:pt x="177" y="329"/>
                  <a:pt x="177" y="329"/>
                  <a:pt x="177" y="329"/>
                </a:cubicBezTo>
                <a:cubicBezTo>
                  <a:pt x="177" y="331"/>
                  <a:pt x="177" y="332"/>
                  <a:pt x="177" y="334"/>
                </a:cubicBezTo>
                <a:cubicBezTo>
                  <a:pt x="178" y="335"/>
                  <a:pt x="179" y="336"/>
                  <a:pt x="181" y="337"/>
                </a:cubicBezTo>
                <a:cubicBezTo>
                  <a:pt x="186" y="339"/>
                  <a:pt x="186" y="339"/>
                  <a:pt x="186" y="339"/>
                </a:cubicBezTo>
                <a:cubicBezTo>
                  <a:pt x="185" y="342"/>
                  <a:pt x="186" y="346"/>
                  <a:pt x="186" y="350"/>
                </a:cubicBezTo>
                <a:cubicBezTo>
                  <a:pt x="181" y="352"/>
                  <a:pt x="181" y="352"/>
                  <a:pt x="181" y="352"/>
                </a:cubicBezTo>
                <a:cubicBezTo>
                  <a:pt x="178" y="353"/>
                  <a:pt x="177" y="357"/>
                  <a:pt x="179" y="360"/>
                </a:cubicBezTo>
                <a:cubicBezTo>
                  <a:pt x="181" y="366"/>
                  <a:pt x="181" y="366"/>
                  <a:pt x="181" y="366"/>
                </a:cubicBezTo>
                <a:cubicBezTo>
                  <a:pt x="183" y="369"/>
                  <a:pt x="186" y="370"/>
                  <a:pt x="189" y="369"/>
                </a:cubicBezTo>
                <a:cubicBezTo>
                  <a:pt x="194" y="367"/>
                  <a:pt x="194" y="367"/>
                  <a:pt x="194" y="367"/>
                </a:cubicBezTo>
                <a:cubicBezTo>
                  <a:pt x="196" y="370"/>
                  <a:pt x="199" y="372"/>
                  <a:pt x="202" y="374"/>
                </a:cubicBezTo>
                <a:cubicBezTo>
                  <a:pt x="200" y="379"/>
                  <a:pt x="200" y="379"/>
                  <a:pt x="200" y="379"/>
                </a:cubicBezTo>
                <a:cubicBezTo>
                  <a:pt x="200" y="381"/>
                  <a:pt x="200" y="382"/>
                  <a:pt x="200" y="384"/>
                </a:cubicBezTo>
                <a:cubicBezTo>
                  <a:pt x="201" y="385"/>
                  <a:pt x="202" y="386"/>
                  <a:pt x="204" y="387"/>
                </a:cubicBezTo>
                <a:cubicBezTo>
                  <a:pt x="210" y="389"/>
                  <a:pt x="210" y="389"/>
                  <a:pt x="210" y="389"/>
                </a:cubicBezTo>
                <a:cubicBezTo>
                  <a:pt x="212" y="390"/>
                  <a:pt x="213" y="390"/>
                  <a:pt x="215" y="389"/>
                </a:cubicBezTo>
                <a:cubicBezTo>
                  <a:pt x="216" y="388"/>
                  <a:pt x="217" y="387"/>
                  <a:pt x="218" y="386"/>
                </a:cubicBezTo>
                <a:cubicBezTo>
                  <a:pt x="219" y="381"/>
                  <a:pt x="219" y="381"/>
                  <a:pt x="219" y="381"/>
                </a:cubicBezTo>
                <a:cubicBezTo>
                  <a:pt x="223" y="381"/>
                  <a:pt x="227" y="381"/>
                  <a:pt x="230" y="380"/>
                </a:cubicBezTo>
                <a:cubicBezTo>
                  <a:pt x="233" y="385"/>
                  <a:pt x="233" y="385"/>
                  <a:pt x="233" y="385"/>
                </a:cubicBezTo>
                <a:cubicBezTo>
                  <a:pt x="234" y="388"/>
                  <a:pt x="238" y="389"/>
                  <a:pt x="241" y="388"/>
                </a:cubicBezTo>
                <a:cubicBezTo>
                  <a:pt x="247" y="385"/>
                  <a:pt x="247" y="385"/>
                  <a:pt x="247" y="385"/>
                </a:cubicBezTo>
                <a:cubicBezTo>
                  <a:pt x="250" y="384"/>
                  <a:pt x="251" y="380"/>
                  <a:pt x="250" y="377"/>
                </a:cubicBezTo>
                <a:cubicBezTo>
                  <a:pt x="247" y="372"/>
                  <a:pt x="247" y="372"/>
                  <a:pt x="247" y="372"/>
                </a:cubicBezTo>
                <a:cubicBezTo>
                  <a:pt x="250" y="370"/>
                  <a:pt x="253" y="367"/>
                  <a:pt x="255" y="364"/>
                </a:cubicBezTo>
                <a:cubicBezTo>
                  <a:pt x="260" y="366"/>
                  <a:pt x="260" y="366"/>
                  <a:pt x="260" y="366"/>
                </a:cubicBezTo>
                <a:cubicBezTo>
                  <a:pt x="261" y="367"/>
                  <a:pt x="263" y="367"/>
                  <a:pt x="264" y="366"/>
                </a:cubicBezTo>
                <a:cubicBezTo>
                  <a:pt x="266" y="365"/>
                  <a:pt x="267" y="364"/>
                  <a:pt x="267" y="363"/>
                </a:cubicBezTo>
                <a:cubicBezTo>
                  <a:pt x="270" y="356"/>
                  <a:pt x="270" y="356"/>
                  <a:pt x="270" y="356"/>
                </a:cubicBezTo>
                <a:cubicBezTo>
                  <a:pt x="271" y="353"/>
                  <a:pt x="269" y="350"/>
                  <a:pt x="266" y="349"/>
                </a:cubicBezTo>
                <a:close/>
                <a:moveTo>
                  <a:pt x="233" y="364"/>
                </a:moveTo>
                <a:cubicBezTo>
                  <a:pt x="230" y="366"/>
                  <a:pt x="227" y="366"/>
                  <a:pt x="224" y="366"/>
                </a:cubicBezTo>
                <a:cubicBezTo>
                  <a:pt x="214" y="366"/>
                  <a:pt x="206" y="361"/>
                  <a:pt x="202" y="353"/>
                </a:cubicBezTo>
                <a:cubicBezTo>
                  <a:pt x="197" y="341"/>
                  <a:pt x="202" y="327"/>
                  <a:pt x="214" y="321"/>
                </a:cubicBezTo>
                <a:cubicBezTo>
                  <a:pt x="217" y="320"/>
                  <a:pt x="220" y="319"/>
                  <a:pt x="223" y="319"/>
                </a:cubicBezTo>
                <a:cubicBezTo>
                  <a:pt x="233" y="319"/>
                  <a:pt x="241" y="325"/>
                  <a:pt x="245" y="333"/>
                </a:cubicBezTo>
                <a:cubicBezTo>
                  <a:pt x="250" y="345"/>
                  <a:pt x="245" y="359"/>
                  <a:pt x="233" y="364"/>
                </a:cubicBezTo>
                <a:close/>
                <a:moveTo>
                  <a:pt x="378" y="160"/>
                </a:moveTo>
                <a:cubicBezTo>
                  <a:pt x="364" y="155"/>
                  <a:pt x="364" y="155"/>
                  <a:pt x="364" y="155"/>
                </a:cubicBezTo>
                <a:cubicBezTo>
                  <a:pt x="365" y="144"/>
                  <a:pt x="364" y="133"/>
                  <a:pt x="362" y="122"/>
                </a:cubicBezTo>
                <a:cubicBezTo>
                  <a:pt x="377" y="115"/>
                  <a:pt x="377" y="115"/>
                  <a:pt x="377" y="115"/>
                </a:cubicBezTo>
                <a:cubicBezTo>
                  <a:pt x="386" y="111"/>
                  <a:pt x="390" y="100"/>
                  <a:pt x="386" y="91"/>
                </a:cubicBezTo>
                <a:cubicBezTo>
                  <a:pt x="377" y="73"/>
                  <a:pt x="377" y="73"/>
                  <a:pt x="377" y="73"/>
                </a:cubicBezTo>
                <a:cubicBezTo>
                  <a:pt x="373" y="64"/>
                  <a:pt x="362" y="60"/>
                  <a:pt x="353" y="64"/>
                </a:cubicBezTo>
                <a:cubicBezTo>
                  <a:pt x="339" y="71"/>
                  <a:pt x="339" y="71"/>
                  <a:pt x="339" y="71"/>
                </a:cubicBezTo>
                <a:cubicBezTo>
                  <a:pt x="332" y="62"/>
                  <a:pt x="323" y="54"/>
                  <a:pt x="314" y="48"/>
                </a:cubicBezTo>
                <a:cubicBezTo>
                  <a:pt x="320" y="33"/>
                  <a:pt x="320" y="33"/>
                  <a:pt x="320" y="33"/>
                </a:cubicBezTo>
                <a:cubicBezTo>
                  <a:pt x="323" y="24"/>
                  <a:pt x="319" y="13"/>
                  <a:pt x="309" y="10"/>
                </a:cubicBezTo>
                <a:cubicBezTo>
                  <a:pt x="290" y="3"/>
                  <a:pt x="290" y="3"/>
                  <a:pt x="290" y="3"/>
                </a:cubicBezTo>
                <a:cubicBezTo>
                  <a:pt x="281" y="0"/>
                  <a:pt x="271" y="5"/>
                  <a:pt x="267" y="14"/>
                </a:cubicBezTo>
                <a:cubicBezTo>
                  <a:pt x="262" y="29"/>
                  <a:pt x="262" y="29"/>
                  <a:pt x="262" y="29"/>
                </a:cubicBezTo>
                <a:cubicBezTo>
                  <a:pt x="251" y="27"/>
                  <a:pt x="240" y="28"/>
                  <a:pt x="229" y="30"/>
                </a:cubicBezTo>
                <a:cubicBezTo>
                  <a:pt x="222" y="15"/>
                  <a:pt x="222" y="15"/>
                  <a:pt x="222" y="15"/>
                </a:cubicBezTo>
                <a:cubicBezTo>
                  <a:pt x="218" y="6"/>
                  <a:pt x="207" y="2"/>
                  <a:pt x="198" y="7"/>
                </a:cubicBezTo>
                <a:cubicBezTo>
                  <a:pt x="180" y="15"/>
                  <a:pt x="180" y="15"/>
                  <a:pt x="180" y="15"/>
                </a:cubicBezTo>
                <a:cubicBezTo>
                  <a:pt x="171" y="19"/>
                  <a:pt x="167" y="30"/>
                  <a:pt x="171" y="39"/>
                </a:cubicBezTo>
                <a:cubicBezTo>
                  <a:pt x="178" y="53"/>
                  <a:pt x="178" y="53"/>
                  <a:pt x="178" y="53"/>
                </a:cubicBezTo>
                <a:cubicBezTo>
                  <a:pt x="169" y="60"/>
                  <a:pt x="161" y="69"/>
                  <a:pt x="155" y="78"/>
                </a:cubicBezTo>
                <a:cubicBezTo>
                  <a:pt x="140" y="72"/>
                  <a:pt x="140" y="72"/>
                  <a:pt x="140" y="72"/>
                </a:cubicBezTo>
                <a:cubicBezTo>
                  <a:pt x="131" y="69"/>
                  <a:pt x="120" y="74"/>
                  <a:pt x="117" y="83"/>
                </a:cubicBezTo>
                <a:cubicBezTo>
                  <a:pt x="110" y="102"/>
                  <a:pt x="110" y="102"/>
                  <a:pt x="110" y="102"/>
                </a:cubicBezTo>
                <a:cubicBezTo>
                  <a:pt x="109" y="106"/>
                  <a:pt x="109" y="111"/>
                  <a:pt x="111" y="116"/>
                </a:cubicBezTo>
                <a:cubicBezTo>
                  <a:pt x="113" y="120"/>
                  <a:pt x="116" y="123"/>
                  <a:pt x="121" y="125"/>
                </a:cubicBezTo>
                <a:cubicBezTo>
                  <a:pt x="136" y="130"/>
                  <a:pt x="136" y="130"/>
                  <a:pt x="136" y="130"/>
                </a:cubicBezTo>
                <a:cubicBezTo>
                  <a:pt x="135" y="141"/>
                  <a:pt x="135" y="152"/>
                  <a:pt x="137" y="163"/>
                </a:cubicBezTo>
                <a:cubicBezTo>
                  <a:pt x="123" y="170"/>
                  <a:pt x="123" y="170"/>
                  <a:pt x="123" y="170"/>
                </a:cubicBezTo>
                <a:cubicBezTo>
                  <a:pt x="114" y="174"/>
                  <a:pt x="110" y="185"/>
                  <a:pt x="114" y="194"/>
                </a:cubicBezTo>
                <a:cubicBezTo>
                  <a:pt x="122" y="212"/>
                  <a:pt x="122" y="212"/>
                  <a:pt x="122" y="212"/>
                </a:cubicBezTo>
                <a:cubicBezTo>
                  <a:pt x="126" y="221"/>
                  <a:pt x="137" y="225"/>
                  <a:pt x="146" y="221"/>
                </a:cubicBezTo>
                <a:cubicBezTo>
                  <a:pt x="161" y="214"/>
                  <a:pt x="161" y="214"/>
                  <a:pt x="161" y="214"/>
                </a:cubicBezTo>
                <a:cubicBezTo>
                  <a:pt x="168" y="223"/>
                  <a:pt x="176" y="231"/>
                  <a:pt x="185" y="237"/>
                </a:cubicBezTo>
                <a:cubicBezTo>
                  <a:pt x="179" y="252"/>
                  <a:pt x="179" y="252"/>
                  <a:pt x="179" y="252"/>
                </a:cubicBezTo>
                <a:cubicBezTo>
                  <a:pt x="178" y="256"/>
                  <a:pt x="178" y="261"/>
                  <a:pt x="180" y="266"/>
                </a:cubicBezTo>
                <a:cubicBezTo>
                  <a:pt x="182" y="270"/>
                  <a:pt x="185" y="273"/>
                  <a:pt x="190" y="275"/>
                </a:cubicBezTo>
                <a:cubicBezTo>
                  <a:pt x="209" y="282"/>
                  <a:pt x="209" y="282"/>
                  <a:pt x="209" y="282"/>
                </a:cubicBezTo>
                <a:cubicBezTo>
                  <a:pt x="213" y="284"/>
                  <a:pt x="218" y="283"/>
                  <a:pt x="223" y="281"/>
                </a:cubicBezTo>
                <a:cubicBezTo>
                  <a:pt x="227" y="279"/>
                  <a:pt x="230" y="276"/>
                  <a:pt x="232" y="271"/>
                </a:cubicBezTo>
                <a:cubicBezTo>
                  <a:pt x="238" y="256"/>
                  <a:pt x="238" y="256"/>
                  <a:pt x="238" y="256"/>
                </a:cubicBezTo>
                <a:cubicBezTo>
                  <a:pt x="248" y="258"/>
                  <a:pt x="260" y="257"/>
                  <a:pt x="271" y="255"/>
                </a:cubicBezTo>
                <a:cubicBezTo>
                  <a:pt x="277" y="270"/>
                  <a:pt x="277" y="270"/>
                  <a:pt x="277" y="270"/>
                </a:cubicBezTo>
                <a:cubicBezTo>
                  <a:pt x="281" y="279"/>
                  <a:pt x="292" y="283"/>
                  <a:pt x="301" y="278"/>
                </a:cubicBezTo>
                <a:cubicBezTo>
                  <a:pt x="319" y="270"/>
                  <a:pt x="319" y="270"/>
                  <a:pt x="319" y="270"/>
                </a:cubicBezTo>
                <a:cubicBezTo>
                  <a:pt x="328" y="266"/>
                  <a:pt x="332" y="255"/>
                  <a:pt x="328" y="246"/>
                </a:cubicBezTo>
                <a:cubicBezTo>
                  <a:pt x="322" y="232"/>
                  <a:pt x="322" y="232"/>
                  <a:pt x="322" y="232"/>
                </a:cubicBezTo>
                <a:cubicBezTo>
                  <a:pt x="330" y="225"/>
                  <a:pt x="338" y="216"/>
                  <a:pt x="344" y="207"/>
                </a:cubicBezTo>
                <a:cubicBezTo>
                  <a:pt x="359" y="213"/>
                  <a:pt x="359" y="213"/>
                  <a:pt x="359" y="213"/>
                </a:cubicBezTo>
                <a:cubicBezTo>
                  <a:pt x="364" y="215"/>
                  <a:pt x="368" y="214"/>
                  <a:pt x="373" y="212"/>
                </a:cubicBezTo>
                <a:cubicBezTo>
                  <a:pt x="377" y="210"/>
                  <a:pt x="380" y="207"/>
                  <a:pt x="382" y="202"/>
                </a:cubicBezTo>
                <a:cubicBezTo>
                  <a:pt x="389" y="183"/>
                  <a:pt x="389" y="183"/>
                  <a:pt x="389" y="183"/>
                </a:cubicBezTo>
                <a:cubicBezTo>
                  <a:pt x="393" y="174"/>
                  <a:pt x="388" y="164"/>
                  <a:pt x="378" y="160"/>
                </a:cubicBezTo>
                <a:close/>
                <a:moveTo>
                  <a:pt x="279" y="207"/>
                </a:moveTo>
                <a:cubicBezTo>
                  <a:pt x="270" y="212"/>
                  <a:pt x="260" y="214"/>
                  <a:pt x="250" y="214"/>
                </a:cubicBezTo>
                <a:cubicBezTo>
                  <a:pt x="222" y="214"/>
                  <a:pt x="197" y="197"/>
                  <a:pt x="185" y="172"/>
                </a:cubicBezTo>
                <a:cubicBezTo>
                  <a:pt x="169" y="137"/>
                  <a:pt x="184" y="94"/>
                  <a:pt x="220" y="78"/>
                </a:cubicBezTo>
                <a:cubicBezTo>
                  <a:pt x="229" y="74"/>
                  <a:pt x="239" y="71"/>
                  <a:pt x="250" y="71"/>
                </a:cubicBezTo>
                <a:cubicBezTo>
                  <a:pt x="277" y="71"/>
                  <a:pt x="303" y="88"/>
                  <a:pt x="314" y="113"/>
                </a:cubicBezTo>
                <a:cubicBezTo>
                  <a:pt x="331" y="148"/>
                  <a:pt x="315" y="191"/>
                  <a:pt x="279"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8" name="稻壳儿小白白(http://dwz.cn/Wu2UP)"/>
          <p:cNvSpPr>
            <a:spLocks noChangeArrowheads="1"/>
          </p:cNvSpPr>
          <p:nvPr/>
        </p:nvSpPr>
        <p:spPr bwMode="auto">
          <a:xfrm>
            <a:off x="2305050" y="3836988"/>
            <a:ext cx="560388" cy="560387"/>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en-US" altLang="zh-CN" sz="1200">
              <a:sym typeface="Arial" pitchFamily="34" charset="0"/>
            </a:endParaRPr>
          </a:p>
        </p:txBody>
      </p:sp>
      <p:pic>
        <p:nvPicPr>
          <p:cNvPr id="28679" name="稻壳儿小白白(http://dwz.cn/Wu2UP)"/>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4450" y="1785938"/>
            <a:ext cx="2036763" cy="233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0" name="稻壳儿小白白(http://dwz.cn/Wu2UP)"/>
          <p:cNvSpPr>
            <a:spLocks/>
          </p:cNvSpPr>
          <p:nvPr/>
        </p:nvSpPr>
        <p:spPr bwMode="auto">
          <a:xfrm>
            <a:off x="1874838" y="3408363"/>
            <a:ext cx="1422400" cy="1420812"/>
          </a:xfrm>
          <a:custGeom>
            <a:avLst/>
            <a:gdLst>
              <a:gd name="T0" fmla="*/ 2023221760 w 500"/>
              <a:gd name="T1" fmla="*/ 2147483647 h 500"/>
              <a:gd name="T2" fmla="*/ 0 w 500"/>
              <a:gd name="T3" fmla="*/ 2018706739 h 500"/>
              <a:gd name="T4" fmla="*/ 2023221760 w 500"/>
              <a:gd name="T5" fmla="*/ 0 h 500"/>
              <a:gd name="T6" fmla="*/ 2147483647 w 500"/>
              <a:gd name="T7" fmla="*/ 161495175 h 500"/>
              <a:gd name="T8" fmla="*/ 2147483647 w 500"/>
              <a:gd name="T9" fmla="*/ 605612590 h 500"/>
              <a:gd name="T10" fmla="*/ 2023221760 w 500"/>
              <a:gd name="T11" fmla="*/ 516789107 h 500"/>
              <a:gd name="T12" fmla="*/ 517944202 w 500"/>
              <a:gd name="T13" fmla="*/ 2018706739 h 500"/>
              <a:gd name="T14" fmla="*/ 2023221760 w 500"/>
              <a:gd name="T15" fmla="*/ 2147483647 h 500"/>
              <a:gd name="T16" fmla="*/ 2147483647 w 500"/>
              <a:gd name="T17" fmla="*/ 2018706739 h 500"/>
              <a:gd name="T18" fmla="*/ 2147483647 w 500"/>
              <a:gd name="T19" fmla="*/ 1324270666 h 500"/>
              <a:gd name="T20" fmla="*/ 2147483647 w 500"/>
              <a:gd name="T21" fmla="*/ 920529887 h 500"/>
              <a:gd name="T22" fmla="*/ 2147483647 w 500"/>
              <a:gd name="T23" fmla="*/ 2018706739 h 500"/>
              <a:gd name="T24" fmla="*/ 2023221760 w 500"/>
              <a:gd name="T25" fmla="*/ 2147483647 h 5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00" h="500">
                <a:moveTo>
                  <a:pt x="250" y="500"/>
                </a:moveTo>
                <a:cubicBezTo>
                  <a:pt x="112" y="500"/>
                  <a:pt x="0" y="388"/>
                  <a:pt x="0" y="250"/>
                </a:cubicBezTo>
                <a:cubicBezTo>
                  <a:pt x="0" y="112"/>
                  <a:pt x="112" y="0"/>
                  <a:pt x="250" y="0"/>
                </a:cubicBezTo>
                <a:cubicBezTo>
                  <a:pt x="285" y="0"/>
                  <a:pt x="318" y="7"/>
                  <a:pt x="348" y="20"/>
                </a:cubicBezTo>
                <a:cubicBezTo>
                  <a:pt x="311" y="75"/>
                  <a:pt x="311" y="75"/>
                  <a:pt x="311" y="75"/>
                </a:cubicBezTo>
                <a:cubicBezTo>
                  <a:pt x="291" y="68"/>
                  <a:pt x="271" y="64"/>
                  <a:pt x="250" y="64"/>
                </a:cubicBezTo>
                <a:cubicBezTo>
                  <a:pt x="147" y="64"/>
                  <a:pt x="64" y="147"/>
                  <a:pt x="64" y="250"/>
                </a:cubicBezTo>
                <a:cubicBezTo>
                  <a:pt x="64" y="352"/>
                  <a:pt x="147" y="435"/>
                  <a:pt x="250" y="435"/>
                </a:cubicBezTo>
                <a:cubicBezTo>
                  <a:pt x="352" y="435"/>
                  <a:pt x="435" y="352"/>
                  <a:pt x="435" y="250"/>
                </a:cubicBezTo>
                <a:cubicBezTo>
                  <a:pt x="435" y="219"/>
                  <a:pt x="427" y="189"/>
                  <a:pt x="414" y="164"/>
                </a:cubicBezTo>
                <a:cubicBezTo>
                  <a:pt x="460" y="114"/>
                  <a:pt x="460" y="114"/>
                  <a:pt x="460" y="114"/>
                </a:cubicBezTo>
                <a:cubicBezTo>
                  <a:pt x="485" y="153"/>
                  <a:pt x="500" y="200"/>
                  <a:pt x="500" y="250"/>
                </a:cubicBezTo>
                <a:cubicBezTo>
                  <a:pt x="500" y="388"/>
                  <a:pt x="388" y="500"/>
                  <a:pt x="250" y="500"/>
                </a:cubicBezTo>
                <a:close/>
              </a:path>
            </a:pathLst>
          </a:cu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1" name="稻壳儿小白白(http://dwz.cn/Wu2UP)"/>
          <p:cNvSpPr>
            <a:spLocks/>
          </p:cNvSpPr>
          <p:nvPr/>
        </p:nvSpPr>
        <p:spPr bwMode="auto">
          <a:xfrm>
            <a:off x="1497013" y="3030538"/>
            <a:ext cx="2176462" cy="2174875"/>
          </a:xfrm>
          <a:custGeom>
            <a:avLst/>
            <a:gdLst>
              <a:gd name="T0" fmla="*/ 2147483647 w 765"/>
              <a:gd name="T1" fmla="*/ 2147483647 h 765"/>
              <a:gd name="T2" fmla="*/ 0 w 765"/>
              <a:gd name="T3" fmla="*/ 2147483647 h 765"/>
              <a:gd name="T4" fmla="*/ 2147483647 w 765"/>
              <a:gd name="T5" fmla="*/ 0 h 765"/>
              <a:gd name="T6" fmla="*/ 2147483647 w 765"/>
              <a:gd name="T7" fmla="*/ 363713017 h 765"/>
              <a:gd name="T8" fmla="*/ 2147483647 w 765"/>
              <a:gd name="T9" fmla="*/ 751673759 h 765"/>
              <a:gd name="T10" fmla="*/ 2147483647 w 765"/>
              <a:gd name="T11" fmla="*/ 468783645 h 765"/>
              <a:gd name="T12" fmla="*/ 1238426793 w 765"/>
              <a:gd name="T13" fmla="*/ 1236622553 h 765"/>
              <a:gd name="T14" fmla="*/ 469469966 w 765"/>
              <a:gd name="T15" fmla="*/ 2147483647 h 765"/>
              <a:gd name="T16" fmla="*/ 1238426793 w 765"/>
              <a:gd name="T17" fmla="*/ 2147483647 h 765"/>
              <a:gd name="T18" fmla="*/ 2147483647 w 765"/>
              <a:gd name="T19" fmla="*/ 2147483647 h 765"/>
              <a:gd name="T20" fmla="*/ 2147483647 w 765"/>
              <a:gd name="T21" fmla="*/ 2147483647 h 765"/>
              <a:gd name="T22" fmla="*/ 2147483647 w 765"/>
              <a:gd name="T23" fmla="*/ 2147483647 h 765"/>
              <a:gd name="T24" fmla="*/ 2147483647 w 765"/>
              <a:gd name="T25" fmla="*/ 1503344674 h 765"/>
              <a:gd name="T26" fmla="*/ 2147483647 w 765"/>
              <a:gd name="T27" fmla="*/ 1155796806 h 765"/>
              <a:gd name="T28" fmla="*/ 2147483647 w 765"/>
              <a:gd name="T29" fmla="*/ 2147483647 h 765"/>
              <a:gd name="T30" fmla="*/ 2147483647 w 765"/>
              <a:gd name="T31" fmla="*/ 2147483647 h 7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65" h="765">
                <a:moveTo>
                  <a:pt x="383" y="765"/>
                </a:moveTo>
                <a:cubicBezTo>
                  <a:pt x="171" y="765"/>
                  <a:pt x="0" y="594"/>
                  <a:pt x="0" y="383"/>
                </a:cubicBezTo>
                <a:cubicBezTo>
                  <a:pt x="0" y="171"/>
                  <a:pt x="171" y="0"/>
                  <a:pt x="383" y="0"/>
                </a:cubicBezTo>
                <a:cubicBezTo>
                  <a:pt x="447" y="0"/>
                  <a:pt x="508" y="16"/>
                  <a:pt x="562" y="45"/>
                </a:cubicBezTo>
                <a:cubicBezTo>
                  <a:pt x="529" y="93"/>
                  <a:pt x="529" y="93"/>
                  <a:pt x="529" y="93"/>
                </a:cubicBezTo>
                <a:cubicBezTo>
                  <a:pt x="485" y="71"/>
                  <a:pt x="435" y="58"/>
                  <a:pt x="383" y="58"/>
                </a:cubicBezTo>
                <a:cubicBezTo>
                  <a:pt x="293" y="59"/>
                  <a:pt x="212" y="95"/>
                  <a:pt x="153" y="153"/>
                </a:cubicBezTo>
                <a:cubicBezTo>
                  <a:pt x="95" y="212"/>
                  <a:pt x="59" y="293"/>
                  <a:pt x="58" y="383"/>
                </a:cubicBezTo>
                <a:cubicBezTo>
                  <a:pt x="59" y="472"/>
                  <a:pt x="95" y="553"/>
                  <a:pt x="153" y="612"/>
                </a:cubicBezTo>
                <a:cubicBezTo>
                  <a:pt x="212" y="671"/>
                  <a:pt x="293" y="707"/>
                  <a:pt x="383" y="707"/>
                </a:cubicBezTo>
                <a:cubicBezTo>
                  <a:pt x="472" y="707"/>
                  <a:pt x="553" y="671"/>
                  <a:pt x="612" y="612"/>
                </a:cubicBezTo>
                <a:cubicBezTo>
                  <a:pt x="671" y="553"/>
                  <a:pt x="707" y="472"/>
                  <a:pt x="707" y="383"/>
                </a:cubicBezTo>
                <a:cubicBezTo>
                  <a:pt x="707" y="309"/>
                  <a:pt x="682" y="240"/>
                  <a:pt x="640" y="186"/>
                </a:cubicBezTo>
                <a:cubicBezTo>
                  <a:pt x="680" y="143"/>
                  <a:pt x="680" y="143"/>
                  <a:pt x="680" y="143"/>
                </a:cubicBezTo>
                <a:cubicBezTo>
                  <a:pt x="733" y="208"/>
                  <a:pt x="765" y="292"/>
                  <a:pt x="765" y="383"/>
                </a:cubicBezTo>
                <a:cubicBezTo>
                  <a:pt x="765" y="594"/>
                  <a:pt x="594" y="765"/>
                  <a:pt x="383" y="765"/>
                </a:cubicBezTo>
                <a:close/>
              </a:path>
            </a:pathLst>
          </a:cu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2" name="稻壳儿小白白(http://dwz.cn/Wu2UP)"/>
          <p:cNvSpPr>
            <a:spLocks/>
          </p:cNvSpPr>
          <p:nvPr/>
        </p:nvSpPr>
        <p:spPr bwMode="auto">
          <a:xfrm>
            <a:off x="1111250" y="2643188"/>
            <a:ext cx="2951163" cy="2947987"/>
          </a:xfrm>
          <a:custGeom>
            <a:avLst/>
            <a:gdLst>
              <a:gd name="T0" fmla="*/ 2147483647 w 1038"/>
              <a:gd name="T1" fmla="*/ 0 h 1037"/>
              <a:gd name="T2" fmla="*/ 2147483647 w 1038"/>
              <a:gd name="T3" fmla="*/ 549545145 h 1037"/>
              <a:gd name="T4" fmla="*/ 2147483647 w 1038"/>
              <a:gd name="T5" fmla="*/ 961703292 h 1037"/>
              <a:gd name="T6" fmla="*/ 2147483647 w 1038"/>
              <a:gd name="T7" fmla="*/ 501055449 h 1037"/>
              <a:gd name="T8" fmla="*/ 1584336690 w 1038"/>
              <a:gd name="T9" fmla="*/ 1583978716 h 1037"/>
              <a:gd name="T10" fmla="*/ 501168889 w 1038"/>
              <a:gd name="T11" fmla="*/ 2147483647 h 1037"/>
              <a:gd name="T12" fmla="*/ 1584336690 w 1038"/>
              <a:gd name="T13" fmla="*/ 2147483647 h 1037"/>
              <a:gd name="T14" fmla="*/ 2147483647 w 1038"/>
              <a:gd name="T15" fmla="*/ 2147483647 h 1037"/>
              <a:gd name="T16" fmla="*/ 2147483647 w 1038"/>
              <a:gd name="T17" fmla="*/ 2147483647 h 1037"/>
              <a:gd name="T18" fmla="*/ 2147483647 w 1038"/>
              <a:gd name="T19" fmla="*/ 2147483647 h 1037"/>
              <a:gd name="T20" fmla="*/ 2147483647 w 1038"/>
              <a:gd name="T21" fmla="*/ 1810263014 h 1037"/>
              <a:gd name="T22" fmla="*/ 2147483647 w 1038"/>
              <a:gd name="T23" fmla="*/ 1438512472 h 1037"/>
              <a:gd name="T24" fmla="*/ 2147483647 w 1038"/>
              <a:gd name="T25" fmla="*/ 2147483647 h 1037"/>
              <a:gd name="T26" fmla="*/ 2147483647 w 1038"/>
              <a:gd name="T27" fmla="*/ 2147483647 h 1037"/>
              <a:gd name="T28" fmla="*/ 0 w 1038"/>
              <a:gd name="T29" fmla="*/ 2147483647 h 1037"/>
              <a:gd name="T30" fmla="*/ 2147483647 w 1038"/>
              <a:gd name="T31" fmla="*/ 0 h 10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38" h="1037">
                <a:moveTo>
                  <a:pt x="519" y="0"/>
                </a:moveTo>
                <a:cubicBezTo>
                  <a:pt x="612" y="0"/>
                  <a:pt x="700" y="25"/>
                  <a:pt x="775" y="68"/>
                </a:cubicBezTo>
                <a:cubicBezTo>
                  <a:pt x="740" y="119"/>
                  <a:pt x="740" y="119"/>
                  <a:pt x="740" y="119"/>
                </a:cubicBezTo>
                <a:cubicBezTo>
                  <a:pt x="675" y="83"/>
                  <a:pt x="599" y="62"/>
                  <a:pt x="519" y="62"/>
                </a:cubicBezTo>
                <a:cubicBezTo>
                  <a:pt x="392" y="62"/>
                  <a:pt x="278" y="113"/>
                  <a:pt x="196" y="196"/>
                </a:cubicBezTo>
                <a:cubicBezTo>
                  <a:pt x="113" y="278"/>
                  <a:pt x="62" y="392"/>
                  <a:pt x="62" y="519"/>
                </a:cubicBezTo>
                <a:cubicBezTo>
                  <a:pt x="62" y="645"/>
                  <a:pt x="113" y="759"/>
                  <a:pt x="196" y="842"/>
                </a:cubicBezTo>
                <a:cubicBezTo>
                  <a:pt x="278" y="925"/>
                  <a:pt x="392" y="976"/>
                  <a:pt x="519" y="976"/>
                </a:cubicBezTo>
                <a:cubicBezTo>
                  <a:pt x="645" y="976"/>
                  <a:pt x="759" y="925"/>
                  <a:pt x="842" y="842"/>
                </a:cubicBezTo>
                <a:cubicBezTo>
                  <a:pt x="925" y="759"/>
                  <a:pt x="976" y="645"/>
                  <a:pt x="976" y="519"/>
                </a:cubicBezTo>
                <a:cubicBezTo>
                  <a:pt x="976" y="406"/>
                  <a:pt x="935" y="303"/>
                  <a:pt x="867" y="224"/>
                </a:cubicBezTo>
                <a:cubicBezTo>
                  <a:pt x="910" y="178"/>
                  <a:pt x="910" y="178"/>
                  <a:pt x="910" y="178"/>
                </a:cubicBezTo>
                <a:cubicBezTo>
                  <a:pt x="989" y="269"/>
                  <a:pt x="1037" y="388"/>
                  <a:pt x="1038" y="519"/>
                </a:cubicBezTo>
                <a:cubicBezTo>
                  <a:pt x="1037" y="805"/>
                  <a:pt x="805" y="1037"/>
                  <a:pt x="519" y="1037"/>
                </a:cubicBezTo>
                <a:cubicBezTo>
                  <a:pt x="232" y="1037"/>
                  <a:pt x="0" y="805"/>
                  <a:pt x="0" y="519"/>
                </a:cubicBezTo>
                <a:cubicBezTo>
                  <a:pt x="0" y="232"/>
                  <a:pt x="232" y="0"/>
                  <a:pt x="519" y="0"/>
                </a:cubicBezTo>
                <a:close/>
              </a:path>
            </a:pathLst>
          </a:cu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8683" name="稻壳儿小白白(http://dwz.cn/Wu2UP)"/>
          <p:cNvCxnSpPr>
            <a:cxnSpLocks noChangeShapeType="1"/>
          </p:cNvCxnSpPr>
          <p:nvPr/>
        </p:nvCxnSpPr>
        <p:spPr bwMode="auto">
          <a:xfrm>
            <a:off x="5364163" y="3192463"/>
            <a:ext cx="425450" cy="0"/>
          </a:xfrm>
          <a:prstGeom prst="straightConnector1">
            <a:avLst/>
          </a:prstGeom>
          <a:noFill/>
          <a:ln w="9525">
            <a:solidFill>
              <a:srgbClr val="C1C7D0"/>
            </a:solidFill>
            <a:round/>
            <a:headEnd/>
            <a:tailEnd type="triangle" w="med" len="med"/>
          </a:ln>
          <a:extLst>
            <a:ext uri="{909E8E84-426E-40DD-AFC4-6F175D3DCCD1}">
              <a14:hiddenFill xmlns:a14="http://schemas.microsoft.com/office/drawing/2010/main">
                <a:noFill/>
              </a14:hiddenFill>
            </a:ext>
          </a:extLst>
        </p:spPr>
      </p:cxnSp>
      <p:cxnSp>
        <p:nvCxnSpPr>
          <p:cNvPr id="28684" name="稻壳儿小白白(http://dwz.cn/Wu2UP)"/>
          <p:cNvCxnSpPr>
            <a:cxnSpLocks noChangeShapeType="1"/>
          </p:cNvCxnSpPr>
          <p:nvPr/>
        </p:nvCxnSpPr>
        <p:spPr bwMode="auto">
          <a:xfrm>
            <a:off x="5364163" y="4594225"/>
            <a:ext cx="425450" cy="0"/>
          </a:xfrm>
          <a:prstGeom prst="straightConnector1">
            <a:avLst/>
          </a:prstGeom>
          <a:noFill/>
          <a:ln w="9525">
            <a:solidFill>
              <a:srgbClr val="C1C7D0"/>
            </a:solidFill>
            <a:round/>
            <a:headEnd/>
            <a:tailEnd type="triangle" w="med" len="med"/>
          </a:ln>
          <a:extLst>
            <a:ext uri="{909E8E84-426E-40DD-AFC4-6F175D3DCCD1}">
              <a14:hiddenFill xmlns:a14="http://schemas.microsoft.com/office/drawing/2010/main">
                <a:noFill/>
              </a14:hiddenFill>
            </a:ext>
          </a:extLst>
        </p:spPr>
      </p:cxnSp>
      <p:grpSp>
        <p:nvGrpSpPr>
          <p:cNvPr id="28685" name="稻壳儿小白白(http://dwz.cn/Wu2UP)"/>
          <p:cNvGrpSpPr>
            <a:grpSpLocks/>
          </p:cNvGrpSpPr>
          <p:nvPr/>
        </p:nvGrpSpPr>
        <p:grpSpPr bwMode="auto">
          <a:xfrm>
            <a:off x="5364163" y="1890713"/>
            <a:ext cx="425450" cy="4030662"/>
            <a:chOff x="0" y="0"/>
            <a:chExt cx="637913" cy="6047288"/>
          </a:xfrm>
        </p:grpSpPr>
        <p:cxnSp>
          <p:nvCxnSpPr>
            <p:cNvPr id="28703" name="稻壳儿小白白(http://dwz.cn/Wu2UP)"/>
            <p:cNvCxnSpPr>
              <a:cxnSpLocks noChangeShapeType="1"/>
            </p:cNvCxnSpPr>
            <p:nvPr/>
          </p:nvCxnSpPr>
          <p:spPr bwMode="auto">
            <a:xfrm>
              <a:off x="0" y="0"/>
              <a:ext cx="637913" cy="0"/>
            </a:xfrm>
            <a:prstGeom prst="straightConnector1">
              <a:avLst/>
            </a:prstGeom>
            <a:noFill/>
            <a:ln w="9525">
              <a:solidFill>
                <a:srgbClr val="C1C7D0"/>
              </a:solidFill>
              <a:round/>
              <a:headEnd/>
              <a:tailEnd type="triangle" w="med" len="med"/>
            </a:ln>
            <a:extLst>
              <a:ext uri="{909E8E84-426E-40DD-AFC4-6F175D3DCCD1}">
                <a14:hiddenFill xmlns:a14="http://schemas.microsoft.com/office/drawing/2010/main">
                  <a:noFill/>
                </a14:hiddenFill>
              </a:ext>
            </a:extLst>
          </p:spPr>
        </p:cxnSp>
        <p:cxnSp>
          <p:nvCxnSpPr>
            <p:cNvPr id="28704" name="稻壳儿小白白(http://dwz.cn/Wu2UP)"/>
            <p:cNvCxnSpPr>
              <a:cxnSpLocks noChangeShapeType="1"/>
            </p:cNvCxnSpPr>
            <p:nvPr/>
          </p:nvCxnSpPr>
          <p:spPr bwMode="auto">
            <a:xfrm flipV="1">
              <a:off x="0" y="6047288"/>
              <a:ext cx="637913" cy="0"/>
            </a:xfrm>
            <a:prstGeom prst="straightConnector1">
              <a:avLst/>
            </a:prstGeom>
            <a:noFill/>
            <a:ln w="9525">
              <a:solidFill>
                <a:srgbClr val="C1C7D0"/>
              </a:solidFill>
              <a:round/>
              <a:headEnd/>
              <a:tailEnd type="triangle" w="med" len="med"/>
            </a:ln>
            <a:extLst>
              <a:ext uri="{909E8E84-426E-40DD-AFC4-6F175D3DCCD1}">
                <a14:hiddenFill xmlns:a14="http://schemas.microsoft.com/office/drawing/2010/main">
                  <a:noFill/>
                </a14:hiddenFill>
              </a:ext>
            </a:extLst>
          </p:spPr>
        </p:cxnSp>
      </p:grpSp>
      <p:sp>
        <p:nvSpPr>
          <p:cNvPr id="28686" name="稻壳儿小白白(http://dwz.cn/Wu2UP)"/>
          <p:cNvSpPr>
            <a:spLocks noChangeArrowheads="1"/>
          </p:cNvSpPr>
          <p:nvPr/>
        </p:nvSpPr>
        <p:spPr bwMode="auto">
          <a:xfrm>
            <a:off x="5910263" y="4030663"/>
            <a:ext cx="908050" cy="909637"/>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en-US" altLang="zh-CN" sz="1200">
              <a:sym typeface="Arial" pitchFamily="34" charset="0"/>
            </a:endParaRPr>
          </a:p>
        </p:txBody>
      </p:sp>
      <p:sp>
        <p:nvSpPr>
          <p:cNvPr id="28687" name="稻壳儿小白白(http://dwz.cn/Wu2UP)"/>
          <p:cNvSpPr>
            <a:spLocks noEditPoints="1"/>
          </p:cNvSpPr>
          <p:nvPr/>
        </p:nvSpPr>
        <p:spPr bwMode="auto">
          <a:xfrm>
            <a:off x="6100763" y="4279900"/>
            <a:ext cx="522287" cy="411163"/>
          </a:xfrm>
          <a:custGeom>
            <a:avLst/>
            <a:gdLst>
              <a:gd name="T0" fmla="*/ 199176324 w 1152"/>
              <a:gd name="T1" fmla="*/ 106625253 h 908"/>
              <a:gd name="T2" fmla="*/ 235352406 w 1152"/>
              <a:gd name="T3" fmla="*/ 180852853 h 908"/>
              <a:gd name="T4" fmla="*/ 231858251 w 1152"/>
              <a:gd name="T5" fmla="*/ 186183935 h 908"/>
              <a:gd name="T6" fmla="*/ 4933164 w 1152"/>
              <a:gd name="T7" fmla="*/ 186183935 h 908"/>
              <a:gd name="T8" fmla="*/ 1439009 w 1152"/>
              <a:gd name="T9" fmla="*/ 180852853 h 908"/>
              <a:gd name="T10" fmla="*/ 37615092 w 1152"/>
              <a:gd name="T11" fmla="*/ 106625253 h 908"/>
              <a:gd name="T12" fmla="*/ 41109699 w 1152"/>
              <a:gd name="T13" fmla="*/ 104574871 h 908"/>
              <a:gd name="T14" fmla="*/ 72147239 w 1152"/>
              <a:gd name="T15" fmla="*/ 104574871 h 908"/>
              <a:gd name="T16" fmla="*/ 75025258 w 1152"/>
              <a:gd name="T17" fmla="*/ 105805191 h 908"/>
              <a:gd name="T18" fmla="*/ 81396978 w 1152"/>
              <a:gd name="T19" fmla="*/ 112981525 h 908"/>
              <a:gd name="T20" fmla="*/ 87563320 w 1152"/>
              <a:gd name="T21" fmla="*/ 119748054 h 908"/>
              <a:gd name="T22" fmla="*/ 50564817 w 1152"/>
              <a:gd name="T23" fmla="*/ 119748054 h 908"/>
              <a:gd name="T24" fmla="*/ 47276041 w 1152"/>
              <a:gd name="T25" fmla="*/ 121798888 h 908"/>
              <a:gd name="T26" fmla="*/ 23226810 w 1152"/>
              <a:gd name="T27" fmla="*/ 171010299 h 908"/>
              <a:gd name="T28" fmla="*/ 213564605 w 1152"/>
              <a:gd name="T29" fmla="*/ 171010299 h 908"/>
              <a:gd name="T30" fmla="*/ 189515374 w 1152"/>
              <a:gd name="T31" fmla="*/ 121798888 h 908"/>
              <a:gd name="T32" fmla="*/ 186226598 w 1152"/>
              <a:gd name="T33" fmla="*/ 119748054 h 908"/>
              <a:gd name="T34" fmla="*/ 149228096 w 1152"/>
              <a:gd name="T35" fmla="*/ 119748054 h 908"/>
              <a:gd name="T36" fmla="*/ 155394437 w 1152"/>
              <a:gd name="T37" fmla="*/ 112981525 h 908"/>
              <a:gd name="T38" fmla="*/ 161766157 w 1152"/>
              <a:gd name="T39" fmla="*/ 105805191 h 908"/>
              <a:gd name="T40" fmla="*/ 164644176 w 1152"/>
              <a:gd name="T41" fmla="*/ 104574871 h 908"/>
              <a:gd name="T42" fmla="*/ 195681716 w 1152"/>
              <a:gd name="T43" fmla="*/ 104574871 h 908"/>
              <a:gd name="T44" fmla="*/ 199176324 w 1152"/>
              <a:gd name="T45" fmla="*/ 106625253 h 908"/>
              <a:gd name="T46" fmla="*/ 171632485 w 1152"/>
              <a:gd name="T47" fmla="*/ 55978393 h 908"/>
              <a:gd name="T48" fmla="*/ 121890089 w 1152"/>
              <a:gd name="T49" fmla="*/ 142918538 h 908"/>
              <a:gd name="T50" fmla="*/ 114901327 w 1152"/>
              <a:gd name="T51" fmla="*/ 142918538 h 908"/>
              <a:gd name="T52" fmla="*/ 65980898 w 1152"/>
              <a:gd name="T53" fmla="*/ 67050814 h 908"/>
              <a:gd name="T54" fmla="*/ 113256939 w 1152"/>
              <a:gd name="T55" fmla="*/ 3075572 h 908"/>
              <a:gd name="T56" fmla="*/ 171632485 w 1152"/>
              <a:gd name="T57" fmla="*/ 55978393 h 908"/>
              <a:gd name="T58" fmla="*/ 146555908 w 1152"/>
              <a:gd name="T59" fmla="*/ 55978393 h 908"/>
              <a:gd name="T60" fmla="*/ 118395934 w 1152"/>
              <a:gd name="T61" fmla="*/ 27886632 h 908"/>
              <a:gd name="T62" fmla="*/ 90235507 w 1152"/>
              <a:gd name="T63" fmla="*/ 55978393 h 908"/>
              <a:gd name="T64" fmla="*/ 118395934 w 1152"/>
              <a:gd name="T65" fmla="*/ 84069702 h 908"/>
              <a:gd name="T66" fmla="*/ 146555908 w 1152"/>
              <a:gd name="T67" fmla="*/ 55978393 h 908"/>
              <a:gd name="T68" fmla="*/ 146555908 w 1152"/>
              <a:gd name="T69" fmla="*/ 55978393 h 908"/>
              <a:gd name="T70" fmla="*/ 146555908 w 1152"/>
              <a:gd name="T71" fmla="*/ 55978393 h 9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52" h="908">
                <a:moveTo>
                  <a:pt x="969" y="520"/>
                </a:moveTo>
                <a:cubicBezTo>
                  <a:pt x="1145" y="882"/>
                  <a:pt x="1145" y="882"/>
                  <a:pt x="1145" y="882"/>
                </a:cubicBezTo>
                <a:cubicBezTo>
                  <a:pt x="1152" y="896"/>
                  <a:pt x="1145" y="908"/>
                  <a:pt x="1128" y="908"/>
                </a:cubicBezTo>
                <a:cubicBezTo>
                  <a:pt x="24" y="908"/>
                  <a:pt x="24" y="908"/>
                  <a:pt x="24" y="908"/>
                </a:cubicBezTo>
                <a:cubicBezTo>
                  <a:pt x="7" y="908"/>
                  <a:pt x="0" y="896"/>
                  <a:pt x="7" y="882"/>
                </a:cubicBezTo>
                <a:cubicBezTo>
                  <a:pt x="183" y="520"/>
                  <a:pt x="183" y="520"/>
                  <a:pt x="183" y="520"/>
                </a:cubicBezTo>
                <a:cubicBezTo>
                  <a:pt x="186" y="514"/>
                  <a:pt x="193" y="510"/>
                  <a:pt x="200" y="510"/>
                </a:cubicBezTo>
                <a:cubicBezTo>
                  <a:pt x="351" y="510"/>
                  <a:pt x="351" y="510"/>
                  <a:pt x="351" y="510"/>
                </a:cubicBezTo>
                <a:cubicBezTo>
                  <a:pt x="355" y="510"/>
                  <a:pt x="362" y="512"/>
                  <a:pt x="365" y="516"/>
                </a:cubicBezTo>
                <a:cubicBezTo>
                  <a:pt x="375" y="528"/>
                  <a:pt x="385" y="539"/>
                  <a:pt x="396" y="551"/>
                </a:cubicBezTo>
                <a:cubicBezTo>
                  <a:pt x="406" y="562"/>
                  <a:pt x="416" y="573"/>
                  <a:pt x="426" y="584"/>
                </a:cubicBezTo>
                <a:cubicBezTo>
                  <a:pt x="246" y="584"/>
                  <a:pt x="246" y="584"/>
                  <a:pt x="246" y="584"/>
                </a:cubicBezTo>
                <a:cubicBezTo>
                  <a:pt x="240" y="584"/>
                  <a:pt x="232" y="589"/>
                  <a:pt x="230" y="594"/>
                </a:cubicBezTo>
                <a:cubicBezTo>
                  <a:pt x="113" y="834"/>
                  <a:pt x="113" y="834"/>
                  <a:pt x="113" y="834"/>
                </a:cubicBezTo>
                <a:cubicBezTo>
                  <a:pt x="1039" y="834"/>
                  <a:pt x="1039" y="834"/>
                  <a:pt x="1039" y="834"/>
                </a:cubicBezTo>
                <a:cubicBezTo>
                  <a:pt x="922" y="594"/>
                  <a:pt x="922" y="594"/>
                  <a:pt x="922" y="594"/>
                </a:cubicBezTo>
                <a:cubicBezTo>
                  <a:pt x="920" y="589"/>
                  <a:pt x="912" y="584"/>
                  <a:pt x="906" y="584"/>
                </a:cubicBezTo>
                <a:cubicBezTo>
                  <a:pt x="726" y="584"/>
                  <a:pt x="726" y="584"/>
                  <a:pt x="726" y="584"/>
                </a:cubicBezTo>
                <a:cubicBezTo>
                  <a:pt x="736" y="573"/>
                  <a:pt x="746" y="562"/>
                  <a:pt x="756" y="551"/>
                </a:cubicBezTo>
                <a:cubicBezTo>
                  <a:pt x="766" y="539"/>
                  <a:pt x="777" y="528"/>
                  <a:pt x="787" y="516"/>
                </a:cubicBezTo>
                <a:cubicBezTo>
                  <a:pt x="790" y="512"/>
                  <a:pt x="796" y="510"/>
                  <a:pt x="801" y="510"/>
                </a:cubicBezTo>
                <a:cubicBezTo>
                  <a:pt x="952" y="510"/>
                  <a:pt x="952" y="510"/>
                  <a:pt x="952" y="510"/>
                </a:cubicBezTo>
                <a:cubicBezTo>
                  <a:pt x="959" y="510"/>
                  <a:pt x="966" y="514"/>
                  <a:pt x="969" y="520"/>
                </a:cubicBezTo>
                <a:close/>
                <a:moveTo>
                  <a:pt x="835" y="273"/>
                </a:moveTo>
                <a:cubicBezTo>
                  <a:pt x="835" y="470"/>
                  <a:pt x="670" y="508"/>
                  <a:pt x="593" y="697"/>
                </a:cubicBezTo>
                <a:cubicBezTo>
                  <a:pt x="587" y="713"/>
                  <a:pt x="565" y="713"/>
                  <a:pt x="559" y="697"/>
                </a:cubicBezTo>
                <a:cubicBezTo>
                  <a:pt x="489" y="526"/>
                  <a:pt x="348" y="479"/>
                  <a:pt x="321" y="327"/>
                </a:cubicBezTo>
                <a:cubicBezTo>
                  <a:pt x="295" y="176"/>
                  <a:pt x="399" y="29"/>
                  <a:pt x="551" y="15"/>
                </a:cubicBezTo>
                <a:cubicBezTo>
                  <a:pt x="705" y="0"/>
                  <a:pt x="835" y="121"/>
                  <a:pt x="835" y="273"/>
                </a:cubicBezTo>
                <a:close/>
                <a:moveTo>
                  <a:pt x="713" y="273"/>
                </a:moveTo>
                <a:cubicBezTo>
                  <a:pt x="713" y="197"/>
                  <a:pt x="651" y="136"/>
                  <a:pt x="576" y="136"/>
                </a:cubicBezTo>
                <a:cubicBezTo>
                  <a:pt x="500" y="136"/>
                  <a:pt x="439" y="197"/>
                  <a:pt x="439" y="273"/>
                </a:cubicBezTo>
                <a:cubicBezTo>
                  <a:pt x="439" y="348"/>
                  <a:pt x="500" y="410"/>
                  <a:pt x="576" y="410"/>
                </a:cubicBezTo>
                <a:cubicBezTo>
                  <a:pt x="651" y="410"/>
                  <a:pt x="713" y="348"/>
                  <a:pt x="713" y="273"/>
                </a:cubicBezTo>
                <a:close/>
                <a:moveTo>
                  <a:pt x="713" y="273"/>
                </a:moveTo>
                <a:cubicBezTo>
                  <a:pt x="713" y="273"/>
                  <a:pt x="713" y="273"/>
                  <a:pt x="713" y="27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8" name="稻壳儿小白白(http://dwz.cn/Wu2UP)"/>
          <p:cNvSpPr>
            <a:spLocks noChangeArrowheads="1"/>
          </p:cNvSpPr>
          <p:nvPr/>
        </p:nvSpPr>
        <p:spPr bwMode="auto">
          <a:xfrm>
            <a:off x="5910263" y="5384800"/>
            <a:ext cx="908050" cy="909638"/>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en-US" altLang="zh-CN" sz="1200">
              <a:sym typeface="Arial" pitchFamily="34" charset="0"/>
            </a:endParaRPr>
          </a:p>
        </p:txBody>
      </p:sp>
      <p:sp>
        <p:nvSpPr>
          <p:cNvPr id="28689" name="稻壳儿小白白(http://dwz.cn/Wu2UP)"/>
          <p:cNvSpPr>
            <a:spLocks noEditPoints="1"/>
          </p:cNvSpPr>
          <p:nvPr/>
        </p:nvSpPr>
        <p:spPr bwMode="auto">
          <a:xfrm>
            <a:off x="6132513" y="5591175"/>
            <a:ext cx="458787" cy="417513"/>
          </a:xfrm>
          <a:custGeom>
            <a:avLst/>
            <a:gdLst>
              <a:gd name="T0" fmla="*/ 212670739 w 929"/>
              <a:gd name="T1" fmla="*/ 55974249 h 850"/>
              <a:gd name="T2" fmla="*/ 198524888 w 929"/>
              <a:gd name="T3" fmla="*/ 42704703 h 850"/>
              <a:gd name="T4" fmla="*/ 124870562 w 929"/>
              <a:gd name="T5" fmla="*/ 118463174 h 850"/>
              <a:gd name="T6" fmla="*/ 118042092 w 929"/>
              <a:gd name="T7" fmla="*/ 121599924 h 850"/>
              <a:gd name="T8" fmla="*/ 118042092 w 929"/>
              <a:gd name="T9" fmla="*/ 121599924 h 850"/>
              <a:gd name="T10" fmla="*/ 110969167 w 929"/>
              <a:gd name="T11" fmla="*/ 118463174 h 850"/>
              <a:gd name="T12" fmla="*/ 72435010 w 929"/>
              <a:gd name="T13" fmla="*/ 79136396 h 850"/>
              <a:gd name="T14" fmla="*/ 17803800 w 929"/>
              <a:gd name="T15" fmla="*/ 136075837 h 850"/>
              <a:gd name="T16" fmla="*/ 10730875 w 929"/>
              <a:gd name="T17" fmla="*/ 139212588 h 850"/>
              <a:gd name="T18" fmla="*/ 4145874 w 929"/>
              <a:gd name="T19" fmla="*/ 136558678 h 850"/>
              <a:gd name="T20" fmla="*/ 3658444 w 929"/>
              <a:gd name="T21" fmla="*/ 122806291 h 850"/>
              <a:gd name="T22" fmla="*/ 65362085 w 929"/>
              <a:gd name="T23" fmla="*/ 58628649 h 850"/>
              <a:gd name="T24" fmla="*/ 72435010 w 929"/>
              <a:gd name="T25" fmla="*/ 55733074 h 850"/>
              <a:gd name="T26" fmla="*/ 72435010 w 929"/>
              <a:gd name="T27" fmla="*/ 55733074 h 850"/>
              <a:gd name="T28" fmla="*/ 79507441 w 929"/>
              <a:gd name="T29" fmla="*/ 58628649 h 850"/>
              <a:gd name="T30" fmla="*/ 118042092 w 929"/>
              <a:gd name="T31" fmla="*/ 97955426 h 850"/>
              <a:gd name="T32" fmla="*/ 184623494 w 929"/>
              <a:gd name="T33" fmla="*/ 29434667 h 850"/>
              <a:gd name="T34" fmla="*/ 170477644 w 929"/>
              <a:gd name="T35" fmla="*/ 16165121 h 850"/>
              <a:gd name="T36" fmla="*/ 226572133 w 929"/>
              <a:gd name="T37" fmla="*/ 0 h 850"/>
              <a:gd name="T38" fmla="*/ 212670739 w 929"/>
              <a:gd name="T39" fmla="*/ 55974249 h 850"/>
              <a:gd name="T40" fmla="*/ 10730875 w 929"/>
              <a:gd name="T41" fmla="*/ 151999783 h 850"/>
              <a:gd name="T42" fmla="*/ 4389836 w 929"/>
              <a:gd name="T43" fmla="*/ 151034591 h 850"/>
              <a:gd name="T44" fmla="*/ 4389836 w 929"/>
              <a:gd name="T45" fmla="*/ 205078947 h 850"/>
              <a:gd name="T46" fmla="*/ 33656397 w 929"/>
              <a:gd name="T47" fmla="*/ 205078947 h 850"/>
              <a:gd name="T48" fmla="*/ 33656397 w 929"/>
              <a:gd name="T49" fmla="*/ 138488571 h 850"/>
              <a:gd name="T50" fmla="*/ 27315358 w 929"/>
              <a:gd name="T51" fmla="*/ 145002756 h 850"/>
              <a:gd name="T52" fmla="*/ 10730875 w 929"/>
              <a:gd name="T53" fmla="*/ 151999783 h 850"/>
              <a:gd name="T54" fmla="*/ 39997436 w 929"/>
              <a:gd name="T55" fmla="*/ 205078947 h 850"/>
              <a:gd name="T56" fmla="*/ 69264491 w 929"/>
              <a:gd name="T57" fmla="*/ 205078947 h 850"/>
              <a:gd name="T58" fmla="*/ 69264491 w 929"/>
              <a:gd name="T59" fmla="*/ 101333352 h 850"/>
              <a:gd name="T60" fmla="*/ 39997436 w 929"/>
              <a:gd name="T61" fmla="*/ 131733211 h 850"/>
              <a:gd name="T62" fmla="*/ 39997436 w 929"/>
              <a:gd name="T63" fmla="*/ 205078947 h 850"/>
              <a:gd name="T64" fmla="*/ 101701571 w 929"/>
              <a:gd name="T65" fmla="*/ 127390093 h 850"/>
              <a:gd name="T66" fmla="*/ 75848998 w 929"/>
              <a:gd name="T67" fmla="*/ 100850511 h 850"/>
              <a:gd name="T68" fmla="*/ 75848998 w 929"/>
              <a:gd name="T69" fmla="*/ 205078947 h 850"/>
              <a:gd name="T70" fmla="*/ 104872091 w 929"/>
              <a:gd name="T71" fmla="*/ 205078947 h 850"/>
              <a:gd name="T72" fmla="*/ 104872091 w 929"/>
              <a:gd name="T73" fmla="*/ 130285668 h 850"/>
              <a:gd name="T74" fmla="*/ 101701571 w 929"/>
              <a:gd name="T75" fmla="*/ 127390093 h 850"/>
              <a:gd name="T76" fmla="*/ 118042092 w 929"/>
              <a:gd name="T77" fmla="*/ 134387120 h 850"/>
              <a:gd name="T78" fmla="*/ 111457092 w 929"/>
              <a:gd name="T79" fmla="*/ 133421928 h 850"/>
              <a:gd name="T80" fmla="*/ 111457092 w 929"/>
              <a:gd name="T81" fmla="*/ 205078947 h 850"/>
              <a:gd name="T82" fmla="*/ 140723653 w 929"/>
              <a:gd name="T83" fmla="*/ 205078947 h 850"/>
              <a:gd name="T84" fmla="*/ 140723653 w 929"/>
              <a:gd name="T85" fmla="*/ 120875908 h 850"/>
              <a:gd name="T86" fmla="*/ 134382614 w 929"/>
              <a:gd name="T87" fmla="*/ 127390093 h 850"/>
              <a:gd name="T88" fmla="*/ 118042092 w 929"/>
              <a:gd name="T89" fmla="*/ 134387120 h 850"/>
              <a:gd name="T90" fmla="*/ 147064691 w 929"/>
              <a:gd name="T91" fmla="*/ 114120547 h 850"/>
              <a:gd name="T92" fmla="*/ 147064691 w 929"/>
              <a:gd name="T93" fmla="*/ 205078947 h 850"/>
              <a:gd name="T94" fmla="*/ 176331252 w 929"/>
              <a:gd name="T95" fmla="*/ 205078947 h 850"/>
              <a:gd name="T96" fmla="*/ 176331252 w 929"/>
              <a:gd name="T97" fmla="*/ 84203039 h 850"/>
              <a:gd name="T98" fmla="*/ 147064691 w 929"/>
              <a:gd name="T99" fmla="*/ 114120547 h 850"/>
              <a:gd name="T100" fmla="*/ 199012813 w 929"/>
              <a:gd name="T101" fmla="*/ 60799717 h 850"/>
              <a:gd name="T102" fmla="*/ 182916253 w 929"/>
              <a:gd name="T103" fmla="*/ 77447679 h 850"/>
              <a:gd name="T104" fmla="*/ 182916253 w 929"/>
              <a:gd name="T105" fmla="*/ 205078947 h 850"/>
              <a:gd name="T106" fmla="*/ 212182814 w 929"/>
              <a:gd name="T107" fmla="*/ 205078947 h 850"/>
              <a:gd name="T108" fmla="*/ 212182814 w 929"/>
              <a:gd name="T109" fmla="*/ 73345737 h 850"/>
              <a:gd name="T110" fmla="*/ 199012813 w 929"/>
              <a:gd name="T111" fmla="*/ 60799717 h 850"/>
              <a:gd name="T112" fmla="*/ 199012813 w 929"/>
              <a:gd name="T113" fmla="*/ 60799717 h 850"/>
              <a:gd name="T114" fmla="*/ 199012813 w 929"/>
              <a:gd name="T115" fmla="*/ 60799717 h 8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29" h="850">
                <a:moveTo>
                  <a:pt x="872" y="232"/>
                </a:moveTo>
                <a:cubicBezTo>
                  <a:pt x="814" y="177"/>
                  <a:pt x="814" y="177"/>
                  <a:pt x="814" y="177"/>
                </a:cubicBezTo>
                <a:cubicBezTo>
                  <a:pt x="512" y="491"/>
                  <a:pt x="512" y="491"/>
                  <a:pt x="512" y="491"/>
                </a:cubicBezTo>
                <a:cubicBezTo>
                  <a:pt x="505" y="499"/>
                  <a:pt x="494" y="504"/>
                  <a:pt x="484" y="504"/>
                </a:cubicBezTo>
                <a:cubicBezTo>
                  <a:pt x="484" y="504"/>
                  <a:pt x="484" y="504"/>
                  <a:pt x="484" y="504"/>
                </a:cubicBezTo>
                <a:cubicBezTo>
                  <a:pt x="473" y="504"/>
                  <a:pt x="462" y="499"/>
                  <a:pt x="455" y="491"/>
                </a:cubicBezTo>
                <a:cubicBezTo>
                  <a:pt x="297" y="328"/>
                  <a:pt x="297" y="328"/>
                  <a:pt x="297" y="328"/>
                </a:cubicBezTo>
                <a:cubicBezTo>
                  <a:pt x="73" y="564"/>
                  <a:pt x="73" y="564"/>
                  <a:pt x="73" y="564"/>
                </a:cubicBezTo>
                <a:cubicBezTo>
                  <a:pt x="65" y="573"/>
                  <a:pt x="55" y="577"/>
                  <a:pt x="44" y="577"/>
                </a:cubicBezTo>
                <a:cubicBezTo>
                  <a:pt x="34" y="577"/>
                  <a:pt x="25" y="573"/>
                  <a:pt x="17" y="566"/>
                </a:cubicBezTo>
                <a:cubicBezTo>
                  <a:pt x="1" y="551"/>
                  <a:pt x="0" y="525"/>
                  <a:pt x="15" y="509"/>
                </a:cubicBezTo>
                <a:cubicBezTo>
                  <a:pt x="268" y="243"/>
                  <a:pt x="268" y="243"/>
                  <a:pt x="268" y="243"/>
                </a:cubicBezTo>
                <a:cubicBezTo>
                  <a:pt x="276" y="235"/>
                  <a:pt x="286" y="231"/>
                  <a:pt x="297" y="231"/>
                </a:cubicBezTo>
                <a:cubicBezTo>
                  <a:pt x="297" y="231"/>
                  <a:pt x="297" y="231"/>
                  <a:pt x="297" y="231"/>
                </a:cubicBezTo>
                <a:cubicBezTo>
                  <a:pt x="308" y="231"/>
                  <a:pt x="318" y="235"/>
                  <a:pt x="326" y="243"/>
                </a:cubicBezTo>
                <a:cubicBezTo>
                  <a:pt x="484" y="406"/>
                  <a:pt x="484" y="406"/>
                  <a:pt x="484" y="406"/>
                </a:cubicBezTo>
                <a:cubicBezTo>
                  <a:pt x="757" y="122"/>
                  <a:pt x="757" y="122"/>
                  <a:pt x="757" y="122"/>
                </a:cubicBezTo>
                <a:cubicBezTo>
                  <a:pt x="699" y="67"/>
                  <a:pt x="699" y="67"/>
                  <a:pt x="699" y="67"/>
                </a:cubicBezTo>
                <a:cubicBezTo>
                  <a:pt x="929" y="0"/>
                  <a:pt x="929" y="0"/>
                  <a:pt x="929" y="0"/>
                </a:cubicBezTo>
                <a:lnTo>
                  <a:pt x="872" y="232"/>
                </a:lnTo>
                <a:close/>
                <a:moveTo>
                  <a:pt x="44" y="630"/>
                </a:moveTo>
                <a:cubicBezTo>
                  <a:pt x="35" y="630"/>
                  <a:pt x="26" y="629"/>
                  <a:pt x="18" y="626"/>
                </a:cubicBezTo>
                <a:cubicBezTo>
                  <a:pt x="18" y="850"/>
                  <a:pt x="18" y="850"/>
                  <a:pt x="18" y="850"/>
                </a:cubicBezTo>
                <a:cubicBezTo>
                  <a:pt x="138" y="850"/>
                  <a:pt x="138" y="850"/>
                  <a:pt x="138" y="850"/>
                </a:cubicBezTo>
                <a:cubicBezTo>
                  <a:pt x="138" y="574"/>
                  <a:pt x="138" y="574"/>
                  <a:pt x="138" y="574"/>
                </a:cubicBezTo>
                <a:cubicBezTo>
                  <a:pt x="112" y="601"/>
                  <a:pt x="112" y="601"/>
                  <a:pt x="112" y="601"/>
                </a:cubicBezTo>
                <a:cubicBezTo>
                  <a:pt x="94" y="619"/>
                  <a:pt x="70" y="630"/>
                  <a:pt x="44" y="630"/>
                </a:cubicBezTo>
                <a:close/>
                <a:moveTo>
                  <a:pt x="164" y="850"/>
                </a:moveTo>
                <a:cubicBezTo>
                  <a:pt x="284" y="850"/>
                  <a:pt x="284" y="850"/>
                  <a:pt x="284" y="850"/>
                </a:cubicBezTo>
                <a:cubicBezTo>
                  <a:pt x="284" y="420"/>
                  <a:pt x="284" y="420"/>
                  <a:pt x="284" y="420"/>
                </a:cubicBezTo>
                <a:cubicBezTo>
                  <a:pt x="164" y="546"/>
                  <a:pt x="164" y="546"/>
                  <a:pt x="164" y="546"/>
                </a:cubicBezTo>
                <a:lnTo>
                  <a:pt x="164" y="850"/>
                </a:lnTo>
                <a:close/>
                <a:moveTo>
                  <a:pt x="417" y="528"/>
                </a:moveTo>
                <a:cubicBezTo>
                  <a:pt x="311" y="418"/>
                  <a:pt x="311" y="418"/>
                  <a:pt x="311" y="418"/>
                </a:cubicBezTo>
                <a:cubicBezTo>
                  <a:pt x="311" y="850"/>
                  <a:pt x="311" y="850"/>
                  <a:pt x="311" y="850"/>
                </a:cubicBezTo>
                <a:cubicBezTo>
                  <a:pt x="430" y="850"/>
                  <a:pt x="430" y="850"/>
                  <a:pt x="430" y="850"/>
                </a:cubicBezTo>
                <a:cubicBezTo>
                  <a:pt x="430" y="540"/>
                  <a:pt x="430" y="540"/>
                  <a:pt x="430" y="540"/>
                </a:cubicBezTo>
                <a:cubicBezTo>
                  <a:pt x="425" y="537"/>
                  <a:pt x="421" y="533"/>
                  <a:pt x="417" y="528"/>
                </a:cubicBezTo>
                <a:close/>
                <a:moveTo>
                  <a:pt x="484" y="557"/>
                </a:moveTo>
                <a:cubicBezTo>
                  <a:pt x="474" y="557"/>
                  <a:pt x="466" y="555"/>
                  <a:pt x="457" y="553"/>
                </a:cubicBezTo>
                <a:cubicBezTo>
                  <a:pt x="457" y="850"/>
                  <a:pt x="457" y="850"/>
                  <a:pt x="457" y="850"/>
                </a:cubicBezTo>
                <a:cubicBezTo>
                  <a:pt x="577" y="850"/>
                  <a:pt x="577" y="850"/>
                  <a:pt x="577" y="850"/>
                </a:cubicBezTo>
                <a:cubicBezTo>
                  <a:pt x="577" y="501"/>
                  <a:pt x="577" y="501"/>
                  <a:pt x="577" y="501"/>
                </a:cubicBezTo>
                <a:cubicBezTo>
                  <a:pt x="551" y="528"/>
                  <a:pt x="551" y="528"/>
                  <a:pt x="551" y="528"/>
                </a:cubicBezTo>
                <a:cubicBezTo>
                  <a:pt x="533" y="546"/>
                  <a:pt x="509" y="557"/>
                  <a:pt x="484" y="557"/>
                </a:cubicBezTo>
                <a:close/>
                <a:moveTo>
                  <a:pt x="603" y="473"/>
                </a:moveTo>
                <a:cubicBezTo>
                  <a:pt x="603" y="850"/>
                  <a:pt x="603" y="850"/>
                  <a:pt x="603" y="850"/>
                </a:cubicBezTo>
                <a:cubicBezTo>
                  <a:pt x="723" y="850"/>
                  <a:pt x="723" y="850"/>
                  <a:pt x="723" y="850"/>
                </a:cubicBezTo>
                <a:cubicBezTo>
                  <a:pt x="723" y="349"/>
                  <a:pt x="723" y="349"/>
                  <a:pt x="723" y="349"/>
                </a:cubicBezTo>
                <a:lnTo>
                  <a:pt x="603" y="473"/>
                </a:lnTo>
                <a:close/>
                <a:moveTo>
                  <a:pt x="816" y="252"/>
                </a:moveTo>
                <a:cubicBezTo>
                  <a:pt x="750" y="321"/>
                  <a:pt x="750" y="321"/>
                  <a:pt x="750" y="321"/>
                </a:cubicBezTo>
                <a:cubicBezTo>
                  <a:pt x="750" y="850"/>
                  <a:pt x="750" y="850"/>
                  <a:pt x="750" y="850"/>
                </a:cubicBezTo>
                <a:cubicBezTo>
                  <a:pt x="870" y="850"/>
                  <a:pt x="870" y="850"/>
                  <a:pt x="870" y="850"/>
                </a:cubicBezTo>
                <a:cubicBezTo>
                  <a:pt x="870" y="304"/>
                  <a:pt x="870" y="304"/>
                  <a:pt x="870" y="304"/>
                </a:cubicBezTo>
                <a:lnTo>
                  <a:pt x="816" y="252"/>
                </a:lnTo>
                <a:close/>
                <a:moveTo>
                  <a:pt x="816" y="252"/>
                </a:moveTo>
                <a:cubicBezTo>
                  <a:pt x="816" y="252"/>
                  <a:pt x="816" y="252"/>
                  <a:pt x="816" y="25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90" name="稻壳儿小白白(http://dwz.cn/Wu2UP)"/>
          <p:cNvSpPr>
            <a:spLocks noChangeArrowheads="1"/>
          </p:cNvSpPr>
          <p:nvPr/>
        </p:nvSpPr>
        <p:spPr bwMode="auto">
          <a:xfrm>
            <a:off x="5910263" y="1366838"/>
            <a:ext cx="908050" cy="908050"/>
          </a:xfrm>
          <a:prstGeom prst="ellipse">
            <a:avLst/>
          </a:pr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en-US" altLang="zh-CN" sz="1200">
              <a:sym typeface="Arial" pitchFamily="34" charset="0"/>
            </a:endParaRPr>
          </a:p>
        </p:txBody>
      </p:sp>
      <p:sp>
        <p:nvSpPr>
          <p:cNvPr id="28691" name="稻壳儿小白白(http://dwz.cn/Wu2UP)"/>
          <p:cNvSpPr>
            <a:spLocks/>
          </p:cNvSpPr>
          <p:nvPr/>
        </p:nvSpPr>
        <p:spPr bwMode="auto">
          <a:xfrm>
            <a:off x="6138863" y="1614488"/>
            <a:ext cx="452437" cy="412750"/>
          </a:xfrm>
          <a:custGeom>
            <a:avLst/>
            <a:gdLst>
              <a:gd name="T0" fmla="*/ 1885692782 w 84"/>
              <a:gd name="T1" fmla="*/ 943834339 h 76"/>
              <a:gd name="T2" fmla="*/ 2147483647 w 84"/>
              <a:gd name="T3" fmla="*/ 884849105 h 76"/>
              <a:gd name="T4" fmla="*/ 2147483647 w 84"/>
              <a:gd name="T5" fmla="*/ 294947891 h 76"/>
              <a:gd name="T6" fmla="*/ 2146786634 w 84"/>
              <a:gd name="T7" fmla="*/ 29495332 h 76"/>
              <a:gd name="T8" fmla="*/ 1566573885 w 84"/>
              <a:gd name="T9" fmla="*/ 147476661 h 76"/>
              <a:gd name="T10" fmla="*/ 1450534567 w 84"/>
              <a:gd name="T11" fmla="*/ 442424553 h 76"/>
              <a:gd name="T12" fmla="*/ 1595589101 w 84"/>
              <a:gd name="T13" fmla="*/ 619391115 h 76"/>
              <a:gd name="T14" fmla="*/ 319118897 w 84"/>
              <a:gd name="T15" fmla="*/ 1769692780 h 76"/>
              <a:gd name="T16" fmla="*/ 261093852 w 84"/>
              <a:gd name="T17" fmla="*/ 973329671 h 76"/>
              <a:gd name="T18" fmla="*/ 377138556 w 84"/>
              <a:gd name="T19" fmla="*/ 855353773 h 76"/>
              <a:gd name="T20" fmla="*/ 812296772 w 84"/>
              <a:gd name="T21" fmla="*/ 825858441 h 76"/>
              <a:gd name="T22" fmla="*/ 870321817 w 84"/>
              <a:gd name="T23" fmla="*/ 265452559 h 76"/>
              <a:gd name="T24" fmla="*/ 319118897 w 84"/>
              <a:gd name="T25" fmla="*/ 235957227 h 76"/>
              <a:gd name="T26" fmla="*/ 203074193 w 84"/>
              <a:gd name="T27" fmla="*/ 678381780 h 76"/>
              <a:gd name="T28" fmla="*/ 116044704 w 84"/>
              <a:gd name="T29" fmla="*/ 796363109 h 76"/>
              <a:gd name="T30" fmla="*/ 0 w 84"/>
              <a:gd name="T31" fmla="*/ 1032320336 h 76"/>
              <a:gd name="T32" fmla="*/ 87029489 w 84"/>
              <a:gd name="T33" fmla="*/ 1946664773 h 76"/>
              <a:gd name="T34" fmla="*/ 1218450544 w 84"/>
              <a:gd name="T35" fmla="*/ 2147483647 h 76"/>
              <a:gd name="T36" fmla="*/ 1479544396 w 84"/>
              <a:gd name="T37" fmla="*/ 2147483647 h 76"/>
              <a:gd name="T38" fmla="*/ 1653608760 w 84"/>
              <a:gd name="T39" fmla="*/ 2005655438 h 76"/>
              <a:gd name="T40" fmla="*/ 1682618589 w 84"/>
              <a:gd name="T41" fmla="*/ 2064640671 h 76"/>
              <a:gd name="T42" fmla="*/ 2001737486 w 84"/>
              <a:gd name="T43" fmla="*/ 2094136003 h 76"/>
              <a:gd name="T44" fmla="*/ 2147483647 w 84"/>
              <a:gd name="T45" fmla="*/ 1858178776 h 76"/>
              <a:gd name="T46" fmla="*/ 2147483647 w 84"/>
              <a:gd name="T47" fmla="*/ 1563230885 h 76"/>
              <a:gd name="T48" fmla="*/ 2001737486 w 84"/>
              <a:gd name="T49" fmla="*/ 1268282993 h 76"/>
              <a:gd name="T50" fmla="*/ 1682618589 w 84"/>
              <a:gd name="T51" fmla="*/ 1238787661 h 76"/>
              <a:gd name="T52" fmla="*/ 1450534567 w 84"/>
              <a:gd name="T53" fmla="*/ 1474744888 h 76"/>
              <a:gd name="T54" fmla="*/ 1421524737 w 84"/>
              <a:gd name="T55" fmla="*/ 1769692780 h 76"/>
              <a:gd name="T56" fmla="*/ 1479544396 w 84"/>
              <a:gd name="T57" fmla="*/ 1828683444 h 76"/>
              <a:gd name="T58" fmla="*/ 1305480033 w 84"/>
              <a:gd name="T59" fmla="*/ 1976160105 h 76"/>
              <a:gd name="T60" fmla="*/ 638232409 w 84"/>
              <a:gd name="T61" fmla="*/ 1828683444 h 76"/>
              <a:gd name="T62" fmla="*/ 1769648078 w 84"/>
              <a:gd name="T63" fmla="*/ 796363109 h 76"/>
              <a:gd name="T64" fmla="*/ 1885692782 w 84"/>
              <a:gd name="T65" fmla="*/ 943834339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4" h="76">
                <a:moveTo>
                  <a:pt x="65" y="32"/>
                </a:moveTo>
                <a:cubicBezTo>
                  <a:pt x="69" y="36"/>
                  <a:pt x="75" y="34"/>
                  <a:pt x="76" y="30"/>
                </a:cubicBezTo>
                <a:cubicBezTo>
                  <a:pt x="82" y="10"/>
                  <a:pt x="82" y="10"/>
                  <a:pt x="82" y="10"/>
                </a:cubicBezTo>
                <a:cubicBezTo>
                  <a:pt x="84" y="5"/>
                  <a:pt x="79" y="0"/>
                  <a:pt x="74" y="1"/>
                </a:cubicBezTo>
                <a:cubicBezTo>
                  <a:pt x="54" y="5"/>
                  <a:pt x="54" y="5"/>
                  <a:pt x="54" y="5"/>
                </a:cubicBezTo>
                <a:cubicBezTo>
                  <a:pt x="49" y="6"/>
                  <a:pt x="47" y="11"/>
                  <a:pt x="50" y="15"/>
                </a:cubicBezTo>
                <a:cubicBezTo>
                  <a:pt x="55" y="21"/>
                  <a:pt x="55" y="21"/>
                  <a:pt x="55" y="21"/>
                </a:cubicBezTo>
                <a:cubicBezTo>
                  <a:pt x="11" y="60"/>
                  <a:pt x="11" y="60"/>
                  <a:pt x="11" y="60"/>
                </a:cubicBezTo>
                <a:cubicBezTo>
                  <a:pt x="9" y="33"/>
                  <a:pt x="9" y="33"/>
                  <a:pt x="9" y="33"/>
                </a:cubicBezTo>
                <a:cubicBezTo>
                  <a:pt x="13" y="29"/>
                  <a:pt x="13" y="29"/>
                  <a:pt x="13" y="29"/>
                </a:cubicBezTo>
                <a:cubicBezTo>
                  <a:pt x="18" y="32"/>
                  <a:pt x="24" y="32"/>
                  <a:pt x="28" y="28"/>
                </a:cubicBezTo>
                <a:cubicBezTo>
                  <a:pt x="34" y="23"/>
                  <a:pt x="34" y="15"/>
                  <a:pt x="30" y="9"/>
                </a:cubicBezTo>
                <a:cubicBezTo>
                  <a:pt x="25" y="3"/>
                  <a:pt x="16" y="3"/>
                  <a:pt x="11" y="8"/>
                </a:cubicBezTo>
                <a:cubicBezTo>
                  <a:pt x="6" y="12"/>
                  <a:pt x="5" y="18"/>
                  <a:pt x="7" y="23"/>
                </a:cubicBezTo>
                <a:cubicBezTo>
                  <a:pt x="4" y="27"/>
                  <a:pt x="4" y="27"/>
                  <a:pt x="4" y="27"/>
                </a:cubicBezTo>
                <a:cubicBezTo>
                  <a:pt x="1" y="29"/>
                  <a:pt x="0" y="32"/>
                  <a:pt x="0" y="35"/>
                </a:cubicBezTo>
                <a:cubicBezTo>
                  <a:pt x="3" y="66"/>
                  <a:pt x="3" y="66"/>
                  <a:pt x="3" y="66"/>
                </a:cubicBezTo>
                <a:cubicBezTo>
                  <a:pt x="42" y="75"/>
                  <a:pt x="42" y="75"/>
                  <a:pt x="42" y="75"/>
                </a:cubicBezTo>
                <a:cubicBezTo>
                  <a:pt x="46" y="76"/>
                  <a:pt x="49" y="75"/>
                  <a:pt x="51" y="73"/>
                </a:cubicBezTo>
                <a:cubicBezTo>
                  <a:pt x="57" y="68"/>
                  <a:pt x="57" y="68"/>
                  <a:pt x="57" y="68"/>
                </a:cubicBezTo>
                <a:cubicBezTo>
                  <a:pt x="58" y="70"/>
                  <a:pt x="58" y="70"/>
                  <a:pt x="58" y="70"/>
                </a:cubicBezTo>
                <a:cubicBezTo>
                  <a:pt x="61" y="73"/>
                  <a:pt x="66" y="73"/>
                  <a:pt x="69" y="71"/>
                </a:cubicBezTo>
                <a:cubicBezTo>
                  <a:pt x="77" y="63"/>
                  <a:pt x="77" y="63"/>
                  <a:pt x="77" y="63"/>
                </a:cubicBezTo>
                <a:cubicBezTo>
                  <a:pt x="80" y="60"/>
                  <a:pt x="80" y="56"/>
                  <a:pt x="78" y="53"/>
                </a:cubicBezTo>
                <a:cubicBezTo>
                  <a:pt x="69" y="43"/>
                  <a:pt x="69" y="43"/>
                  <a:pt x="69" y="43"/>
                </a:cubicBezTo>
                <a:cubicBezTo>
                  <a:pt x="66" y="40"/>
                  <a:pt x="61" y="39"/>
                  <a:pt x="58" y="42"/>
                </a:cubicBezTo>
                <a:cubicBezTo>
                  <a:pt x="50" y="50"/>
                  <a:pt x="50" y="50"/>
                  <a:pt x="50" y="50"/>
                </a:cubicBezTo>
                <a:cubicBezTo>
                  <a:pt x="47" y="52"/>
                  <a:pt x="47" y="57"/>
                  <a:pt x="49" y="60"/>
                </a:cubicBezTo>
                <a:cubicBezTo>
                  <a:pt x="51" y="62"/>
                  <a:pt x="51" y="62"/>
                  <a:pt x="51" y="62"/>
                </a:cubicBezTo>
                <a:cubicBezTo>
                  <a:pt x="45" y="67"/>
                  <a:pt x="45" y="67"/>
                  <a:pt x="45" y="67"/>
                </a:cubicBezTo>
                <a:cubicBezTo>
                  <a:pt x="22" y="62"/>
                  <a:pt x="22" y="62"/>
                  <a:pt x="22" y="62"/>
                </a:cubicBezTo>
                <a:cubicBezTo>
                  <a:pt x="61" y="27"/>
                  <a:pt x="61" y="27"/>
                  <a:pt x="61" y="27"/>
                </a:cubicBezTo>
                <a:lnTo>
                  <a:pt x="65"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93" name="稻壳儿小白白(http://dwz.cn/Wu2UP)"/>
          <p:cNvSpPr txBox="1">
            <a:spLocks noChangeArrowheads="1"/>
          </p:cNvSpPr>
          <p:nvPr/>
        </p:nvSpPr>
        <p:spPr bwMode="auto">
          <a:xfrm>
            <a:off x="6938962" y="1589759"/>
            <a:ext cx="4069687"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lnSpc>
                <a:spcPct val="120000"/>
              </a:lnSpc>
              <a:spcBef>
                <a:spcPct val="20000"/>
              </a:spcBef>
            </a:pPr>
            <a:r>
              <a:rPr lang="zh-CN" altLang="zh-CN" b="1" dirty="0"/>
              <a:t>拓展校园视频直播设备的应用领域</a:t>
            </a:r>
            <a:r>
              <a:rPr lang="zh-CN" altLang="en-US" b="1" dirty="0"/>
              <a:t>，服务广大师生</a:t>
            </a:r>
            <a:endParaRPr lang="en-US" b="1" dirty="0">
              <a:sym typeface="Arial" pitchFamily="34" charset="0"/>
            </a:endParaRPr>
          </a:p>
        </p:txBody>
      </p:sp>
      <p:sp>
        <p:nvSpPr>
          <p:cNvPr id="28695" name="稻壳儿小白白(http://dwz.cn/Wu2UP)"/>
          <p:cNvSpPr txBox="1">
            <a:spLocks noChangeArrowheads="1"/>
          </p:cNvSpPr>
          <p:nvPr/>
        </p:nvSpPr>
        <p:spPr bwMode="auto">
          <a:xfrm>
            <a:off x="6964363" y="2947941"/>
            <a:ext cx="4334883"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lnSpc>
                <a:spcPct val="120000"/>
              </a:lnSpc>
              <a:spcBef>
                <a:spcPct val="20000"/>
              </a:spcBef>
            </a:pPr>
            <a:r>
              <a:rPr lang="zh-CN" altLang="en-US" b="1" dirty="0"/>
              <a:t>延伸</a:t>
            </a:r>
            <a:r>
              <a:rPr lang="zh-CN" altLang="zh-CN" b="1" dirty="0"/>
              <a:t>课堂教学</a:t>
            </a:r>
            <a:r>
              <a:rPr lang="zh-CN" altLang="en-US" b="1" dirty="0"/>
              <a:t>覆盖范围</a:t>
            </a:r>
            <a:endParaRPr lang="en-US" b="1" dirty="0">
              <a:sym typeface="Arial" pitchFamily="34" charset="0"/>
            </a:endParaRPr>
          </a:p>
        </p:txBody>
      </p:sp>
      <p:pic>
        <p:nvPicPr>
          <p:cNvPr id="28700" name="图片 46"/>
          <p:cNvPicPr>
            <a:picLocks noChangeAspect="1" noChangeArrowheads="1"/>
          </p:cNvPicPr>
          <p:nvPr/>
        </p:nvPicPr>
        <p:blipFill>
          <a:blip r:embed="rId4">
            <a:extLst>
              <a:ext uri="{28A0092B-C50C-407E-A947-70E740481C1C}">
                <a14:useLocalDpi xmlns:a14="http://schemas.microsoft.com/office/drawing/2010/main" val="0"/>
              </a:ext>
            </a:extLst>
          </a:blip>
          <a:srcRect l="13632" t="9293" r="6709" b="5219"/>
          <a:stretch>
            <a:fillRect/>
          </a:stretch>
        </p:blipFill>
        <p:spPr bwMode="auto">
          <a:xfrm>
            <a:off x="261938" y="160338"/>
            <a:ext cx="7254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01" name="文本框 47"/>
          <p:cNvSpPr txBox="1">
            <a:spLocks noChangeArrowheads="1"/>
          </p:cNvSpPr>
          <p:nvPr/>
        </p:nvSpPr>
        <p:spPr bwMode="auto">
          <a:xfrm>
            <a:off x="987425" y="266700"/>
            <a:ext cx="2257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2400" b="1" dirty="0">
                <a:solidFill>
                  <a:srgbClr val="117A68"/>
                </a:solidFill>
                <a:latin typeface="微软雅黑" pitchFamily="34" charset="-122"/>
              </a:rPr>
              <a:t>计划与展望</a:t>
            </a:r>
          </a:p>
        </p:txBody>
      </p:sp>
      <p:sp>
        <p:nvSpPr>
          <p:cNvPr id="33" name="稻壳儿小白白(http://dwz.cn/Wu2UP)">
            <a:extLst>
              <a:ext uri="{FF2B5EF4-FFF2-40B4-BE49-F238E27FC236}">
                <a16:creationId xmlns:a16="http://schemas.microsoft.com/office/drawing/2014/main" id="{FA3E02C7-2D19-450D-8C2D-86B43157196E}"/>
              </a:ext>
            </a:extLst>
          </p:cNvPr>
          <p:cNvSpPr txBox="1">
            <a:spLocks noChangeArrowheads="1"/>
          </p:cNvSpPr>
          <p:nvPr/>
        </p:nvSpPr>
        <p:spPr bwMode="auto">
          <a:xfrm>
            <a:off x="6964363" y="5641327"/>
            <a:ext cx="4334883"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lnSpc>
                <a:spcPct val="120000"/>
              </a:lnSpc>
              <a:spcBef>
                <a:spcPct val="20000"/>
              </a:spcBef>
            </a:pPr>
            <a:r>
              <a:rPr lang="zh-CN" altLang="en-US" b="1" dirty="0"/>
              <a:t>继续</a:t>
            </a:r>
            <a:r>
              <a:rPr lang="zh-CN" altLang="zh-CN" b="1" dirty="0"/>
              <a:t>思考</a:t>
            </a:r>
            <a:r>
              <a:rPr lang="zh-CN" altLang="en-US" b="1" dirty="0"/>
              <a:t>，进行有</a:t>
            </a:r>
            <a:r>
              <a:rPr lang="zh-CN" altLang="zh-CN" b="1" dirty="0"/>
              <a:t>创新意义的探索</a:t>
            </a:r>
            <a:endParaRPr lang="en-US" sz="1600" b="1" dirty="0">
              <a:solidFill>
                <a:srgbClr val="445469"/>
              </a:solidFill>
              <a:sym typeface="Arial" pitchFamily="34" charset="0"/>
            </a:endParaRPr>
          </a:p>
        </p:txBody>
      </p:sp>
      <p:sp>
        <p:nvSpPr>
          <p:cNvPr id="34" name="稻壳儿小白白(http://dwz.cn/Wu2UP)">
            <a:extLst>
              <a:ext uri="{FF2B5EF4-FFF2-40B4-BE49-F238E27FC236}">
                <a16:creationId xmlns:a16="http://schemas.microsoft.com/office/drawing/2014/main" id="{E8212453-4785-4751-B6A7-35C85F5F3074}"/>
              </a:ext>
            </a:extLst>
          </p:cNvPr>
          <p:cNvSpPr txBox="1">
            <a:spLocks noChangeArrowheads="1"/>
          </p:cNvSpPr>
          <p:nvPr/>
        </p:nvSpPr>
        <p:spPr bwMode="auto">
          <a:xfrm>
            <a:off x="6964363" y="4294634"/>
            <a:ext cx="4334883"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lnSpc>
                <a:spcPct val="120000"/>
              </a:lnSpc>
              <a:spcBef>
                <a:spcPct val="20000"/>
              </a:spcBef>
            </a:pPr>
            <a:r>
              <a:rPr lang="zh-CN" altLang="en-US" b="1" dirty="0"/>
              <a:t>培养学生团队，建设校内优质视频资源</a:t>
            </a:r>
            <a:endParaRPr lang="en-US" b="1" dirty="0">
              <a:sym typeface="Arial"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693"/>
                                        </p:tgtEl>
                                        <p:attrNameLst>
                                          <p:attrName>style.visibility</p:attrName>
                                        </p:attrNameLst>
                                      </p:cBhvr>
                                      <p:to>
                                        <p:strVal val="visible"/>
                                      </p:to>
                                    </p:set>
                                    <p:animEffect transition="in" filter="fade">
                                      <p:cBhvr>
                                        <p:cTn id="7" dur="500"/>
                                        <p:tgtEl>
                                          <p:spTgt spid="2869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695"/>
                                        </p:tgtEl>
                                        <p:attrNameLst>
                                          <p:attrName>style.visibility</p:attrName>
                                        </p:attrNameLst>
                                      </p:cBhvr>
                                      <p:to>
                                        <p:strVal val="visible"/>
                                      </p:to>
                                    </p:set>
                                    <p:animEffect transition="in" filter="fade">
                                      <p:cBhvr>
                                        <p:cTn id="11" dur="500"/>
                                        <p:tgtEl>
                                          <p:spTgt spid="2869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93" grpId="0"/>
      <p:bldP spid="28695" grpId="0"/>
      <p:bldP spid="33"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24423">
            <a:off x="1617663" y="688975"/>
            <a:ext cx="8763000" cy="520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文本框 6"/>
          <p:cNvSpPr txBox="1">
            <a:spLocks noChangeArrowheads="1"/>
          </p:cNvSpPr>
          <p:nvPr/>
        </p:nvSpPr>
        <p:spPr bwMode="auto">
          <a:xfrm>
            <a:off x="3190081" y="2243138"/>
            <a:ext cx="5811838" cy="176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11500" dirty="0">
                <a:solidFill>
                  <a:schemeClr val="bg1"/>
                </a:solidFill>
                <a:latin typeface="Impact" pitchFamily="34" charset="0"/>
              </a:rPr>
              <a:t>THANKS</a:t>
            </a:r>
            <a:endParaRPr lang="zh-CN" altLang="en-US" sz="11500" dirty="0">
              <a:solidFill>
                <a:schemeClr val="bg1"/>
              </a:solidFill>
              <a:latin typeface="Impact"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13"/>
          <p:cNvSpPr txBox="1">
            <a:spLocks noChangeArrowheads="1"/>
          </p:cNvSpPr>
          <p:nvPr/>
        </p:nvSpPr>
        <p:spPr bwMode="auto">
          <a:xfrm>
            <a:off x="2967038" y="4416425"/>
            <a:ext cx="60642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4800" b="1" dirty="0">
                <a:solidFill>
                  <a:srgbClr val="007F58"/>
                </a:solidFill>
                <a:latin typeface="微软雅黑" pitchFamily="34" charset="-122"/>
              </a:rPr>
              <a:t>背景</a:t>
            </a:r>
          </a:p>
        </p:txBody>
      </p:sp>
      <p:grpSp>
        <p:nvGrpSpPr>
          <p:cNvPr id="5123" name="组合 4"/>
          <p:cNvGrpSpPr>
            <a:grpSpLocks noChangeAspect="1"/>
          </p:cNvGrpSpPr>
          <p:nvPr/>
        </p:nvGrpSpPr>
        <p:grpSpPr bwMode="auto">
          <a:xfrm>
            <a:off x="4357688" y="1117600"/>
            <a:ext cx="3155950" cy="2946400"/>
            <a:chOff x="0" y="0"/>
            <a:chExt cx="6822015" cy="6383223"/>
          </a:xfrm>
        </p:grpSpPr>
        <p:pic>
          <p:nvPicPr>
            <p:cNvPr id="51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3" y="0"/>
              <a:ext cx="6818442" cy="638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822015" cy="638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4" name="文本框 2"/>
          <p:cNvSpPr txBox="1">
            <a:spLocks noChangeArrowheads="1"/>
          </p:cNvSpPr>
          <p:nvPr/>
        </p:nvSpPr>
        <p:spPr bwMode="auto">
          <a:xfrm>
            <a:off x="5130800" y="1338263"/>
            <a:ext cx="16097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16600">
                <a:solidFill>
                  <a:schemeClr val="bg1"/>
                </a:solidFill>
                <a:latin typeface="Impact" pitchFamily="34" charset="0"/>
              </a:rPr>
              <a:t>1</a:t>
            </a:r>
            <a:endParaRPr lang="zh-CN" altLang="en-US" sz="16600">
              <a:solidFill>
                <a:schemeClr val="bg1"/>
              </a:solidFill>
              <a:latin typeface="Impact" pitchFamily="34" charset="0"/>
            </a:endParaRPr>
          </a:p>
        </p:txBody>
      </p:sp>
      <p:sp>
        <p:nvSpPr>
          <p:cNvPr id="5125" name="文本框 19"/>
          <p:cNvSpPr txBox="1">
            <a:spLocks noChangeArrowheads="1"/>
          </p:cNvSpPr>
          <p:nvPr/>
        </p:nvSpPr>
        <p:spPr bwMode="auto">
          <a:xfrm>
            <a:off x="4881563" y="5199063"/>
            <a:ext cx="2235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dirty="0">
                <a:solidFill>
                  <a:srgbClr val="007F58"/>
                </a:solidFill>
                <a:latin typeface="微软雅黑" pitchFamily="34" charset="-122"/>
              </a:rPr>
              <a:t>background</a:t>
            </a:r>
            <a:endParaRPr lang="zh-CN" altLang="en-US" dirty="0">
              <a:solidFill>
                <a:srgbClr val="007F58"/>
              </a:solidFill>
              <a:latin typeface="微软雅黑" pitchFamily="34" charset="-122"/>
            </a:endParaRP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稻壳儿小白白(http://dwz.cn/Wu2UP)"/>
          <p:cNvSpPr>
            <a:spLocks/>
          </p:cNvSpPr>
          <p:nvPr/>
        </p:nvSpPr>
        <p:spPr bwMode="auto">
          <a:xfrm rot="900000">
            <a:off x="5768975" y="4084638"/>
            <a:ext cx="1006475" cy="1998662"/>
          </a:xfrm>
          <a:custGeom>
            <a:avLst/>
            <a:gdLst>
              <a:gd name="T0" fmla="*/ 2147483647 w 252"/>
              <a:gd name="T1" fmla="*/ 2147483647 h 499"/>
              <a:gd name="T2" fmla="*/ 2147483647 w 252"/>
              <a:gd name="T3" fmla="*/ 2147483647 h 499"/>
              <a:gd name="T4" fmla="*/ 2147483647 w 252"/>
              <a:gd name="T5" fmla="*/ 914433926 h 499"/>
              <a:gd name="T6" fmla="*/ 2147483647 w 252"/>
              <a:gd name="T7" fmla="*/ 1459884407 h 499"/>
              <a:gd name="T8" fmla="*/ 2147483647 w 252"/>
              <a:gd name="T9" fmla="*/ 673793419 h 499"/>
              <a:gd name="T10" fmla="*/ 2147483647 w 252"/>
              <a:gd name="T11" fmla="*/ 32086736 h 499"/>
              <a:gd name="T12" fmla="*/ 1738725502 w 252"/>
              <a:gd name="T13" fmla="*/ 898392561 h 499"/>
              <a:gd name="T14" fmla="*/ 2057758107 w 252"/>
              <a:gd name="T15" fmla="*/ 1732611650 h 499"/>
              <a:gd name="T16" fmla="*/ 0 w 252"/>
              <a:gd name="T17" fmla="*/ 2147483647 h 499"/>
              <a:gd name="T18" fmla="*/ 0 w 252"/>
              <a:gd name="T19" fmla="*/ 2147483647 h 499"/>
              <a:gd name="T20" fmla="*/ 2147483647 w 252"/>
              <a:gd name="T21" fmla="*/ 2147483647 h 499"/>
              <a:gd name="T22" fmla="*/ 2147483647 w 252"/>
              <a:gd name="T23" fmla="*/ 2147483647 h 499"/>
              <a:gd name="T24" fmla="*/ 2147483647 w 252"/>
              <a:gd name="T25" fmla="*/ 2147483647 h 4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99">
                <a:moveTo>
                  <a:pt x="187" y="221"/>
                </a:moveTo>
                <a:cubicBezTo>
                  <a:pt x="206" y="174"/>
                  <a:pt x="240" y="179"/>
                  <a:pt x="252" y="182"/>
                </a:cubicBezTo>
                <a:cubicBezTo>
                  <a:pt x="252" y="57"/>
                  <a:pt x="252" y="57"/>
                  <a:pt x="252" y="57"/>
                </a:cubicBezTo>
                <a:cubicBezTo>
                  <a:pt x="170" y="91"/>
                  <a:pt x="170" y="91"/>
                  <a:pt x="170" y="91"/>
                </a:cubicBezTo>
                <a:cubicBezTo>
                  <a:pt x="173" y="81"/>
                  <a:pt x="180" y="56"/>
                  <a:pt x="179" y="42"/>
                </a:cubicBezTo>
                <a:cubicBezTo>
                  <a:pt x="179" y="23"/>
                  <a:pt x="179" y="0"/>
                  <a:pt x="145" y="2"/>
                </a:cubicBezTo>
                <a:cubicBezTo>
                  <a:pt x="114" y="4"/>
                  <a:pt x="108" y="40"/>
                  <a:pt x="109" y="56"/>
                </a:cubicBezTo>
                <a:cubicBezTo>
                  <a:pt x="110" y="74"/>
                  <a:pt x="123" y="98"/>
                  <a:pt x="129" y="108"/>
                </a:cubicBezTo>
                <a:cubicBezTo>
                  <a:pt x="0" y="162"/>
                  <a:pt x="0" y="162"/>
                  <a:pt x="0" y="162"/>
                </a:cubicBezTo>
                <a:cubicBezTo>
                  <a:pt x="0" y="499"/>
                  <a:pt x="0" y="499"/>
                  <a:pt x="0" y="499"/>
                </a:cubicBezTo>
                <a:cubicBezTo>
                  <a:pt x="252" y="350"/>
                  <a:pt x="252" y="350"/>
                  <a:pt x="252" y="350"/>
                </a:cubicBezTo>
                <a:cubicBezTo>
                  <a:pt x="252" y="239"/>
                  <a:pt x="252" y="239"/>
                  <a:pt x="252" y="239"/>
                </a:cubicBezTo>
                <a:cubicBezTo>
                  <a:pt x="227" y="290"/>
                  <a:pt x="167" y="272"/>
                  <a:pt x="187" y="221"/>
                </a:cubicBezTo>
                <a:close/>
              </a:path>
            </a:pathLst>
          </a:custGeom>
          <a:solidFill>
            <a:srgbClr val="2896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7" name="稻壳儿小白白(http://dwz.cn/Wu2UP)"/>
          <p:cNvSpPr>
            <a:spLocks/>
          </p:cNvSpPr>
          <p:nvPr/>
        </p:nvSpPr>
        <p:spPr bwMode="auto">
          <a:xfrm rot="900000">
            <a:off x="4664075" y="2490788"/>
            <a:ext cx="763588" cy="234950"/>
          </a:xfrm>
          <a:custGeom>
            <a:avLst/>
            <a:gdLst>
              <a:gd name="T0" fmla="*/ 1526352444 w 382"/>
              <a:gd name="T1" fmla="*/ 471807714 h 117"/>
              <a:gd name="T2" fmla="*/ 0 w 382"/>
              <a:gd name="T3" fmla="*/ 0 h 117"/>
              <a:gd name="T4" fmla="*/ 1510369068 w 382"/>
              <a:gd name="T5" fmla="*/ 471807714 h 117"/>
              <a:gd name="T6" fmla="*/ 1526352444 w 382"/>
              <a:gd name="T7" fmla="*/ 4718077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82" h="117">
                <a:moveTo>
                  <a:pt x="382" y="117"/>
                </a:moveTo>
                <a:lnTo>
                  <a:pt x="0" y="0"/>
                </a:lnTo>
                <a:lnTo>
                  <a:pt x="378" y="117"/>
                </a:lnTo>
                <a:lnTo>
                  <a:pt x="382" y="117"/>
                </a:lnTo>
                <a:close/>
              </a:path>
            </a:pathLst>
          </a:cu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8" name="稻壳儿小白白(http://dwz.cn/Wu2UP)"/>
          <p:cNvSpPr>
            <a:spLocks/>
          </p:cNvSpPr>
          <p:nvPr/>
        </p:nvSpPr>
        <p:spPr bwMode="auto">
          <a:xfrm rot="900000">
            <a:off x="5330825" y="2936875"/>
            <a:ext cx="939800" cy="295275"/>
          </a:xfrm>
          <a:custGeom>
            <a:avLst/>
            <a:gdLst>
              <a:gd name="T0" fmla="*/ 0 w 470"/>
              <a:gd name="T1" fmla="*/ 0 h 148"/>
              <a:gd name="T2" fmla="*/ 0 w 470"/>
              <a:gd name="T3" fmla="*/ 7960454 h 148"/>
              <a:gd name="T4" fmla="*/ 1879200085 w 470"/>
              <a:gd name="T5" fmla="*/ 589103552 h 148"/>
              <a:gd name="T6" fmla="*/ 0 w 470"/>
              <a:gd name="T7" fmla="*/ 0 h 1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0" h="148">
                <a:moveTo>
                  <a:pt x="0" y="0"/>
                </a:moveTo>
                <a:lnTo>
                  <a:pt x="0" y="2"/>
                </a:lnTo>
                <a:lnTo>
                  <a:pt x="470" y="148"/>
                </a:lnTo>
                <a:lnTo>
                  <a:pt x="0" y="0"/>
                </a:lnTo>
                <a:close/>
              </a:path>
            </a:pathLst>
          </a:cu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9" name="稻壳儿小白白(http://dwz.cn/Wu2UP)"/>
          <p:cNvSpPr>
            <a:spLocks/>
          </p:cNvSpPr>
          <p:nvPr/>
        </p:nvSpPr>
        <p:spPr bwMode="auto">
          <a:xfrm rot="900000">
            <a:off x="6365875" y="2900363"/>
            <a:ext cx="1746250" cy="404812"/>
          </a:xfrm>
          <a:custGeom>
            <a:avLst/>
            <a:gdLst>
              <a:gd name="T0" fmla="*/ 2147483647 w 437"/>
              <a:gd name="T1" fmla="*/ 530123358 h 101"/>
              <a:gd name="T2" fmla="*/ 1772443750 w 437"/>
              <a:gd name="T3" fmla="*/ 321288463 h 101"/>
              <a:gd name="T4" fmla="*/ 0 w 437"/>
              <a:gd name="T5" fmla="*/ 738962262 h 101"/>
              <a:gd name="T6" fmla="*/ 1277439817 w 437"/>
              <a:gd name="T7" fmla="*/ 1028122279 h 101"/>
              <a:gd name="T8" fmla="*/ 910175870 w 437"/>
              <a:gd name="T9" fmla="*/ 1349406734 h 101"/>
              <a:gd name="T10" fmla="*/ 1900187732 w 437"/>
              <a:gd name="T11" fmla="*/ 1172700284 h 101"/>
              <a:gd name="T12" fmla="*/ 2147483647 w 437"/>
              <a:gd name="T13" fmla="*/ 1622502528 h 101"/>
              <a:gd name="T14" fmla="*/ 2147483647 w 437"/>
              <a:gd name="T15" fmla="*/ 1622502528 h 101"/>
              <a:gd name="T16" fmla="*/ 2147483647 w 437"/>
              <a:gd name="T17" fmla="*/ 674705371 h 101"/>
              <a:gd name="T18" fmla="*/ 2147483647 w 437"/>
              <a:gd name="T19" fmla="*/ 0 h 101"/>
              <a:gd name="T20" fmla="*/ 2147483647 w 437"/>
              <a:gd name="T21" fmla="*/ 176706450 h 101"/>
              <a:gd name="T22" fmla="*/ 2147483647 w 437"/>
              <a:gd name="T23" fmla="*/ 530123358 h 1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7" h="101">
                <a:moveTo>
                  <a:pt x="188" y="33"/>
                </a:moveTo>
                <a:cubicBezTo>
                  <a:pt x="164" y="45"/>
                  <a:pt x="122" y="35"/>
                  <a:pt x="111" y="20"/>
                </a:cubicBezTo>
                <a:cubicBezTo>
                  <a:pt x="0" y="46"/>
                  <a:pt x="0" y="46"/>
                  <a:pt x="0" y="46"/>
                </a:cubicBezTo>
                <a:cubicBezTo>
                  <a:pt x="80" y="64"/>
                  <a:pt x="80" y="64"/>
                  <a:pt x="80" y="64"/>
                </a:cubicBezTo>
                <a:cubicBezTo>
                  <a:pt x="59" y="68"/>
                  <a:pt x="29" y="76"/>
                  <a:pt x="57" y="84"/>
                </a:cubicBezTo>
                <a:cubicBezTo>
                  <a:pt x="86" y="92"/>
                  <a:pt x="107" y="82"/>
                  <a:pt x="119" y="73"/>
                </a:cubicBezTo>
                <a:cubicBezTo>
                  <a:pt x="239" y="101"/>
                  <a:pt x="239" y="101"/>
                  <a:pt x="239" y="101"/>
                </a:cubicBezTo>
                <a:cubicBezTo>
                  <a:pt x="239" y="101"/>
                  <a:pt x="239" y="101"/>
                  <a:pt x="239" y="101"/>
                </a:cubicBezTo>
                <a:cubicBezTo>
                  <a:pt x="437" y="42"/>
                  <a:pt x="437" y="42"/>
                  <a:pt x="437" y="42"/>
                </a:cubicBezTo>
                <a:cubicBezTo>
                  <a:pt x="202" y="0"/>
                  <a:pt x="202" y="0"/>
                  <a:pt x="202" y="0"/>
                </a:cubicBezTo>
                <a:cubicBezTo>
                  <a:pt x="154" y="11"/>
                  <a:pt x="154" y="11"/>
                  <a:pt x="154" y="11"/>
                </a:cubicBezTo>
                <a:cubicBezTo>
                  <a:pt x="176" y="15"/>
                  <a:pt x="208" y="23"/>
                  <a:pt x="188" y="33"/>
                </a:cubicBezTo>
                <a:close/>
              </a:path>
            </a:pathLst>
          </a:custGeom>
          <a:solidFill>
            <a:srgbClr val="5AC8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0" name="稻壳儿小白白(http://dwz.cn/Wu2UP)"/>
          <p:cNvSpPr>
            <a:spLocks/>
          </p:cNvSpPr>
          <p:nvPr/>
        </p:nvSpPr>
        <p:spPr bwMode="auto">
          <a:xfrm rot="900000">
            <a:off x="4670425" y="2446338"/>
            <a:ext cx="1754188" cy="409575"/>
          </a:xfrm>
          <a:custGeom>
            <a:avLst/>
            <a:gdLst>
              <a:gd name="T0" fmla="*/ 2147483647 w 439"/>
              <a:gd name="T1" fmla="*/ 370846070 h 102"/>
              <a:gd name="T2" fmla="*/ 2147483647 w 439"/>
              <a:gd name="T3" fmla="*/ 145114029 h 102"/>
              <a:gd name="T4" fmla="*/ 2147483647 w 439"/>
              <a:gd name="T5" fmla="*/ 241858053 h 102"/>
              <a:gd name="T6" fmla="*/ 2147483647 w 439"/>
              <a:gd name="T7" fmla="*/ 48370004 h 102"/>
              <a:gd name="T8" fmla="*/ 0 w 439"/>
              <a:gd name="T9" fmla="*/ 709444132 h 102"/>
              <a:gd name="T10" fmla="*/ 2147483647 w 439"/>
              <a:gd name="T11" fmla="*/ 1644624320 h 102"/>
              <a:gd name="T12" fmla="*/ 2147483647 w 439"/>
              <a:gd name="T13" fmla="*/ 1209282234 h 102"/>
              <a:gd name="T14" fmla="*/ 2147483647 w 439"/>
              <a:gd name="T15" fmla="*/ 806188156 h 102"/>
              <a:gd name="T16" fmla="*/ 2147483647 w 439"/>
              <a:gd name="T17" fmla="*/ 1080294217 h 102"/>
              <a:gd name="T18" fmla="*/ 2147483647 w 439"/>
              <a:gd name="T19" fmla="*/ 741692140 h 102"/>
              <a:gd name="T20" fmla="*/ 2147483647 w 439"/>
              <a:gd name="T21" fmla="*/ 37084607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9" h="102">
                <a:moveTo>
                  <a:pt x="340" y="23"/>
                </a:moveTo>
                <a:cubicBezTo>
                  <a:pt x="354" y="20"/>
                  <a:pt x="373" y="14"/>
                  <a:pt x="365" y="9"/>
                </a:cubicBezTo>
                <a:cubicBezTo>
                  <a:pt x="349" y="0"/>
                  <a:pt x="319" y="11"/>
                  <a:pt x="308" y="15"/>
                </a:cubicBezTo>
                <a:cubicBezTo>
                  <a:pt x="255" y="3"/>
                  <a:pt x="255" y="3"/>
                  <a:pt x="255" y="3"/>
                </a:cubicBezTo>
                <a:cubicBezTo>
                  <a:pt x="0" y="44"/>
                  <a:pt x="0" y="44"/>
                  <a:pt x="0" y="44"/>
                </a:cubicBezTo>
                <a:cubicBezTo>
                  <a:pt x="191" y="102"/>
                  <a:pt x="191" y="102"/>
                  <a:pt x="191" y="102"/>
                </a:cubicBezTo>
                <a:cubicBezTo>
                  <a:pt x="308" y="75"/>
                  <a:pt x="308" y="75"/>
                  <a:pt x="308" y="75"/>
                </a:cubicBezTo>
                <a:cubicBezTo>
                  <a:pt x="284" y="72"/>
                  <a:pt x="241" y="63"/>
                  <a:pt x="273" y="50"/>
                </a:cubicBezTo>
                <a:cubicBezTo>
                  <a:pt x="309" y="37"/>
                  <a:pt x="333" y="57"/>
                  <a:pt x="343" y="67"/>
                </a:cubicBezTo>
                <a:cubicBezTo>
                  <a:pt x="439" y="46"/>
                  <a:pt x="439" y="46"/>
                  <a:pt x="439" y="46"/>
                </a:cubicBezTo>
                <a:lnTo>
                  <a:pt x="340" y="23"/>
                </a:lnTo>
                <a:close/>
              </a:path>
            </a:pathLst>
          </a:custGeom>
          <a:solidFill>
            <a:srgbClr val="5AC8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1" name="稻壳儿小白白(http://dwz.cn/Wu2UP)"/>
          <p:cNvSpPr>
            <a:spLocks/>
          </p:cNvSpPr>
          <p:nvPr/>
        </p:nvSpPr>
        <p:spPr bwMode="auto">
          <a:xfrm rot="900000">
            <a:off x="5703888" y="2563813"/>
            <a:ext cx="1566862" cy="311150"/>
          </a:xfrm>
          <a:custGeom>
            <a:avLst/>
            <a:gdLst>
              <a:gd name="T0" fmla="*/ 1757447579 w 392"/>
              <a:gd name="T1" fmla="*/ 652429692 h 78"/>
              <a:gd name="T2" fmla="*/ 1358025676 w 392"/>
              <a:gd name="T3" fmla="*/ 875213092 h 78"/>
              <a:gd name="T4" fmla="*/ 2147483647 w 392"/>
              <a:gd name="T5" fmla="*/ 1241209263 h 78"/>
              <a:gd name="T6" fmla="*/ 2147483647 w 392"/>
              <a:gd name="T7" fmla="*/ 827471512 h 78"/>
              <a:gd name="T8" fmla="*/ 2147483647 w 392"/>
              <a:gd name="T9" fmla="*/ 1034342382 h 78"/>
              <a:gd name="T10" fmla="*/ 2147483647 w 392"/>
              <a:gd name="T11" fmla="*/ 684254752 h 78"/>
              <a:gd name="T12" fmla="*/ 2147483647 w 392"/>
              <a:gd name="T13" fmla="*/ 509212931 h 78"/>
              <a:gd name="T14" fmla="*/ 2147483647 w 392"/>
              <a:gd name="T15" fmla="*/ 0 h 78"/>
              <a:gd name="T16" fmla="*/ 0 w 392"/>
              <a:gd name="T17" fmla="*/ 556954511 h 78"/>
              <a:gd name="T18" fmla="*/ 846768998 w 392"/>
              <a:gd name="T19" fmla="*/ 747908862 h 78"/>
              <a:gd name="T20" fmla="*/ 1757447579 w 392"/>
              <a:gd name="T21" fmla="*/ 652429692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2" h="78">
                <a:moveTo>
                  <a:pt x="110" y="41"/>
                </a:moveTo>
                <a:cubicBezTo>
                  <a:pt x="118" y="46"/>
                  <a:pt x="99" y="52"/>
                  <a:pt x="85" y="55"/>
                </a:cubicBezTo>
                <a:cubicBezTo>
                  <a:pt x="184" y="78"/>
                  <a:pt x="184" y="78"/>
                  <a:pt x="184" y="78"/>
                </a:cubicBezTo>
                <a:cubicBezTo>
                  <a:pt x="295" y="52"/>
                  <a:pt x="295" y="52"/>
                  <a:pt x="295" y="52"/>
                </a:cubicBezTo>
                <a:cubicBezTo>
                  <a:pt x="306" y="67"/>
                  <a:pt x="348" y="77"/>
                  <a:pt x="372" y="65"/>
                </a:cubicBezTo>
                <a:cubicBezTo>
                  <a:pt x="392" y="55"/>
                  <a:pt x="360" y="47"/>
                  <a:pt x="338" y="43"/>
                </a:cubicBezTo>
                <a:cubicBezTo>
                  <a:pt x="386" y="32"/>
                  <a:pt x="386" y="32"/>
                  <a:pt x="386" y="32"/>
                </a:cubicBezTo>
                <a:cubicBezTo>
                  <a:pt x="212" y="0"/>
                  <a:pt x="212" y="0"/>
                  <a:pt x="212" y="0"/>
                </a:cubicBezTo>
                <a:cubicBezTo>
                  <a:pt x="0" y="35"/>
                  <a:pt x="0" y="35"/>
                  <a:pt x="0" y="35"/>
                </a:cubicBezTo>
                <a:cubicBezTo>
                  <a:pt x="53" y="47"/>
                  <a:pt x="53" y="47"/>
                  <a:pt x="53" y="47"/>
                </a:cubicBezTo>
                <a:cubicBezTo>
                  <a:pt x="64" y="43"/>
                  <a:pt x="94" y="32"/>
                  <a:pt x="110" y="41"/>
                </a:cubicBezTo>
                <a:close/>
              </a:path>
            </a:pathLst>
          </a:custGeom>
          <a:solidFill>
            <a:srgbClr val="4094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2" name="稻壳儿小白白(http://dwz.cn/Wu2UP)"/>
          <p:cNvSpPr>
            <a:spLocks/>
          </p:cNvSpPr>
          <p:nvPr/>
        </p:nvSpPr>
        <p:spPr bwMode="auto">
          <a:xfrm rot="900000">
            <a:off x="5346700" y="2809875"/>
            <a:ext cx="1946275" cy="557213"/>
          </a:xfrm>
          <a:custGeom>
            <a:avLst/>
            <a:gdLst>
              <a:gd name="T0" fmla="*/ 2147483647 w 487"/>
              <a:gd name="T1" fmla="*/ 2147483647 h 139"/>
              <a:gd name="T2" fmla="*/ 2147483647 w 487"/>
              <a:gd name="T3" fmla="*/ 1028474893 h 139"/>
              <a:gd name="T4" fmla="*/ 2147483647 w 487"/>
              <a:gd name="T5" fmla="*/ 578515373 h 139"/>
              <a:gd name="T6" fmla="*/ 2147483647 w 487"/>
              <a:gd name="T7" fmla="*/ 755284182 h 139"/>
              <a:gd name="T8" fmla="*/ 2147483647 w 487"/>
              <a:gd name="T9" fmla="*/ 433888534 h 139"/>
              <a:gd name="T10" fmla="*/ 2147483647 w 487"/>
              <a:gd name="T11" fmla="*/ 144630848 h 139"/>
              <a:gd name="T12" fmla="*/ 2147483647 w 487"/>
              <a:gd name="T13" fmla="*/ 482097481 h 139"/>
              <a:gd name="T14" fmla="*/ 1309679220 w 487"/>
              <a:gd name="T15" fmla="*/ 208906770 h 139"/>
              <a:gd name="T16" fmla="*/ 1868687766 w 487"/>
              <a:gd name="T17" fmla="*/ 610657343 h 139"/>
              <a:gd name="T18" fmla="*/ 0 w 487"/>
              <a:gd name="T19" fmla="*/ 1044541869 h 139"/>
              <a:gd name="T20" fmla="*/ 2147483647 w 487"/>
              <a:gd name="T21" fmla="*/ 2147483647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87" h="139">
                <a:moveTo>
                  <a:pt x="235" y="139"/>
                </a:moveTo>
                <a:cubicBezTo>
                  <a:pt x="487" y="64"/>
                  <a:pt x="487" y="64"/>
                  <a:pt x="487" y="64"/>
                </a:cubicBezTo>
                <a:cubicBezTo>
                  <a:pt x="367" y="36"/>
                  <a:pt x="367" y="36"/>
                  <a:pt x="367" y="36"/>
                </a:cubicBezTo>
                <a:cubicBezTo>
                  <a:pt x="355" y="45"/>
                  <a:pt x="334" y="55"/>
                  <a:pt x="305" y="47"/>
                </a:cubicBezTo>
                <a:cubicBezTo>
                  <a:pt x="277" y="39"/>
                  <a:pt x="307" y="31"/>
                  <a:pt x="328" y="27"/>
                </a:cubicBezTo>
                <a:cubicBezTo>
                  <a:pt x="248" y="9"/>
                  <a:pt x="248" y="9"/>
                  <a:pt x="248" y="9"/>
                </a:cubicBezTo>
                <a:cubicBezTo>
                  <a:pt x="152" y="30"/>
                  <a:pt x="152" y="30"/>
                  <a:pt x="152" y="30"/>
                </a:cubicBezTo>
                <a:cubicBezTo>
                  <a:pt x="142" y="20"/>
                  <a:pt x="118" y="0"/>
                  <a:pt x="82" y="13"/>
                </a:cubicBezTo>
                <a:cubicBezTo>
                  <a:pt x="50" y="26"/>
                  <a:pt x="93" y="35"/>
                  <a:pt x="117" y="38"/>
                </a:cubicBezTo>
                <a:cubicBezTo>
                  <a:pt x="0" y="65"/>
                  <a:pt x="0" y="65"/>
                  <a:pt x="0" y="65"/>
                </a:cubicBezTo>
                <a:lnTo>
                  <a:pt x="235" y="139"/>
                </a:lnTo>
                <a:close/>
              </a:path>
            </a:pathLst>
          </a:custGeom>
          <a:solidFill>
            <a:srgbClr val="4094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3" name="稻壳儿小白白(http://dwz.cn/Wu2UP)"/>
          <p:cNvSpPr>
            <a:spLocks/>
          </p:cNvSpPr>
          <p:nvPr/>
        </p:nvSpPr>
        <p:spPr bwMode="auto">
          <a:xfrm rot="900000">
            <a:off x="4664075" y="2489200"/>
            <a:ext cx="755650" cy="234950"/>
          </a:xfrm>
          <a:custGeom>
            <a:avLst/>
            <a:gdLst>
              <a:gd name="T0" fmla="*/ 1510600324 w 378"/>
              <a:gd name="T1" fmla="*/ 471807714 h 117"/>
              <a:gd name="T2" fmla="*/ 0 w 378"/>
              <a:gd name="T3" fmla="*/ 0 h 117"/>
              <a:gd name="T4" fmla="*/ 1510600324 w 378"/>
              <a:gd name="T5" fmla="*/ 471807714 h 117"/>
              <a:gd name="T6" fmla="*/ 1510600324 w 378"/>
              <a:gd name="T7" fmla="*/ 4718077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8" h="117">
                <a:moveTo>
                  <a:pt x="378" y="117"/>
                </a:moveTo>
                <a:lnTo>
                  <a:pt x="0" y="0"/>
                </a:lnTo>
                <a:lnTo>
                  <a:pt x="378" y="117"/>
                </a:lnTo>
                <a:close/>
              </a:path>
            </a:pathLst>
          </a:cu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4" name="稻壳儿小白白(http://dwz.cn/Wu2UP)"/>
          <p:cNvSpPr>
            <a:spLocks/>
          </p:cNvSpPr>
          <p:nvPr/>
        </p:nvSpPr>
        <p:spPr bwMode="auto">
          <a:xfrm rot="900000">
            <a:off x="4506913" y="2506663"/>
            <a:ext cx="1047750" cy="1417637"/>
          </a:xfrm>
          <a:custGeom>
            <a:avLst/>
            <a:gdLst>
              <a:gd name="T0" fmla="*/ 1311375097 w 262"/>
              <a:gd name="T1" fmla="*/ 2147483647 h 354"/>
              <a:gd name="T2" fmla="*/ 1631222780 w 262"/>
              <a:gd name="T3" fmla="*/ 2147483647 h 354"/>
              <a:gd name="T4" fmla="*/ 2147483647 w 262"/>
              <a:gd name="T5" fmla="*/ 2147483647 h 354"/>
              <a:gd name="T6" fmla="*/ 2147483647 w 262"/>
              <a:gd name="T7" fmla="*/ 2147483647 h 354"/>
              <a:gd name="T8" fmla="*/ 2147483647 w 262"/>
              <a:gd name="T9" fmla="*/ 2147483647 h 354"/>
              <a:gd name="T10" fmla="*/ 2147483647 w 262"/>
              <a:gd name="T11" fmla="*/ 2147483647 h 354"/>
              <a:gd name="T12" fmla="*/ 2147483647 w 262"/>
              <a:gd name="T13" fmla="*/ 946184596 h 354"/>
              <a:gd name="T14" fmla="*/ 0 w 262"/>
              <a:gd name="T15" fmla="*/ 0 h 354"/>
              <a:gd name="T16" fmla="*/ 0 w 262"/>
              <a:gd name="T17" fmla="*/ 2147483647 h 354"/>
              <a:gd name="T18" fmla="*/ 1055496152 w 262"/>
              <a:gd name="T19" fmla="*/ 2147483647 h 354"/>
              <a:gd name="T20" fmla="*/ 1311375097 w 262"/>
              <a:gd name="T21" fmla="*/ 2147483647 h 3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2" h="354">
                <a:moveTo>
                  <a:pt x="82" y="218"/>
                </a:moveTo>
                <a:cubicBezTo>
                  <a:pt x="120" y="210"/>
                  <a:pt x="118" y="288"/>
                  <a:pt x="102" y="314"/>
                </a:cubicBezTo>
                <a:cubicBezTo>
                  <a:pt x="191" y="354"/>
                  <a:pt x="191" y="354"/>
                  <a:pt x="191" y="354"/>
                </a:cubicBezTo>
                <a:cubicBezTo>
                  <a:pt x="191" y="233"/>
                  <a:pt x="191" y="233"/>
                  <a:pt x="191" y="233"/>
                </a:cubicBezTo>
                <a:cubicBezTo>
                  <a:pt x="218" y="251"/>
                  <a:pt x="262" y="270"/>
                  <a:pt x="262" y="223"/>
                </a:cubicBezTo>
                <a:cubicBezTo>
                  <a:pt x="262" y="166"/>
                  <a:pt x="214" y="172"/>
                  <a:pt x="191" y="178"/>
                </a:cubicBezTo>
                <a:cubicBezTo>
                  <a:pt x="191" y="59"/>
                  <a:pt x="191" y="59"/>
                  <a:pt x="191" y="59"/>
                </a:cubicBezTo>
                <a:cubicBezTo>
                  <a:pt x="0" y="0"/>
                  <a:pt x="0" y="0"/>
                  <a:pt x="0" y="0"/>
                </a:cubicBezTo>
                <a:cubicBezTo>
                  <a:pt x="0" y="268"/>
                  <a:pt x="0" y="268"/>
                  <a:pt x="0" y="268"/>
                </a:cubicBezTo>
                <a:cubicBezTo>
                  <a:pt x="66" y="298"/>
                  <a:pt x="66" y="298"/>
                  <a:pt x="66" y="298"/>
                </a:cubicBezTo>
                <a:cubicBezTo>
                  <a:pt x="60" y="277"/>
                  <a:pt x="47" y="226"/>
                  <a:pt x="82" y="218"/>
                </a:cubicBezTo>
                <a:close/>
              </a:path>
            </a:pathLst>
          </a:custGeom>
          <a:solidFill>
            <a:srgbClr val="32BB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5" name="稻壳儿小白白(http://dwz.cn/Wu2UP)"/>
          <p:cNvSpPr>
            <a:spLocks/>
          </p:cNvSpPr>
          <p:nvPr/>
        </p:nvSpPr>
        <p:spPr bwMode="auto">
          <a:xfrm rot="900000">
            <a:off x="5127625" y="2913063"/>
            <a:ext cx="939800" cy="1849437"/>
          </a:xfrm>
          <a:custGeom>
            <a:avLst/>
            <a:gdLst>
              <a:gd name="T0" fmla="*/ 0 w 235"/>
              <a:gd name="T1" fmla="*/ 0 h 462"/>
              <a:gd name="T2" fmla="*/ 0 w 235"/>
              <a:gd name="T3" fmla="*/ 1906961696 h 462"/>
              <a:gd name="T4" fmla="*/ 1135518349 w 235"/>
              <a:gd name="T5" fmla="*/ 2147483647 h 462"/>
              <a:gd name="T6" fmla="*/ 0 w 235"/>
              <a:gd name="T7" fmla="*/ 2147483647 h 462"/>
              <a:gd name="T8" fmla="*/ 0 w 235"/>
              <a:gd name="T9" fmla="*/ 2147483647 h 462"/>
              <a:gd name="T10" fmla="*/ 1567334454 w 235"/>
              <a:gd name="T11" fmla="*/ 2147483647 h 462"/>
              <a:gd name="T12" fmla="*/ 1871201787 w 235"/>
              <a:gd name="T13" fmla="*/ 2147483647 h 462"/>
              <a:gd name="T14" fmla="*/ 2147483647 w 235"/>
              <a:gd name="T15" fmla="*/ 2147483647 h 462"/>
              <a:gd name="T16" fmla="*/ 2147483647 w 235"/>
              <a:gd name="T17" fmla="*/ 2147483647 h 462"/>
              <a:gd name="T18" fmla="*/ 2147483647 w 235"/>
              <a:gd name="T19" fmla="*/ 1169816940 h 462"/>
              <a:gd name="T20" fmla="*/ 0 w 235"/>
              <a:gd name="T21" fmla="*/ 0 h 4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5" h="462">
                <a:moveTo>
                  <a:pt x="0" y="0"/>
                </a:moveTo>
                <a:cubicBezTo>
                  <a:pt x="0" y="119"/>
                  <a:pt x="0" y="119"/>
                  <a:pt x="0" y="119"/>
                </a:cubicBezTo>
                <a:cubicBezTo>
                  <a:pt x="23" y="113"/>
                  <a:pt x="71" y="107"/>
                  <a:pt x="71" y="164"/>
                </a:cubicBezTo>
                <a:cubicBezTo>
                  <a:pt x="71" y="211"/>
                  <a:pt x="27" y="192"/>
                  <a:pt x="0" y="174"/>
                </a:cubicBezTo>
                <a:cubicBezTo>
                  <a:pt x="0" y="295"/>
                  <a:pt x="0" y="295"/>
                  <a:pt x="0" y="295"/>
                </a:cubicBezTo>
                <a:cubicBezTo>
                  <a:pt x="98" y="339"/>
                  <a:pt x="98" y="339"/>
                  <a:pt x="98" y="339"/>
                </a:cubicBezTo>
                <a:cubicBezTo>
                  <a:pt x="87" y="365"/>
                  <a:pt x="65" y="430"/>
                  <a:pt x="117" y="447"/>
                </a:cubicBezTo>
                <a:cubicBezTo>
                  <a:pt x="161" y="462"/>
                  <a:pt x="151" y="400"/>
                  <a:pt x="140" y="358"/>
                </a:cubicBezTo>
                <a:cubicBezTo>
                  <a:pt x="235" y="401"/>
                  <a:pt x="235" y="401"/>
                  <a:pt x="235" y="401"/>
                </a:cubicBezTo>
                <a:cubicBezTo>
                  <a:pt x="235" y="73"/>
                  <a:pt x="235" y="73"/>
                  <a:pt x="235" y="73"/>
                </a:cubicBezTo>
                <a:lnTo>
                  <a:pt x="0" y="0"/>
                </a:lnTo>
                <a:close/>
              </a:path>
            </a:pathLst>
          </a:cu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6" name="稻壳儿小白白(http://dwz.cn/Wu2UP)"/>
          <p:cNvSpPr>
            <a:spLocks/>
          </p:cNvSpPr>
          <p:nvPr/>
        </p:nvSpPr>
        <p:spPr bwMode="auto">
          <a:xfrm rot="900000">
            <a:off x="6062663" y="3205163"/>
            <a:ext cx="1350962" cy="1612900"/>
          </a:xfrm>
          <a:custGeom>
            <a:avLst/>
            <a:gdLst>
              <a:gd name="T0" fmla="*/ 0 w 338"/>
              <a:gd name="T1" fmla="*/ 1201338348 h 403"/>
              <a:gd name="T2" fmla="*/ 0 w 338"/>
              <a:gd name="T3" fmla="*/ 2147483647 h 403"/>
              <a:gd name="T4" fmla="*/ 2060832577 w 338"/>
              <a:gd name="T5" fmla="*/ 2147483647 h 403"/>
              <a:gd name="T6" fmla="*/ 1741322070 w 338"/>
              <a:gd name="T7" fmla="*/ 2147483647 h 403"/>
              <a:gd name="T8" fmla="*/ 2147483647 w 338"/>
              <a:gd name="T9" fmla="*/ 2147483647 h 403"/>
              <a:gd name="T10" fmla="*/ 2147483647 w 338"/>
              <a:gd name="T11" fmla="*/ 2147483647 h 403"/>
              <a:gd name="T12" fmla="*/ 2147483647 w 338"/>
              <a:gd name="T13" fmla="*/ 2147483647 h 403"/>
              <a:gd name="T14" fmla="*/ 2147483647 w 338"/>
              <a:gd name="T15" fmla="*/ 2147483647 h 403"/>
              <a:gd name="T16" fmla="*/ 2147483647 w 338"/>
              <a:gd name="T17" fmla="*/ 2147483647 h 403"/>
              <a:gd name="T18" fmla="*/ 2147483647 w 338"/>
              <a:gd name="T19" fmla="*/ 1938161496 h 403"/>
              <a:gd name="T20" fmla="*/ 2147483647 w 338"/>
              <a:gd name="T21" fmla="*/ 2034271126 h 403"/>
              <a:gd name="T22" fmla="*/ 2147483647 w 338"/>
              <a:gd name="T23" fmla="*/ 0 h 403"/>
              <a:gd name="T24" fmla="*/ 2147483647 w 338"/>
              <a:gd name="T25" fmla="*/ 0 h 403"/>
              <a:gd name="T26" fmla="*/ 0 w 338"/>
              <a:gd name="T27" fmla="*/ 1201338348 h 4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8" h="403">
                <a:moveTo>
                  <a:pt x="0" y="75"/>
                </a:moveTo>
                <a:cubicBezTo>
                  <a:pt x="0" y="403"/>
                  <a:pt x="0" y="403"/>
                  <a:pt x="0" y="403"/>
                </a:cubicBezTo>
                <a:cubicBezTo>
                  <a:pt x="129" y="349"/>
                  <a:pt x="129" y="349"/>
                  <a:pt x="129" y="349"/>
                </a:cubicBezTo>
                <a:cubicBezTo>
                  <a:pt x="123" y="339"/>
                  <a:pt x="110" y="315"/>
                  <a:pt x="109" y="297"/>
                </a:cubicBezTo>
                <a:cubicBezTo>
                  <a:pt x="108" y="281"/>
                  <a:pt x="114" y="245"/>
                  <a:pt x="145" y="243"/>
                </a:cubicBezTo>
                <a:cubicBezTo>
                  <a:pt x="179" y="241"/>
                  <a:pt x="179" y="264"/>
                  <a:pt x="179" y="283"/>
                </a:cubicBezTo>
                <a:cubicBezTo>
                  <a:pt x="180" y="297"/>
                  <a:pt x="173" y="322"/>
                  <a:pt x="170" y="332"/>
                </a:cubicBezTo>
                <a:cubicBezTo>
                  <a:pt x="252" y="298"/>
                  <a:pt x="252" y="298"/>
                  <a:pt x="252" y="298"/>
                </a:cubicBezTo>
                <a:cubicBezTo>
                  <a:pt x="252" y="170"/>
                  <a:pt x="252" y="170"/>
                  <a:pt x="252" y="170"/>
                </a:cubicBezTo>
                <a:cubicBezTo>
                  <a:pt x="281" y="173"/>
                  <a:pt x="338" y="175"/>
                  <a:pt x="331" y="121"/>
                </a:cubicBezTo>
                <a:cubicBezTo>
                  <a:pt x="325" y="74"/>
                  <a:pt x="275" y="109"/>
                  <a:pt x="252" y="127"/>
                </a:cubicBezTo>
                <a:cubicBezTo>
                  <a:pt x="252" y="0"/>
                  <a:pt x="252" y="0"/>
                  <a:pt x="252" y="0"/>
                </a:cubicBezTo>
                <a:cubicBezTo>
                  <a:pt x="252" y="0"/>
                  <a:pt x="252" y="0"/>
                  <a:pt x="252" y="0"/>
                </a:cubicBezTo>
                <a:lnTo>
                  <a:pt x="0" y="75"/>
                </a:lnTo>
                <a:close/>
              </a:path>
            </a:pathLst>
          </a:custGeom>
          <a:solidFill>
            <a:srgbClr val="0E62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7" name="稻壳儿小白白(http://dwz.cn/Wu2UP)"/>
          <p:cNvSpPr>
            <a:spLocks/>
          </p:cNvSpPr>
          <p:nvPr/>
        </p:nvSpPr>
        <p:spPr bwMode="auto">
          <a:xfrm rot="900000">
            <a:off x="6500813" y="4183063"/>
            <a:ext cx="1135062" cy="1504950"/>
          </a:xfrm>
          <a:custGeom>
            <a:avLst/>
            <a:gdLst>
              <a:gd name="T0" fmla="*/ 2147483647 w 284"/>
              <a:gd name="T1" fmla="*/ 2018546208 h 376"/>
              <a:gd name="T2" fmla="*/ 2147483647 w 284"/>
              <a:gd name="T3" fmla="*/ 704888961 h 376"/>
              <a:gd name="T4" fmla="*/ 1357753970 w 284"/>
              <a:gd name="T5" fmla="*/ 1329679360 h 376"/>
              <a:gd name="T6" fmla="*/ 1357753970 w 284"/>
              <a:gd name="T7" fmla="*/ 2147483647 h 376"/>
              <a:gd name="T8" fmla="*/ 1389703568 w 284"/>
              <a:gd name="T9" fmla="*/ 2147483647 h 376"/>
              <a:gd name="T10" fmla="*/ 1357753970 w 284"/>
              <a:gd name="T11" fmla="*/ 2147483647 h 376"/>
              <a:gd name="T12" fmla="*/ 319471993 w 284"/>
              <a:gd name="T13" fmla="*/ 2147483647 h 376"/>
              <a:gd name="T14" fmla="*/ 1357753970 w 284"/>
              <a:gd name="T15" fmla="*/ 2147483647 h 376"/>
              <a:gd name="T16" fmla="*/ 1389703568 w 284"/>
              <a:gd name="T17" fmla="*/ 2147483647 h 376"/>
              <a:gd name="T18" fmla="*/ 1357753970 w 284"/>
              <a:gd name="T19" fmla="*/ 2147483647 h 376"/>
              <a:gd name="T20" fmla="*/ 1357753970 w 284"/>
              <a:gd name="T21" fmla="*/ 2147483647 h 376"/>
              <a:gd name="T22" fmla="*/ 2147483647 w 284"/>
              <a:gd name="T23" fmla="*/ 2147483647 h 376"/>
              <a:gd name="T24" fmla="*/ 2147483647 w 284"/>
              <a:gd name="T25" fmla="*/ 0 h 376"/>
              <a:gd name="T26" fmla="*/ 2147483647 w 284"/>
              <a:gd name="T27" fmla="*/ 480607384 h 376"/>
              <a:gd name="T28" fmla="*/ 2147483647 w 284"/>
              <a:gd name="T29" fmla="*/ 2018546208 h 3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4" h="376">
                <a:moveTo>
                  <a:pt x="199" y="126"/>
                </a:moveTo>
                <a:cubicBezTo>
                  <a:pt x="157" y="127"/>
                  <a:pt x="170" y="73"/>
                  <a:pt x="180" y="44"/>
                </a:cubicBezTo>
                <a:cubicBezTo>
                  <a:pt x="85" y="83"/>
                  <a:pt x="85" y="83"/>
                  <a:pt x="85" y="83"/>
                </a:cubicBezTo>
                <a:cubicBezTo>
                  <a:pt x="85" y="208"/>
                  <a:pt x="85" y="208"/>
                  <a:pt x="85" y="208"/>
                </a:cubicBezTo>
                <a:cubicBezTo>
                  <a:pt x="86" y="208"/>
                  <a:pt x="87" y="209"/>
                  <a:pt x="87" y="209"/>
                </a:cubicBezTo>
                <a:cubicBezTo>
                  <a:pt x="87" y="209"/>
                  <a:pt x="86" y="208"/>
                  <a:pt x="85" y="208"/>
                </a:cubicBezTo>
                <a:cubicBezTo>
                  <a:pt x="73" y="205"/>
                  <a:pt x="39" y="200"/>
                  <a:pt x="20" y="247"/>
                </a:cubicBezTo>
                <a:cubicBezTo>
                  <a:pt x="0" y="298"/>
                  <a:pt x="60" y="316"/>
                  <a:pt x="85" y="265"/>
                </a:cubicBezTo>
                <a:cubicBezTo>
                  <a:pt x="87" y="261"/>
                  <a:pt x="87" y="260"/>
                  <a:pt x="87" y="260"/>
                </a:cubicBezTo>
                <a:cubicBezTo>
                  <a:pt x="87" y="260"/>
                  <a:pt x="87" y="261"/>
                  <a:pt x="85" y="265"/>
                </a:cubicBezTo>
                <a:cubicBezTo>
                  <a:pt x="85" y="376"/>
                  <a:pt x="85" y="376"/>
                  <a:pt x="85" y="376"/>
                </a:cubicBezTo>
                <a:cubicBezTo>
                  <a:pt x="284" y="258"/>
                  <a:pt x="284" y="258"/>
                  <a:pt x="284" y="258"/>
                </a:cubicBezTo>
                <a:cubicBezTo>
                  <a:pt x="284" y="0"/>
                  <a:pt x="284" y="0"/>
                  <a:pt x="284" y="0"/>
                </a:cubicBezTo>
                <a:cubicBezTo>
                  <a:pt x="214" y="30"/>
                  <a:pt x="214" y="30"/>
                  <a:pt x="214" y="30"/>
                </a:cubicBezTo>
                <a:cubicBezTo>
                  <a:pt x="224" y="60"/>
                  <a:pt x="245" y="124"/>
                  <a:pt x="199" y="126"/>
                </a:cubicBezTo>
                <a:close/>
              </a:path>
            </a:pathLst>
          </a:custGeom>
          <a:solidFill>
            <a:srgbClr val="0E62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8" name="稻壳儿小白白(http://dwz.cn/Wu2UP)"/>
          <p:cNvSpPr>
            <a:spLocks/>
          </p:cNvSpPr>
          <p:nvPr/>
        </p:nvSpPr>
        <p:spPr bwMode="auto">
          <a:xfrm rot="900000">
            <a:off x="7105650" y="3163888"/>
            <a:ext cx="795338" cy="1608137"/>
          </a:xfrm>
          <a:custGeom>
            <a:avLst/>
            <a:gdLst>
              <a:gd name="T0" fmla="*/ 2147483647 w 199"/>
              <a:gd name="T1" fmla="*/ 0 h 401"/>
              <a:gd name="T2" fmla="*/ 2147483647 w 199"/>
              <a:gd name="T3" fmla="*/ 0 h 401"/>
              <a:gd name="T4" fmla="*/ 0 w 199"/>
              <a:gd name="T5" fmla="*/ 948877026 h 401"/>
              <a:gd name="T6" fmla="*/ 0 w 199"/>
              <a:gd name="T7" fmla="*/ 948877026 h 401"/>
              <a:gd name="T8" fmla="*/ 0 w 199"/>
              <a:gd name="T9" fmla="*/ 2147483647 h 401"/>
              <a:gd name="T10" fmla="*/ 1261897659 w 199"/>
              <a:gd name="T11" fmla="*/ 2147483647 h 401"/>
              <a:gd name="T12" fmla="*/ 0 w 199"/>
              <a:gd name="T13" fmla="*/ 2147483647 h 401"/>
              <a:gd name="T14" fmla="*/ 0 w 199"/>
              <a:gd name="T15" fmla="*/ 2147483647 h 401"/>
              <a:gd name="T16" fmla="*/ 1517472931 w 199"/>
              <a:gd name="T17" fmla="*/ 2147483647 h 401"/>
              <a:gd name="T18" fmla="*/ 1820968316 w 199"/>
              <a:gd name="T19" fmla="*/ 2147483647 h 401"/>
              <a:gd name="T20" fmla="*/ 2060568884 w 199"/>
              <a:gd name="T21" fmla="*/ 2147483647 h 401"/>
              <a:gd name="T22" fmla="*/ 2147483647 w 199"/>
              <a:gd name="T23" fmla="*/ 2147483647 h 401"/>
              <a:gd name="T24" fmla="*/ 2147483647 w 199"/>
              <a:gd name="T25" fmla="*/ 0 h 401"/>
              <a:gd name="T26" fmla="*/ 2147483647 w 199"/>
              <a:gd name="T27" fmla="*/ 0 h 40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99" h="401">
                <a:moveTo>
                  <a:pt x="198" y="0"/>
                </a:moveTo>
                <a:cubicBezTo>
                  <a:pt x="199" y="0"/>
                  <a:pt x="199" y="0"/>
                  <a:pt x="199" y="0"/>
                </a:cubicBezTo>
                <a:cubicBezTo>
                  <a:pt x="0" y="59"/>
                  <a:pt x="0" y="59"/>
                  <a:pt x="0" y="59"/>
                </a:cubicBezTo>
                <a:cubicBezTo>
                  <a:pt x="0" y="59"/>
                  <a:pt x="0" y="59"/>
                  <a:pt x="0" y="59"/>
                </a:cubicBezTo>
                <a:cubicBezTo>
                  <a:pt x="0" y="186"/>
                  <a:pt x="0" y="186"/>
                  <a:pt x="0" y="186"/>
                </a:cubicBezTo>
                <a:cubicBezTo>
                  <a:pt x="23" y="168"/>
                  <a:pt x="73" y="133"/>
                  <a:pt x="79" y="180"/>
                </a:cubicBezTo>
                <a:cubicBezTo>
                  <a:pt x="86" y="234"/>
                  <a:pt x="29" y="232"/>
                  <a:pt x="0" y="229"/>
                </a:cubicBezTo>
                <a:cubicBezTo>
                  <a:pt x="0" y="357"/>
                  <a:pt x="0" y="357"/>
                  <a:pt x="0" y="357"/>
                </a:cubicBezTo>
                <a:cubicBezTo>
                  <a:pt x="95" y="318"/>
                  <a:pt x="95" y="318"/>
                  <a:pt x="95" y="318"/>
                </a:cubicBezTo>
                <a:cubicBezTo>
                  <a:pt x="85" y="347"/>
                  <a:pt x="72" y="401"/>
                  <a:pt x="114" y="400"/>
                </a:cubicBezTo>
                <a:cubicBezTo>
                  <a:pt x="160" y="398"/>
                  <a:pt x="139" y="334"/>
                  <a:pt x="129" y="304"/>
                </a:cubicBezTo>
                <a:cubicBezTo>
                  <a:pt x="199" y="274"/>
                  <a:pt x="199" y="274"/>
                  <a:pt x="199" y="274"/>
                </a:cubicBezTo>
                <a:cubicBezTo>
                  <a:pt x="199" y="0"/>
                  <a:pt x="199" y="0"/>
                  <a:pt x="199" y="0"/>
                </a:cubicBezTo>
                <a:lnTo>
                  <a:pt x="198" y="0"/>
                </a:lnTo>
                <a:close/>
              </a:path>
            </a:pathLst>
          </a:custGeom>
          <a:solidFill>
            <a:srgbClr val="2896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9" name="稻壳儿小白白(http://dwz.cn/Wu2UP)"/>
          <p:cNvSpPr>
            <a:spLocks/>
          </p:cNvSpPr>
          <p:nvPr/>
        </p:nvSpPr>
        <p:spPr bwMode="auto">
          <a:xfrm rot="900000">
            <a:off x="4248150" y="3276600"/>
            <a:ext cx="763588" cy="1770063"/>
          </a:xfrm>
          <a:custGeom>
            <a:avLst/>
            <a:gdLst>
              <a:gd name="T0" fmla="*/ 1949895918 w 191"/>
              <a:gd name="T1" fmla="*/ 2147483647 h 442"/>
              <a:gd name="T2" fmla="*/ 2147483647 w 191"/>
              <a:gd name="T3" fmla="*/ 2147483647 h 442"/>
              <a:gd name="T4" fmla="*/ 2147483647 w 191"/>
              <a:gd name="T5" fmla="*/ 2147483647 h 442"/>
              <a:gd name="T6" fmla="*/ 1630240391 w 191"/>
              <a:gd name="T7" fmla="*/ 1667883911 h 442"/>
              <a:gd name="T8" fmla="*/ 1310584863 w 191"/>
              <a:gd name="T9" fmla="*/ 128297530 h 442"/>
              <a:gd name="T10" fmla="*/ 1054862840 w 191"/>
              <a:gd name="T11" fmla="*/ 1411288850 h 442"/>
              <a:gd name="T12" fmla="*/ 0 w 191"/>
              <a:gd name="T13" fmla="*/ 930168107 h 442"/>
              <a:gd name="T14" fmla="*/ 0 w 191"/>
              <a:gd name="T15" fmla="*/ 2147483647 h 442"/>
              <a:gd name="T16" fmla="*/ 2147483647 w 191"/>
              <a:gd name="T17" fmla="*/ 2147483647 h 442"/>
              <a:gd name="T18" fmla="*/ 2147483647 w 191"/>
              <a:gd name="T19" fmla="*/ 2147483647 h 442"/>
              <a:gd name="T20" fmla="*/ 1949895918 w 191"/>
              <a:gd name="T21" fmla="*/ 2147483647 h 4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1" h="442">
                <a:moveTo>
                  <a:pt x="122" y="253"/>
                </a:moveTo>
                <a:cubicBezTo>
                  <a:pt x="137" y="210"/>
                  <a:pt x="175" y="248"/>
                  <a:pt x="191" y="268"/>
                </a:cubicBezTo>
                <a:cubicBezTo>
                  <a:pt x="191" y="144"/>
                  <a:pt x="191" y="144"/>
                  <a:pt x="191" y="144"/>
                </a:cubicBezTo>
                <a:cubicBezTo>
                  <a:pt x="102" y="104"/>
                  <a:pt x="102" y="104"/>
                  <a:pt x="102" y="104"/>
                </a:cubicBezTo>
                <a:cubicBezTo>
                  <a:pt x="118" y="78"/>
                  <a:pt x="120" y="0"/>
                  <a:pt x="82" y="8"/>
                </a:cubicBezTo>
                <a:cubicBezTo>
                  <a:pt x="47" y="16"/>
                  <a:pt x="60" y="67"/>
                  <a:pt x="66" y="88"/>
                </a:cubicBezTo>
                <a:cubicBezTo>
                  <a:pt x="0" y="58"/>
                  <a:pt x="0" y="58"/>
                  <a:pt x="0" y="58"/>
                </a:cubicBezTo>
                <a:cubicBezTo>
                  <a:pt x="0" y="325"/>
                  <a:pt x="0" y="325"/>
                  <a:pt x="0" y="325"/>
                </a:cubicBezTo>
                <a:cubicBezTo>
                  <a:pt x="191" y="442"/>
                  <a:pt x="191" y="442"/>
                  <a:pt x="191" y="442"/>
                </a:cubicBezTo>
                <a:cubicBezTo>
                  <a:pt x="191" y="316"/>
                  <a:pt x="191" y="316"/>
                  <a:pt x="191" y="316"/>
                </a:cubicBezTo>
                <a:cubicBezTo>
                  <a:pt x="167" y="322"/>
                  <a:pt x="105" y="299"/>
                  <a:pt x="122" y="253"/>
                </a:cubicBezTo>
                <a:close/>
              </a:path>
            </a:pathLst>
          </a:custGeom>
          <a:solidFill>
            <a:srgbClr val="117A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0" name="稻壳儿小白白(http://dwz.cn/Wu2UP)"/>
          <p:cNvSpPr>
            <a:spLocks/>
          </p:cNvSpPr>
          <p:nvPr/>
        </p:nvSpPr>
        <p:spPr bwMode="auto">
          <a:xfrm rot="900000">
            <a:off x="4494213" y="4008438"/>
            <a:ext cx="1284287" cy="1774825"/>
          </a:xfrm>
          <a:custGeom>
            <a:avLst/>
            <a:gdLst>
              <a:gd name="T0" fmla="*/ 2147483647 w 321"/>
              <a:gd name="T1" fmla="*/ 1011217561 h 443"/>
              <a:gd name="T2" fmla="*/ 2147483647 w 321"/>
              <a:gd name="T3" fmla="*/ 2147483647 h 443"/>
              <a:gd name="T4" fmla="*/ 2147483647 w 321"/>
              <a:gd name="T5" fmla="*/ 706248140 h 443"/>
              <a:gd name="T6" fmla="*/ 1376615633 w 321"/>
              <a:gd name="T7" fmla="*/ 0 h 443"/>
              <a:gd name="T8" fmla="*/ 1376615633 w 321"/>
              <a:gd name="T9" fmla="*/ 1990332024 h 443"/>
              <a:gd name="T10" fmla="*/ 272120811 w 321"/>
              <a:gd name="T11" fmla="*/ 1749564793 h 443"/>
              <a:gd name="T12" fmla="*/ 1376615633 w 321"/>
              <a:gd name="T13" fmla="*/ 2147483647 h 443"/>
              <a:gd name="T14" fmla="*/ 1376615633 w 321"/>
              <a:gd name="T15" fmla="*/ 2147483647 h 443"/>
              <a:gd name="T16" fmla="*/ 2147483647 w 321"/>
              <a:gd name="T17" fmla="*/ 2147483647 h 443"/>
              <a:gd name="T18" fmla="*/ 2147483647 w 321"/>
              <a:gd name="T19" fmla="*/ 1701412148 h 443"/>
              <a:gd name="T20" fmla="*/ 2147483647 w 321"/>
              <a:gd name="T21" fmla="*/ 1011217561 h 4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1" h="443">
                <a:moveTo>
                  <a:pt x="226" y="63"/>
                </a:moveTo>
                <a:cubicBezTo>
                  <a:pt x="237" y="105"/>
                  <a:pt x="247" y="167"/>
                  <a:pt x="203" y="152"/>
                </a:cubicBezTo>
                <a:cubicBezTo>
                  <a:pt x="151" y="135"/>
                  <a:pt x="173" y="70"/>
                  <a:pt x="184" y="44"/>
                </a:cubicBezTo>
                <a:cubicBezTo>
                  <a:pt x="86" y="0"/>
                  <a:pt x="86" y="0"/>
                  <a:pt x="86" y="0"/>
                </a:cubicBezTo>
                <a:cubicBezTo>
                  <a:pt x="86" y="124"/>
                  <a:pt x="86" y="124"/>
                  <a:pt x="86" y="124"/>
                </a:cubicBezTo>
                <a:cubicBezTo>
                  <a:pt x="70" y="104"/>
                  <a:pt x="32" y="66"/>
                  <a:pt x="17" y="109"/>
                </a:cubicBezTo>
                <a:cubicBezTo>
                  <a:pt x="0" y="155"/>
                  <a:pt x="62" y="178"/>
                  <a:pt x="86" y="172"/>
                </a:cubicBezTo>
                <a:cubicBezTo>
                  <a:pt x="86" y="298"/>
                  <a:pt x="86" y="298"/>
                  <a:pt x="86" y="298"/>
                </a:cubicBezTo>
                <a:cubicBezTo>
                  <a:pt x="321" y="443"/>
                  <a:pt x="321" y="443"/>
                  <a:pt x="321" y="443"/>
                </a:cubicBezTo>
                <a:cubicBezTo>
                  <a:pt x="321" y="106"/>
                  <a:pt x="321" y="106"/>
                  <a:pt x="321" y="106"/>
                </a:cubicBezTo>
                <a:lnTo>
                  <a:pt x="226" y="63"/>
                </a:lnTo>
                <a:close/>
              </a:path>
            </a:pathLst>
          </a:custGeom>
          <a:solidFill>
            <a:srgbClr val="32BB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6644" name="稻壳儿小白白(http://dwz.cn/Wu2UP)"/>
          <p:cNvGrpSpPr>
            <a:grpSpLocks/>
          </p:cNvGrpSpPr>
          <p:nvPr/>
        </p:nvGrpSpPr>
        <p:grpSpPr bwMode="auto">
          <a:xfrm flipH="1">
            <a:off x="3400425" y="2474913"/>
            <a:ext cx="1349375" cy="514350"/>
            <a:chOff x="0" y="0"/>
            <a:chExt cx="1606953" cy="515155"/>
          </a:xfrm>
        </p:grpSpPr>
        <p:cxnSp>
          <p:nvCxnSpPr>
            <p:cNvPr id="26662" name="稻壳儿小白白(http://dwz.cn/Wu2UP)@|9FFC:0|FBC:0|LFC:14277081|LBC:16777215"/>
            <p:cNvCxnSpPr>
              <a:cxnSpLocks noChangeShapeType="1"/>
            </p:cNvCxnSpPr>
            <p:nvPr/>
          </p:nvCxnSpPr>
          <p:spPr bwMode="auto">
            <a:xfrm flipV="1">
              <a:off x="0" y="0"/>
              <a:ext cx="220663" cy="515155"/>
            </a:xfrm>
            <a:prstGeom prst="line">
              <a:avLst/>
            </a:prstGeom>
            <a:noFill/>
            <a:ln w="6350">
              <a:solidFill>
                <a:srgbClr val="D9D9D9"/>
              </a:solidFill>
              <a:prstDash val="sysDash"/>
              <a:round/>
              <a:headEnd/>
              <a:tailEnd/>
            </a:ln>
            <a:extLst>
              <a:ext uri="{909E8E84-426E-40DD-AFC4-6F175D3DCCD1}">
                <a14:hiddenFill xmlns:a14="http://schemas.microsoft.com/office/drawing/2010/main">
                  <a:noFill/>
                </a14:hiddenFill>
              </a:ext>
            </a:extLst>
          </p:spPr>
        </p:cxnSp>
        <p:cxnSp>
          <p:nvCxnSpPr>
            <p:cNvPr id="26663" name="稻壳儿小白白(http://dwz.cn/Wu2UP)@|9FFC:0|FBC:0|LFC:14277081|LBC:16777215"/>
            <p:cNvCxnSpPr>
              <a:cxnSpLocks noChangeShapeType="1"/>
            </p:cNvCxnSpPr>
            <p:nvPr/>
          </p:nvCxnSpPr>
          <p:spPr bwMode="auto">
            <a:xfrm>
              <a:off x="220663" y="3591"/>
              <a:ext cx="1386290" cy="0"/>
            </a:xfrm>
            <a:prstGeom prst="line">
              <a:avLst/>
            </a:prstGeom>
            <a:noFill/>
            <a:ln w="6350">
              <a:solidFill>
                <a:srgbClr val="D9D9D9"/>
              </a:solidFill>
              <a:prstDash val="sysDash"/>
              <a:round/>
              <a:headEnd/>
              <a:tailEnd type="oval" w="med" len="med"/>
            </a:ln>
            <a:extLst>
              <a:ext uri="{909E8E84-426E-40DD-AFC4-6F175D3DCCD1}">
                <a14:hiddenFill xmlns:a14="http://schemas.microsoft.com/office/drawing/2010/main">
                  <a:noFill/>
                </a14:hiddenFill>
              </a:ext>
            </a:extLst>
          </p:spPr>
        </p:cxnSp>
      </p:grpSp>
      <p:sp>
        <p:nvSpPr>
          <p:cNvPr id="26647" name="稻壳儿小白白(http://dwz.cn/Wu2UP)"/>
          <p:cNvSpPr txBox="1">
            <a:spLocks noChangeArrowheads="1"/>
          </p:cNvSpPr>
          <p:nvPr/>
        </p:nvSpPr>
        <p:spPr bwMode="auto">
          <a:xfrm>
            <a:off x="1117600" y="2119313"/>
            <a:ext cx="19526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spcBef>
                <a:spcPct val="20000"/>
              </a:spcBef>
            </a:pPr>
            <a:r>
              <a:rPr lang="zh-CN" altLang="zh-CN" b="1" dirty="0"/>
              <a:t>在受众接受层面</a:t>
            </a:r>
            <a:endParaRPr lang="en-US" sz="1600" b="1" dirty="0">
              <a:solidFill>
                <a:srgbClr val="445469"/>
              </a:solidFill>
              <a:sym typeface="Arial" pitchFamily="34" charset="0"/>
            </a:endParaRPr>
          </a:p>
        </p:txBody>
      </p:sp>
      <p:sp>
        <p:nvSpPr>
          <p:cNvPr id="26648" name="稻壳儿小白白(http://dwz.cn/Wu2UP)"/>
          <p:cNvSpPr txBox="1">
            <a:spLocks noChangeArrowheads="1"/>
          </p:cNvSpPr>
          <p:nvPr/>
        </p:nvSpPr>
        <p:spPr bwMode="auto">
          <a:xfrm>
            <a:off x="519953" y="2435225"/>
            <a:ext cx="266851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spcBef>
                <a:spcPct val="20000"/>
              </a:spcBef>
            </a:pPr>
            <a:r>
              <a:rPr lang="zh-CN" altLang="en-US" sz="1600" dirty="0">
                <a:solidFill>
                  <a:srgbClr val="445469"/>
                </a:solidFill>
                <a:sym typeface="Arial" pitchFamily="34" charset="0"/>
              </a:rPr>
              <a:t>网络在线直播是契合着当下受众的传播追求</a:t>
            </a:r>
            <a:endParaRPr lang="en-US" sz="1600" dirty="0">
              <a:solidFill>
                <a:srgbClr val="445469"/>
              </a:solidFill>
              <a:sym typeface="Arial" pitchFamily="34" charset="0"/>
            </a:endParaRPr>
          </a:p>
        </p:txBody>
      </p:sp>
      <p:pic>
        <p:nvPicPr>
          <p:cNvPr id="26659" name="图片 46"/>
          <p:cNvPicPr>
            <a:picLocks noChangeAspect="1" noChangeArrowheads="1"/>
          </p:cNvPicPr>
          <p:nvPr/>
        </p:nvPicPr>
        <p:blipFill>
          <a:blip r:embed="rId3">
            <a:extLst>
              <a:ext uri="{28A0092B-C50C-407E-A947-70E740481C1C}">
                <a14:useLocalDpi xmlns:a14="http://schemas.microsoft.com/office/drawing/2010/main" val="0"/>
              </a:ext>
            </a:extLst>
          </a:blip>
          <a:srcRect l="13632" t="9293" r="6709" b="5219"/>
          <a:stretch>
            <a:fillRect/>
          </a:stretch>
        </p:blipFill>
        <p:spPr bwMode="auto">
          <a:xfrm>
            <a:off x="261938" y="160338"/>
            <a:ext cx="7254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60" name="文本框 47"/>
          <p:cNvSpPr txBox="1">
            <a:spLocks noChangeArrowheads="1"/>
          </p:cNvSpPr>
          <p:nvPr/>
        </p:nvSpPr>
        <p:spPr bwMode="auto">
          <a:xfrm>
            <a:off x="987425" y="266700"/>
            <a:ext cx="2257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2400" b="1" dirty="0">
                <a:solidFill>
                  <a:srgbClr val="117A68"/>
                </a:solidFill>
                <a:latin typeface="微软雅黑" pitchFamily="34" charset="-122"/>
              </a:rPr>
              <a:t>背景</a:t>
            </a:r>
          </a:p>
        </p:txBody>
      </p:sp>
      <p:sp>
        <p:nvSpPr>
          <p:cNvPr id="42" name="稻壳儿小白白(http://dwz.cn/Wu2UP)">
            <a:extLst>
              <a:ext uri="{FF2B5EF4-FFF2-40B4-BE49-F238E27FC236}">
                <a16:creationId xmlns:a16="http://schemas.microsoft.com/office/drawing/2014/main" id="{A72D7CA3-FA6A-43CF-BDB5-A7976590397E}"/>
              </a:ext>
            </a:extLst>
          </p:cNvPr>
          <p:cNvSpPr txBox="1">
            <a:spLocks noChangeArrowheads="1"/>
          </p:cNvSpPr>
          <p:nvPr/>
        </p:nvSpPr>
        <p:spPr bwMode="auto">
          <a:xfrm>
            <a:off x="1603375" y="4999038"/>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spcBef>
                <a:spcPct val="20000"/>
              </a:spcBef>
            </a:pPr>
            <a:r>
              <a:rPr lang="zh-CN" altLang="en-US" sz="1600" b="1" dirty="0">
                <a:solidFill>
                  <a:srgbClr val="445469"/>
                </a:solidFill>
                <a:sym typeface="Arial" pitchFamily="34" charset="0"/>
              </a:rPr>
              <a:t>在技术层面</a:t>
            </a:r>
            <a:endParaRPr lang="en-US" sz="1600" b="1" dirty="0">
              <a:solidFill>
                <a:srgbClr val="445469"/>
              </a:solidFill>
              <a:sym typeface="Arial" pitchFamily="34" charset="0"/>
            </a:endParaRPr>
          </a:p>
        </p:txBody>
      </p:sp>
      <p:sp>
        <p:nvSpPr>
          <p:cNvPr id="43" name="稻壳儿小白白(http://dwz.cn/Wu2UP)">
            <a:extLst>
              <a:ext uri="{FF2B5EF4-FFF2-40B4-BE49-F238E27FC236}">
                <a16:creationId xmlns:a16="http://schemas.microsoft.com/office/drawing/2014/main" id="{3A8CD324-FC44-444F-8D09-C521B7388DFF}"/>
              </a:ext>
            </a:extLst>
          </p:cNvPr>
          <p:cNvSpPr txBox="1">
            <a:spLocks noChangeArrowheads="1"/>
          </p:cNvSpPr>
          <p:nvPr/>
        </p:nvSpPr>
        <p:spPr bwMode="auto">
          <a:xfrm>
            <a:off x="519953" y="5295900"/>
            <a:ext cx="3095065"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r" eaLnBrk="1" hangingPunct="1">
              <a:spcBef>
                <a:spcPct val="20000"/>
              </a:spcBef>
            </a:pPr>
            <a:r>
              <a:rPr lang="zh-CN" altLang="en-US" sz="1600" dirty="0">
                <a:solidFill>
                  <a:srgbClr val="445469"/>
                </a:solidFill>
                <a:sym typeface="Arial" pitchFamily="34" charset="0"/>
              </a:rPr>
              <a:t>各高校搭建良好网络环境，为现代教育技术的发展提供平台</a:t>
            </a:r>
            <a:endParaRPr lang="en-US" altLang="zh-CN" sz="1600" dirty="0">
              <a:solidFill>
                <a:srgbClr val="445469"/>
              </a:solidFill>
              <a:sym typeface="Arial" pitchFamily="34" charset="0"/>
            </a:endParaRPr>
          </a:p>
          <a:p>
            <a:pPr algn="r" eaLnBrk="1" hangingPunct="1">
              <a:spcBef>
                <a:spcPct val="20000"/>
              </a:spcBef>
            </a:pPr>
            <a:r>
              <a:rPr lang="zh-CN" altLang="en-US" sz="1600" dirty="0">
                <a:solidFill>
                  <a:srgbClr val="445469"/>
                </a:solidFill>
                <a:sym typeface="Arial" pitchFamily="34" charset="0"/>
              </a:rPr>
              <a:t>主流视频直播技术与硬件编码技术的不断成熟</a:t>
            </a:r>
            <a:endParaRPr lang="en-US" sz="1600" dirty="0">
              <a:solidFill>
                <a:srgbClr val="445469"/>
              </a:solidFill>
              <a:sym typeface="Arial" pitchFamily="34" charset="0"/>
            </a:endParaRPr>
          </a:p>
        </p:txBody>
      </p:sp>
      <p:cxnSp>
        <p:nvCxnSpPr>
          <p:cNvPr id="44" name="稻壳儿小白白(http://dwz.cn/Wu2UP)">
            <a:extLst>
              <a:ext uri="{FF2B5EF4-FFF2-40B4-BE49-F238E27FC236}">
                <a16:creationId xmlns:a16="http://schemas.microsoft.com/office/drawing/2014/main" id="{BA5417A2-F143-4F95-BEA6-9EB43C9EE791}"/>
              </a:ext>
            </a:extLst>
          </p:cNvPr>
          <p:cNvCxnSpPr>
            <a:cxnSpLocks noChangeShapeType="1"/>
          </p:cNvCxnSpPr>
          <p:nvPr/>
        </p:nvCxnSpPr>
        <p:spPr bwMode="auto">
          <a:xfrm flipH="1" flipV="1">
            <a:off x="3825875" y="5295900"/>
            <a:ext cx="1387475" cy="0"/>
          </a:xfrm>
          <a:prstGeom prst="line">
            <a:avLst/>
          </a:prstGeom>
          <a:noFill/>
          <a:ln w="6350">
            <a:solidFill>
              <a:srgbClr val="D9D9D9"/>
            </a:solidFill>
            <a:prstDash val="sysDash"/>
            <a:round/>
            <a:headEnd/>
            <a:tailEnd type="oval" w="med" len="med"/>
          </a:ln>
          <a:extLst>
            <a:ext uri="{909E8E84-426E-40DD-AFC4-6F175D3DCCD1}">
              <a14:hiddenFill xmlns:a14="http://schemas.microsoft.com/office/drawing/2010/main">
                <a:noFill/>
              </a14:hiddenFill>
            </a:ext>
          </a:extLst>
        </p:spPr>
      </p:cxnSp>
      <p:grpSp>
        <p:nvGrpSpPr>
          <p:cNvPr id="45" name="稻壳儿小白白(http://dwz.cn/Wu2UP)">
            <a:extLst>
              <a:ext uri="{FF2B5EF4-FFF2-40B4-BE49-F238E27FC236}">
                <a16:creationId xmlns:a16="http://schemas.microsoft.com/office/drawing/2014/main" id="{C1E4D827-52FB-4344-BF8E-271E055AAB0B}"/>
              </a:ext>
            </a:extLst>
          </p:cNvPr>
          <p:cNvGrpSpPr>
            <a:grpSpLocks/>
          </p:cNvGrpSpPr>
          <p:nvPr/>
        </p:nvGrpSpPr>
        <p:grpSpPr bwMode="auto">
          <a:xfrm>
            <a:off x="6407150" y="1862138"/>
            <a:ext cx="1606550" cy="515937"/>
            <a:chOff x="0" y="0"/>
            <a:chExt cx="1606953" cy="515155"/>
          </a:xfrm>
        </p:grpSpPr>
        <p:cxnSp>
          <p:nvCxnSpPr>
            <p:cNvPr id="46" name="稻壳儿小白白(http://dwz.cn/Wu2UP)@|9FFC:0|FBC:0|LFC:14277081|LBC:16777215">
              <a:extLst>
                <a:ext uri="{FF2B5EF4-FFF2-40B4-BE49-F238E27FC236}">
                  <a16:creationId xmlns:a16="http://schemas.microsoft.com/office/drawing/2014/main" id="{46D85D16-A702-4C69-8A9A-E54583E3C554}"/>
                </a:ext>
              </a:extLst>
            </p:cNvPr>
            <p:cNvCxnSpPr>
              <a:cxnSpLocks noChangeShapeType="1"/>
            </p:cNvCxnSpPr>
            <p:nvPr/>
          </p:nvCxnSpPr>
          <p:spPr bwMode="auto">
            <a:xfrm flipV="1">
              <a:off x="0" y="0"/>
              <a:ext cx="220663" cy="515155"/>
            </a:xfrm>
            <a:prstGeom prst="line">
              <a:avLst/>
            </a:prstGeom>
            <a:noFill/>
            <a:ln w="6350">
              <a:solidFill>
                <a:srgbClr val="D9D9D9"/>
              </a:solidFill>
              <a:prstDash val="sysDash"/>
              <a:round/>
              <a:headEnd/>
              <a:tailEnd/>
            </a:ln>
            <a:extLst>
              <a:ext uri="{909E8E84-426E-40DD-AFC4-6F175D3DCCD1}">
                <a14:hiddenFill xmlns:a14="http://schemas.microsoft.com/office/drawing/2010/main">
                  <a:noFill/>
                </a14:hiddenFill>
              </a:ext>
            </a:extLst>
          </p:spPr>
        </p:cxnSp>
        <p:cxnSp>
          <p:nvCxnSpPr>
            <p:cNvPr id="47" name="稻壳儿小白白(http://dwz.cn/Wu2UP)@|9FFC:0|FBC:0|LFC:14277081|LBC:16777215">
              <a:extLst>
                <a:ext uri="{FF2B5EF4-FFF2-40B4-BE49-F238E27FC236}">
                  <a16:creationId xmlns:a16="http://schemas.microsoft.com/office/drawing/2014/main" id="{9EEFF657-A833-4135-A2B4-CB92314CF229}"/>
                </a:ext>
              </a:extLst>
            </p:cNvPr>
            <p:cNvCxnSpPr>
              <a:cxnSpLocks noChangeShapeType="1"/>
            </p:cNvCxnSpPr>
            <p:nvPr/>
          </p:nvCxnSpPr>
          <p:spPr bwMode="auto">
            <a:xfrm>
              <a:off x="220663" y="3591"/>
              <a:ext cx="1386290" cy="0"/>
            </a:xfrm>
            <a:prstGeom prst="line">
              <a:avLst/>
            </a:prstGeom>
            <a:noFill/>
            <a:ln w="6350">
              <a:solidFill>
                <a:srgbClr val="D9D9D9"/>
              </a:solidFill>
              <a:prstDash val="sysDash"/>
              <a:round/>
              <a:headEnd/>
              <a:tailEnd type="oval" w="med" len="med"/>
            </a:ln>
            <a:extLst>
              <a:ext uri="{909E8E84-426E-40DD-AFC4-6F175D3DCCD1}">
                <a14:hiddenFill xmlns:a14="http://schemas.microsoft.com/office/drawing/2010/main">
                  <a:noFill/>
                </a14:hiddenFill>
              </a:ext>
            </a:extLst>
          </p:spPr>
        </p:cxnSp>
      </p:grpSp>
      <p:sp>
        <p:nvSpPr>
          <p:cNvPr id="48" name="稻壳儿小白白(http://dwz.cn/Wu2UP)">
            <a:extLst>
              <a:ext uri="{FF2B5EF4-FFF2-40B4-BE49-F238E27FC236}">
                <a16:creationId xmlns:a16="http://schemas.microsoft.com/office/drawing/2014/main" id="{6209306D-2BFF-4CE8-96ED-CAAD731DBB04}"/>
              </a:ext>
            </a:extLst>
          </p:cNvPr>
          <p:cNvSpPr txBox="1">
            <a:spLocks noChangeArrowheads="1"/>
          </p:cNvSpPr>
          <p:nvPr/>
        </p:nvSpPr>
        <p:spPr bwMode="auto">
          <a:xfrm>
            <a:off x="8383588" y="1566863"/>
            <a:ext cx="19526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1600" b="1" dirty="0">
                <a:solidFill>
                  <a:srgbClr val="445469"/>
                </a:solidFill>
                <a:sym typeface="Arial" pitchFamily="34" charset="0"/>
              </a:rPr>
              <a:t>在时代环境层面</a:t>
            </a:r>
            <a:endParaRPr lang="en-US" sz="1600" b="1" dirty="0">
              <a:solidFill>
                <a:srgbClr val="445469"/>
              </a:solidFill>
              <a:sym typeface="Arial" pitchFamily="34" charset="0"/>
            </a:endParaRPr>
          </a:p>
        </p:txBody>
      </p:sp>
      <p:sp>
        <p:nvSpPr>
          <p:cNvPr id="49" name="稻壳儿小白白(http://dwz.cn/Wu2UP)">
            <a:extLst>
              <a:ext uri="{FF2B5EF4-FFF2-40B4-BE49-F238E27FC236}">
                <a16:creationId xmlns:a16="http://schemas.microsoft.com/office/drawing/2014/main" id="{5C823F30-0E90-47E0-A1A9-33DB115D972F}"/>
              </a:ext>
            </a:extLst>
          </p:cNvPr>
          <p:cNvSpPr txBox="1">
            <a:spLocks noChangeArrowheads="1"/>
          </p:cNvSpPr>
          <p:nvPr/>
        </p:nvSpPr>
        <p:spPr bwMode="auto">
          <a:xfrm>
            <a:off x="8383587" y="1831975"/>
            <a:ext cx="3589337" cy="1575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1600" dirty="0">
                <a:solidFill>
                  <a:srgbClr val="445469"/>
                </a:solidFill>
                <a:sym typeface="Arial" pitchFamily="34" charset="0"/>
              </a:rPr>
              <a:t>科技为现代教育注入了越来越多的活力，推进教学方式改革</a:t>
            </a:r>
            <a:endParaRPr lang="en-US" altLang="zh-CN" sz="1600" dirty="0">
              <a:solidFill>
                <a:srgbClr val="445469"/>
              </a:solidFill>
              <a:sym typeface="Arial" pitchFamily="34" charset="0"/>
            </a:endParaRPr>
          </a:p>
          <a:p>
            <a:pPr eaLnBrk="1" hangingPunct="1">
              <a:spcBef>
                <a:spcPct val="20000"/>
              </a:spcBef>
            </a:pPr>
            <a:r>
              <a:rPr lang="zh-CN" altLang="en-US" sz="1600" dirty="0">
                <a:solidFill>
                  <a:srgbClr val="445469"/>
                </a:solidFill>
                <a:sym typeface="Arial" pitchFamily="34" charset="0"/>
              </a:rPr>
              <a:t>高校教育资源受限于时空环境，探索运用实时网络直播无疑是有探索价值的</a:t>
            </a:r>
            <a:endParaRPr lang="en-US" altLang="zh-CN" sz="1600" dirty="0">
              <a:solidFill>
                <a:srgbClr val="445469"/>
              </a:solidFill>
              <a:sym typeface="Arial" pitchFamily="34" charset="0"/>
            </a:endParaRPr>
          </a:p>
          <a:p>
            <a:pPr eaLnBrk="1" hangingPunct="1">
              <a:spcBef>
                <a:spcPct val="20000"/>
              </a:spcBef>
            </a:pPr>
            <a:r>
              <a:rPr lang="zh-CN" altLang="en-US" sz="1600" dirty="0">
                <a:solidFill>
                  <a:srgbClr val="445469"/>
                </a:solidFill>
                <a:sym typeface="Arial" pitchFamily="34" charset="0"/>
              </a:rPr>
              <a:t>各大高校在重大活动中注重直播的使用，以求达到最大的传播覆盖面</a:t>
            </a:r>
            <a:endParaRPr lang="en-US" sz="1600" dirty="0">
              <a:solidFill>
                <a:srgbClr val="445469"/>
              </a:solidFill>
              <a:sym typeface="Arial" pitchFamily="34" charset="0"/>
            </a:endParaRPr>
          </a:p>
        </p:txBody>
      </p:sp>
      <p:cxnSp>
        <p:nvCxnSpPr>
          <p:cNvPr id="50" name="稻壳儿小白白(http://dwz.cn/Wu2UP)">
            <a:extLst>
              <a:ext uri="{FF2B5EF4-FFF2-40B4-BE49-F238E27FC236}">
                <a16:creationId xmlns:a16="http://schemas.microsoft.com/office/drawing/2014/main" id="{1992EE73-D9F5-4BDC-8BC7-748A7BEE02FB}"/>
              </a:ext>
            </a:extLst>
          </p:cNvPr>
          <p:cNvCxnSpPr>
            <a:cxnSpLocks noChangeShapeType="1"/>
          </p:cNvCxnSpPr>
          <p:nvPr/>
        </p:nvCxnSpPr>
        <p:spPr bwMode="auto">
          <a:xfrm flipV="1">
            <a:off x="7481888" y="4965700"/>
            <a:ext cx="1385887" cy="0"/>
          </a:xfrm>
          <a:prstGeom prst="line">
            <a:avLst/>
          </a:prstGeom>
          <a:noFill/>
          <a:ln w="6350">
            <a:solidFill>
              <a:srgbClr val="D9D9D9"/>
            </a:solidFill>
            <a:prstDash val="sysDash"/>
            <a:round/>
            <a:headEnd/>
            <a:tailEnd type="oval" w="med" len="med"/>
          </a:ln>
          <a:extLst>
            <a:ext uri="{909E8E84-426E-40DD-AFC4-6F175D3DCCD1}">
              <a14:hiddenFill xmlns:a14="http://schemas.microsoft.com/office/drawing/2010/main">
                <a:noFill/>
              </a14:hiddenFill>
            </a:ext>
          </a:extLst>
        </p:spPr>
      </p:cxnSp>
      <p:sp>
        <p:nvSpPr>
          <p:cNvPr id="51" name="稻壳儿小白白(http://dwz.cn/Wu2UP)">
            <a:extLst>
              <a:ext uri="{FF2B5EF4-FFF2-40B4-BE49-F238E27FC236}">
                <a16:creationId xmlns:a16="http://schemas.microsoft.com/office/drawing/2014/main" id="{4584B3A0-09A7-4CE2-8676-257F16FD21C3}"/>
              </a:ext>
            </a:extLst>
          </p:cNvPr>
          <p:cNvSpPr txBox="1">
            <a:spLocks noChangeArrowheads="1"/>
          </p:cNvSpPr>
          <p:nvPr/>
        </p:nvSpPr>
        <p:spPr bwMode="auto">
          <a:xfrm>
            <a:off x="9057455" y="4697413"/>
            <a:ext cx="24711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zh-CN" b="1" dirty="0"/>
              <a:t>在校内资源和人力层面</a:t>
            </a:r>
            <a:endParaRPr lang="en-US" sz="1600" b="1" dirty="0">
              <a:solidFill>
                <a:srgbClr val="445469"/>
              </a:solidFill>
              <a:sym typeface="Arial" pitchFamily="34" charset="0"/>
            </a:endParaRPr>
          </a:p>
        </p:txBody>
      </p:sp>
      <p:sp>
        <p:nvSpPr>
          <p:cNvPr id="52" name="稻壳儿小白白(http://dwz.cn/Wu2UP)">
            <a:extLst>
              <a:ext uri="{FF2B5EF4-FFF2-40B4-BE49-F238E27FC236}">
                <a16:creationId xmlns:a16="http://schemas.microsoft.com/office/drawing/2014/main" id="{AC329FC8-12D3-484F-AD49-8C2D323D0588}"/>
              </a:ext>
            </a:extLst>
          </p:cNvPr>
          <p:cNvSpPr txBox="1">
            <a:spLocks noChangeArrowheads="1"/>
          </p:cNvSpPr>
          <p:nvPr/>
        </p:nvSpPr>
        <p:spPr bwMode="auto">
          <a:xfrm>
            <a:off x="9054471" y="5068000"/>
            <a:ext cx="261757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1600" dirty="0">
                <a:solidFill>
                  <a:srgbClr val="445469"/>
                </a:solidFill>
                <a:sym typeface="Arial" pitchFamily="34" charset="0"/>
              </a:rPr>
              <a:t>我单位引进索尼</a:t>
            </a:r>
            <a:r>
              <a:rPr lang="en-US" sz="1600" dirty="0">
                <a:solidFill>
                  <a:srgbClr val="445469"/>
                </a:solidFill>
                <a:sym typeface="Arial" pitchFamily="34" charset="0"/>
              </a:rPr>
              <a:t>W-EFP</a:t>
            </a:r>
            <a:r>
              <a:rPr lang="zh-CN" altLang="en-US" sz="1600" dirty="0">
                <a:solidFill>
                  <a:srgbClr val="445469"/>
                </a:solidFill>
              </a:rPr>
              <a:t>无线高清移动节目制作系统</a:t>
            </a:r>
            <a:endParaRPr lang="en-US" sz="1600" dirty="0">
              <a:solidFill>
                <a:srgbClr val="445469"/>
              </a:solidFill>
              <a:sym typeface="Arial" pitchFamily="34" charset="0"/>
            </a:endParaRPr>
          </a:p>
        </p:txBody>
      </p:sp>
    </p:spTree>
    <p:extLst>
      <p:ext uri="{BB962C8B-B14F-4D97-AF65-F5344CB8AC3E}">
        <p14:creationId xmlns:p14="http://schemas.microsoft.com/office/powerpoint/2010/main" val="3906206665"/>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1" nodeType="withEffect">
                                  <p:stCondLst>
                                    <p:cond delay="0"/>
                                  </p:stCondLst>
                                  <p:childTnLst>
                                    <p:set>
                                      <p:cBhvr>
                                        <p:cTn id="6" dur="1" fill="hold">
                                          <p:stCondLst>
                                            <p:cond delay="0"/>
                                          </p:stCondLst>
                                        </p:cTn>
                                        <p:tgtEl>
                                          <p:spTgt spid="26647"/>
                                        </p:tgtEl>
                                        <p:attrNameLst>
                                          <p:attrName>style.visibility</p:attrName>
                                        </p:attrNameLst>
                                      </p:cBhvr>
                                      <p:to>
                                        <p:strVal val="visible"/>
                                      </p:to>
                                    </p:set>
                                    <p:anim calcmode="lin" valueType="num">
                                      <p:cBhvr additive="base">
                                        <p:cTn id="7" dur="500"/>
                                        <p:tgtEl>
                                          <p:spTgt spid="26647"/>
                                        </p:tgtEl>
                                        <p:attrNameLst>
                                          <p:attrName>ppt_y</p:attrName>
                                        </p:attrNameLst>
                                      </p:cBhvr>
                                      <p:tavLst>
                                        <p:tav tm="0">
                                          <p:val>
                                            <p:strVal val="#ppt_y-#ppt_h*1.125000"/>
                                          </p:val>
                                        </p:tav>
                                        <p:tav tm="100000">
                                          <p:val>
                                            <p:strVal val="#ppt_y"/>
                                          </p:val>
                                        </p:tav>
                                      </p:tavLst>
                                    </p:anim>
                                    <p:animEffect transition="in" filter="wipe(down)">
                                      <p:cBhvr>
                                        <p:cTn id="8" dur="500"/>
                                        <p:tgtEl>
                                          <p:spTgt spid="26647"/>
                                        </p:tgtEl>
                                      </p:cBhvr>
                                    </p:animEffect>
                                  </p:childTnLst>
                                </p:cTn>
                              </p:par>
                              <p:par>
                                <p:cTn id="9" presetID="12" presetClass="entr" presetSubtype="1" fill="hold" grpId="1" nodeType="withEffect">
                                  <p:stCondLst>
                                    <p:cond delay="0"/>
                                  </p:stCondLst>
                                  <p:childTnLst>
                                    <p:set>
                                      <p:cBhvr>
                                        <p:cTn id="10" dur="1" fill="hold">
                                          <p:stCondLst>
                                            <p:cond delay="0"/>
                                          </p:stCondLst>
                                        </p:cTn>
                                        <p:tgtEl>
                                          <p:spTgt spid="26648"/>
                                        </p:tgtEl>
                                        <p:attrNameLst>
                                          <p:attrName>style.visibility</p:attrName>
                                        </p:attrNameLst>
                                      </p:cBhvr>
                                      <p:to>
                                        <p:strVal val="visible"/>
                                      </p:to>
                                    </p:set>
                                    <p:anim calcmode="lin" valueType="num">
                                      <p:cBhvr additive="base">
                                        <p:cTn id="11" dur="500"/>
                                        <p:tgtEl>
                                          <p:spTgt spid="26648"/>
                                        </p:tgtEl>
                                        <p:attrNameLst>
                                          <p:attrName>ppt_y</p:attrName>
                                        </p:attrNameLst>
                                      </p:cBhvr>
                                      <p:tavLst>
                                        <p:tav tm="0">
                                          <p:val>
                                            <p:strVal val="#ppt_y-#ppt_h*1.125000"/>
                                          </p:val>
                                        </p:tav>
                                        <p:tav tm="100000">
                                          <p:val>
                                            <p:strVal val="#ppt_y"/>
                                          </p:val>
                                        </p:tav>
                                      </p:tavLst>
                                    </p:anim>
                                    <p:animEffect transition="in" filter="wipe(down)">
                                      <p:cBhvr>
                                        <p:cTn id="12" dur="500"/>
                                        <p:tgtEl>
                                          <p:spTgt spid="26648"/>
                                        </p:tgtEl>
                                      </p:cBhvr>
                                    </p:animEffect>
                                  </p:childTnLst>
                                </p:cTn>
                              </p:par>
                              <p:par>
                                <p:cTn id="13" presetID="22" presetClass="entr" presetSubtype="4" fill="hold" nodeType="withEffect">
                                  <p:stCondLst>
                                    <p:cond delay="0"/>
                                  </p:stCondLst>
                                  <p:childTnLst>
                                    <p:set>
                                      <p:cBhvr>
                                        <p:cTn id="14" dur="1" fill="hold">
                                          <p:stCondLst>
                                            <p:cond delay="0"/>
                                          </p:stCondLst>
                                        </p:cTn>
                                        <p:tgtEl>
                                          <p:spTgt spid="26644"/>
                                        </p:tgtEl>
                                        <p:attrNameLst>
                                          <p:attrName>style.visibility</p:attrName>
                                        </p:attrNameLst>
                                      </p:cBhvr>
                                      <p:to>
                                        <p:strVal val="visible"/>
                                      </p:to>
                                    </p:set>
                                    <p:animEffect transition="in" filter="wipe(down)">
                                      <p:cBhvr>
                                        <p:cTn id="15" dur="500"/>
                                        <p:tgtEl>
                                          <p:spTgt spid="26644"/>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p:tgtEl>
                                          <p:spTgt spid="42"/>
                                        </p:tgtEl>
                                        <p:attrNameLst>
                                          <p:attrName>ppt_y</p:attrName>
                                        </p:attrNameLst>
                                      </p:cBhvr>
                                      <p:tavLst>
                                        <p:tav tm="0">
                                          <p:val>
                                            <p:strVal val="#ppt_y+#ppt_h*1.125000"/>
                                          </p:val>
                                        </p:tav>
                                        <p:tav tm="100000">
                                          <p:val>
                                            <p:strVal val="#ppt_y"/>
                                          </p:val>
                                        </p:tav>
                                      </p:tavLst>
                                    </p:anim>
                                    <p:animEffect transition="in" filter="wipe(up)">
                                      <p:cBhvr>
                                        <p:cTn id="21" dur="500"/>
                                        <p:tgtEl>
                                          <p:spTgt spid="42"/>
                                        </p:tgtEl>
                                      </p:cBhvr>
                                    </p:animEffect>
                                  </p:childTnLst>
                                </p:cTn>
                              </p:par>
                              <p:par>
                                <p:cTn id="22" presetID="12" presetClass="entr" presetSubtype="4" fill="hold"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p:tgtEl>
                                          <p:spTgt spid="44"/>
                                        </p:tgtEl>
                                        <p:attrNameLst>
                                          <p:attrName>ppt_y</p:attrName>
                                        </p:attrNameLst>
                                      </p:cBhvr>
                                      <p:tavLst>
                                        <p:tav tm="0">
                                          <p:val>
                                            <p:strVal val="#ppt_y+#ppt_h*1.125000"/>
                                          </p:val>
                                        </p:tav>
                                        <p:tav tm="100000">
                                          <p:val>
                                            <p:strVal val="#ppt_y"/>
                                          </p:val>
                                        </p:tav>
                                      </p:tavLst>
                                    </p:anim>
                                    <p:animEffect transition="in" filter="wipe(up)">
                                      <p:cBhvr>
                                        <p:cTn id="25" dur="500"/>
                                        <p:tgtEl>
                                          <p:spTgt spid="44"/>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p:tgtEl>
                                          <p:spTgt spid="43"/>
                                        </p:tgtEl>
                                        <p:attrNameLst>
                                          <p:attrName>ppt_y</p:attrName>
                                        </p:attrNameLst>
                                      </p:cBhvr>
                                      <p:tavLst>
                                        <p:tav tm="0">
                                          <p:val>
                                            <p:strVal val="#ppt_y+#ppt_h*1.125000"/>
                                          </p:val>
                                        </p:tav>
                                        <p:tav tm="100000">
                                          <p:val>
                                            <p:strVal val="#ppt_y"/>
                                          </p:val>
                                        </p:tav>
                                      </p:tavLst>
                                    </p:anim>
                                    <p:animEffect transition="in" filter="wipe(up)">
                                      <p:cBhvr>
                                        <p:cTn id="29" dur="500"/>
                                        <p:tgtEl>
                                          <p:spTgt spid="43"/>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1" fill="hold" nodeType="click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500"/>
                                        <p:tgtEl>
                                          <p:spTgt spid="45"/>
                                        </p:tgtEl>
                                        <p:attrNameLst>
                                          <p:attrName>ppt_y</p:attrName>
                                        </p:attrNameLst>
                                      </p:cBhvr>
                                      <p:tavLst>
                                        <p:tav tm="0">
                                          <p:val>
                                            <p:strVal val="#ppt_y-#ppt_h*1.125000"/>
                                          </p:val>
                                        </p:tav>
                                        <p:tav tm="100000">
                                          <p:val>
                                            <p:strVal val="#ppt_y"/>
                                          </p:val>
                                        </p:tav>
                                      </p:tavLst>
                                    </p:anim>
                                    <p:animEffect transition="in" filter="wipe(down)">
                                      <p:cBhvr>
                                        <p:cTn id="35" dur="500"/>
                                        <p:tgtEl>
                                          <p:spTgt spid="45"/>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p:tgtEl>
                                          <p:spTgt spid="48"/>
                                        </p:tgtEl>
                                        <p:attrNameLst>
                                          <p:attrName>ppt_y</p:attrName>
                                        </p:attrNameLst>
                                      </p:cBhvr>
                                      <p:tavLst>
                                        <p:tav tm="0">
                                          <p:val>
                                            <p:strVal val="#ppt_y-#ppt_h*1.125000"/>
                                          </p:val>
                                        </p:tav>
                                        <p:tav tm="100000">
                                          <p:val>
                                            <p:strVal val="#ppt_y"/>
                                          </p:val>
                                        </p:tav>
                                      </p:tavLst>
                                    </p:anim>
                                    <p:animEffect transition="in" filter="wipe(down)">
                                      <p:cBhvr>
                                        <p:cTn id="39" dur="500"/>
                                        <p:tgtEl>
                                          <p:spTgt spid="48"/>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p:tgtEl>
                                          <p:spTgt spid="49"/>
                                        </p:tgtEl>
                                        <p:attrNameLst>
                                          <p:attrName>ppt_y</p:attrName>
                                        </p:attrNameLst>
                                      </p:cBhvr>
                                      <p:tavLst>
                                        <p:tav tm="0">
                                          <p:val>
                                            <p:strVal val="#ppt_y-#ppt_h*1.125000"/>
                                          </p:val>
                                        </p:tav>
                                        <p:tav tm="100000">
                                          <p:val>
                                            <p:strVal val="#ppt_y"/>
                                          </p:val>
                                        </p:tav>
                                      </p:tavLst>
                                    </p:anim>
                                    <p:animEffect transition="in" filter="wipe(down)">
                                      <p:cBhvr>
                                        <p:cTn id="43" dur="500"/>
                                        <p:tgtEl>
                                          <p:spTgt spid="49"/>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500"/>
                                        <p:tgtEl>
                                          <p:spTgt spid="51"/>
                                        </p:tgtEl>
                                        <p:attrNameLst>
                                          <p:attrName>ppt_y</p:attrName>
                                        </p:attrNameLst>
                                      </p:cBhvr>
                                      <p:tavLst>
                                        <p:tav tm="0">
                                          <p:val>
                                            <p:strVal val="#ppt_y+#ppt_h*1.125000"/>
                                          </p:val>
                                        </p:tav>
                                        <p:tav tm="100000">
                                          <p:val>
                                            <p:strVal val="#ppt_y"/>
                                          </p:val>
                                        </p:tav>
                                      </p:tavLst>
                                    </p:anim>
                                    <p:animEffect transition="in" filter="wipe(up)">
                                      <p:cBhvr>
                                        <p:cTn id="49" dur="500"/>
                                        <p:tgtEl>
                                          <p:spTgt spid="51"/>
                                        </p:tgtEl>
                                      </p:cBhvr>
                                    </p:animEffect>
                                  </p:childTnLst>
                                </p:cTn>
                              </p:par>
                              <p:par>
                                <p:cTn id="50" presetID="12" presetClass="entr" presetSubtype="4" fill="hold" nodeType="with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p:tgtEl>
                                          <p:spTgt spid="50"/>
                                        </p:tgtEl>
                                        <p:attrNameLst>
                                          <p:attrName>ppt_y</p:attrName>
                                        </p:attrNameLst>
                                      </p:cBhvr>
                                      <p:tavLst>
                                        <p:tav tm="0">
                                          <p:val>
                                            <p:strVal val="#ppt_y+#ppt_h*1.125000"/>
                                          </p:val>
                                        </p:tav>
                                        <p:tav tm="100000">
                                          <p:val>
                                            <p:strVal val="#ppt_y"/>
                                          </p:val>
                                        </p:tav>
                                      </p:tavLst>
                                    </p:anim>
                                    <p:animEffect transition="in" filter="wipe(up)">
                                      <p:cBhvr>
                                        <p:cTn id="53" dur="500"/>
                                        <p:tgtEl>
                                          <p:spTgt spid="50"/>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additive="base">
                                        <p:cTn id="56" dur="500"/>
                                        <p:tgtEl>
                                          <p:spTgt spid="52"/>
                                        </p:tgtEl>
                                        <p:attrNameLst>
                                          <p:attrName>ppt_y</p:attrName>
                                        </p:attrNameLst>
                                      </p:cBhvr>
                                      <p:tavLst>
                                        <p:tav tm="0">
                                          <p:val>
                                            <p:strVal val="#ppt_y+#ppt_h*1.125000"/>
                                          </p:val>
                                        </p:tav>
                                        <p:tav tm="100000">
                                          <p:val>
                                            <p:strVal val="#ppt_y"/>
                                          </p:val>
                                        </p:tav>
                                      </p:tavLst>
                                    </p:anim>
                                    <p:animEffect transition="in" filter="wipe(up)">
                                      <p:cBhvr>
                                        <p:cTn id="5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7" grpId="1"/>
      <p:bldP spid="26648" grpId="1"/>
      <p:bldP spid="42" grpId="0"/>
      <p:bldP spid="43" grpId="0"/>
      <p:bldP spid="48" grpId="0"/>
      <p:bldP spid="49" grpId="0"/>
      <p:bldP spid="51" grpId="0"/>
      <p:bldP spid="5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descr="DSC01620.JPG"/>
          <p:cNvPicPr>
            <a:picLocks noChangeAspect="1"/>
          </p:cNvPicPr>
          <p:nvPr/>
        </p:nvPicPr>
        <p:blipFill>
          <a:blip r:embed="rId3" cstate="print"/>
          <a:srcRect l="7813" t="4688" r="4687" b="8593"/>
          <a:stretch>
            <a:fillRect/>
          </a:stretch>
        </p:blipFill>
        <p:spPr>
          <a:xfrm>
            <a:off x="3707456" y="3171857"/>
            <a:ext cx="5334037" cy="3524275"/>
          </a:xfrm>
          <a:prstGeom prst="rect">
            <a:avLst/>
          </a:prstGeom>
          <a:noFill/>
          <a:ln w="9525" cap="flat" cmpd="sng">
            <a:noFill/>
            <a:prstDash val="solid"/>
            <a:miter/>
          </a:ln>
        </p:spPr>
      </p:pic>
      <p:pic>
        <p:nvPicPr>
          <p:cNvPr id="85" name="图片" descr="IMG_3989.JPG"/>
          <p:cNvPicPr>
            <a:picLocks noChangeAspect="1"/>
          </p:cNvPicPr>
          <p:nvPr/>
        </p:nvPicPr>
        <p:blipFill>
          <a:blip r:embed="rId4" cstate="print"/>
          <a:srcRect l="29606" t="11842" r="25986" b="7236"/>
          <a:stretch>
            <a:fillRect/>
          </a:stretch>
        </p:blipFill>
        <p:spPr>
          <a:xfrm>
            <a:off x="9041493" y="1476361"/>
            <a:ext cx="1428760" cy="3905277"/>
          </a:xfrm>
          <a:prstGeom prst="rect">
            <a:avLst/>
          </a:prstGeom>
          <a:noFill/>
          <a:ln w="9525" cap="flat" cmpd="sng">
            <a:noFill/>
            <a:prstDash val="solid"/>
            <a:miter/>
          </a:ln>
        </p:spPr>
      </p:pic>
      <p:pic>
        <p:nvPicPr>
          <p:cNvPr id="86" name="图片" descr="IMG_3989.JPG"/>
          <p:cNvPicPr>
            <a:picLocks noChangeAspect="1"/>
          </p:cNvPicPr>
          <p:nvPr/>
        </p:nvPicPr>
        <p:blipFill>
          <a:blip r:embed="rId4" cstate="print"/>
          <a:srcRect l="29606" t="11842" r="25986" b="7236"/>
          <a:stretch>
            <a:fillRect/>
          </a:stretch>
        </p:blipFill>
        <p:spPr>
          <a:xfrm>
            <a:off x="10470253" y="2403649"/>
            <a:ext cx="1428760" cy="3905277"/>
          </a:xfrm>
          <a:prstGeom prst="rect">
            <a:avLst/>
          </a:prstGeom>
          <a:noFill/>
          <a:ln w="9525" cap="flat" cmpd="sng">
            <a:noFill/>
            <a:prstDash val="solid"/>
            <a:miter/>
          </a:ln>
        </p:spPr>
      </p:pic>
      <p:pic>
        <p:nvPicPr>
          <p:cNvPr id="7" name="图片 46">
            <a:extLst>
              <a:ext uri="{FF2B5EF4-FFF2-40B4-BE49-F238E27FC236}">
                <a16:creationId xmlns:a16="http://schemas.microsoft.com/office/drawing/2014/main" id="{BD7E71ED-8E37-4E4E-9374-4438F34ADD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3632" t="9293" r="6709" b="5219"/>
          <a:stretch>
            <a:fillRect/>
          </a:stretch>
        </p:blipFill>
        <p:spPr bwMode="auto">
          <a:xfrm>
            <a:off x="261938" y="160338"/>
            <a:ext cx="7254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47">
            <a:extLst>
              <a:ext uri="{FF2B5EF4-FFF2-40B4-BE49-F238E27FC236}">
                <a16:creationId xmlns:a16="http://schemas.microsoft.com/office/drawing/2014/main" id="{79A8FE5E-1B93-4F6D-AABD-7A76B6FBD8C6}"/>
              </a:ext>
            </a:extLst>
          </p:cNvPr>
          <p:cNvSpPr txBox="1">
            <a:spLocks noChangeArrowheads="1"/>
          </p:cNvSpPr>
          <p:nvPr/>
        </p:nvSpPr>
        <p:spPr bwMode="auto">
          <a:xfrm>
            <a:off x="987425" y="266700"/>
            <a:ext cx="63457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zh-CN" altLang="en-US" sz="2400" b="1" dirty="0">
                <a:solidFill>
                  <a:srgbClr val="117A68"/>
                </a:solidFill>
                <a:latin typeface="微软雅黑" pitchFamily="34" charset="-122"/>
                <a:sym typeface="Arial" pitchFamily="34" charset="0"/>
              </a:rPr>
              <a:t>索尼</a:t>
            </a:r>
            <a:r>
              <a:rPr lang="en-US" altLang="zh-CN" sz="2400" b="1" dirty="0">
                <a:solidFill>
                  <a:srgbClr val="117A68"/>
                </a:solidFill>
                <a:latin typeface="微软雅黑" pitchFamily="34" charset="-122"/>
                <a:sym typeface="Arial" pitchFamily="34" charset="0"/>
              </a:rPr>
              <a:t>W-EFP</a:t>
            </a:r>
            <a:r>
              <a:rPr lang="zh-CN" altLang="en-US" sz="2400" b="1" dirty="0">
                <a:solidFill>
                  <a:srgbClr val="117A68"/>
                </a:solidFill>
                <a:latin typeface="微软雅黑" pitchFamily="34" charset="-122"/>
              </a:rPr>
              <a:t>无线高清移动节目制作系统简介</a:t>
            </a:r>
          </a:p>
        </p:txBody>
      </p:sp>
      <p:sp>
        <p:nvSpPr>
          <p:cNvPr id="2" name="矩形 1">
            <a:extLst>
              <a:ext uri="{FF2B5EF4-FFF2-40B4-BE49-F238E27FC236}">
                <a16:creationId xmlns:a16="http://schemas.microsoft.com/office/drawing/2014/main" id="{97E38D0B-EE37-4EDC-9082-17F991FE2E8F}"/>
              </a:ext>
            </a:extLst>
          </p:cNvPr>
          <p:cNvSpPr/>
          <p:nvPr/>
        </p:nvSpPr>
        <p:spPr>
          <a:xfrm>
            <a:off x="815790" y="931862"/>
            <a:ext cx="7315199" cy="2535951"/>
          </a:xfrm>
          <a:prstGeom prst="rect">
            <a:avLst/>
          </a:prstGeom>
        </p:spPr>
        <p:txBody>
          <a:bodyPr wrap="square">
            <a:spAutoFit/>
          </a:bodyPr>
          <a:lstStyle/>
          <a:p>
            <a:pPr indent="457200">
              <a:lnSpc>
                <a:spcPct val="150000"/>
              </a:lnSpc>
            </a:pPr>
            <a:r>
              <a:rPr lang="zh-CN" altLang="en-US" dirty="0"/>
              <a:t>凭借在视音频领域的领先优势，针对我国教育行业精品课录制、校园电视台及校园活动记录等要求，索尼中国专业系统集团重拳发力教育行业市场，推出了全无线连接的可移动现场节目制作系统。整套系统采用了广播级的专业设备，可以制作高质量的全高清节目内容。该套系统可以方便完成拍摄现场的画面采集、基本实时完成画面剪辑和输出，搭建上网络与平台可以完成直播。</a:t>
            </a:r>
          </a:p>
        </p:txBody>
      </p:sp>
    </p:spTree>
    <p:extLst>
      <p:ext uri="{BB962C8B-B14F-4D97-AF65-F5344CB8AC3E}">
        <p14:creationId xmlns:p14="http://schemas.microsoft.com/office/powerpoint/2010/main" val="318714917"/>
      </p:ext>
    </p:extLst>
  </p:cSld>
  <p:clrMapOvr>
    <a:masterClrMapping/>
  </p:clrMapOvr>
  <p:transition spd="slow">
    <p:wheel spokes="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13"/>
          <p:cNvSpPr txBox="1">
            <a:spLocks noChangeArrowheads="1"/>
          </p:cNvSpPr>
          <p:nvPr/>
        </p:nvSpPr>
        <p:spPr bwMode="auto">
          <a:xfrm>
            <a:off x="2967038" y="4416425"/>
            <a:ext cx="60642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4800" b="1" dirty="0">
                <a:solidFill>
                  <a:srgbClr val="007F58"/>
                </a:solidFill>
                <a:latin typeface="微软雅黑" pitchFamily="34" charset="-122"/>
              </a:rPr>
              <a:t>实施意义</a:t>
            </a:r>
          </a:p>
        </p:txBody>
      </p:sp>
      <p:grpSp>
        <p:nvGrpSpPr>
          <p:cNvPr id="11267" name="组合 4"/>
          <p:cNvGrpSpPr>
            <a:grpSpLocks noChangeAspect="1"/>
          </p:cNvGrpSpPr>
          <p:nvPr/>
        </p:nvGrpSpPr>
        <p:grpSpPr bwMode="auto">
          <a:xfrm>
            <a:off x="4357688" y="1117600"/>
            <a:ext cx="3155950" cy="2946400"/>
            <a:chOff x="0" y="0"/>
            <a:chExt cx="6822015" cy="6383223"/>
          </a:xfrm>
        </p:grpSpPr>
        <p:pic>
          <p:nvPicPr>
            <p:cNvPr id="1127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3" y="0"/>
              <a:ext cx="6818442" cy="638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822015" cy="638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68" name="文本框 2"/>
          <p:cNvSpPr txBox="1">
            <a:spLocks noChangeArrowheads="1"/>
          </p:cNvSpPr>
          <p:nvPr/>
        </p:nvSpPr>
        <p:spPr bwMode="auto">
          <a:xfrm>
            <a:off x="5130800" y="1338263"/>
            <a:ext cx="16097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16600">
                <a:solidFill>
                  <a:schemeClr val="bg1"/>
                </a:solidFill>
                <a:latin typeface="Impact" pitchFamily="34" charset="0"/>
              </a:rPr>
              <a:t>2</a:t>
            </a:r>
            <a:endParaRPr lang="zh-CN" altLang="en-US" sz="16600">
              <a:solidFill>
                <a:schemeClr val="bg1"/>
              </a:solidFill>
              <a:latin typeface="Impact" pitchFamily="34" charset="0"/>
            </a:endParaRPr>
          </a:p>
        </p:txBody>
      </p:sp>
      <p:sp>
        <p:nvSpPr>
          <p:cNvPr id="11269" name="文本框 19"/>
          <p:cNvSpPr txBox="1">
            <a:spLocks noChangeArrowheads="1"/>
          </p:cNvSpPr>
          <p:nvPr/>
        </p:nvSpPr>
        <p:spPr bwMode="auto">
          <a:xfrm>
            <a:off x="3639671" y="5199063"/>
            <a:ext cx="47602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dirty="0">
                <a:solidFill>
                  <a:srgbClr val="007F58"/>
                </a:solidFill>
                <a:latin typeface="微软雅黑" pitchFamily="34" charset="-122"/>
              </a:rPr>
              <a:t>Significance of implementation</a:t>
            </a:r>
            <a:endParaRPr lang="zh-CN" altLang="en-US" dirty="0">
              <a:solidFill>
                <a:srgbClr val="007F58"/>
              </a:solidFill>
              <a:latin typeface="微软雅黑" pitchFamily="34" charset="-122"/>
            </a:endParaRPr>
          </a:p>
        </p:txBody>
      </p:sp>
    </p:spTree>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稻壳儿小白白(http://dwz.cn/Wu2UP)"/>
          <p:cNvSpPr>
            <a:spLocks noChangeArrowheads="1"/>
          </p:cNvSpPr>
          <p:nvPr/>
        </p:nvSpPr>
        <p:spPr bwMode="auto">
          <a:xfrm>
            <a:off x="4741863" y="3643313"/>
            <a:ext cx="912812" cy="3803650"/>
          </a:xfrm>
          <a:prstGeom prst="rect">
            <a:avLst/>
          </a:prstGeom>
          <a:solidFill>
            <a:srgbClr val="32BB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ym typeface="Arial" pitchFamily="34" charset="0"/>
            </a:endParaRPr>
          </a:p>
        </p:txBody>
      </p:sp>
      <p:sp>
        <p:nvSpPr>
          <p:cNvPr id="21507" name="稻壳儿小白白(http://dwz.cn/Wu2UP)"/>
          <p:cNvSpPr>
            <a:spLocks/>
          </p:cNvSpPr>
          <p:nvPr/>
        </p:nvSpPr>
        <p:spPr bwMode="auto">
          <a:xfrm>
            <a:off x="4284663" y="3116263"/>
            <a:ext cx="457200" cy="1063625"/>
          </a:xfrm>
          <a:custGeom>
            <a:avLst/>
            <a:gdLst>
              <a:gd name="T0" fmla="*/ 521276409 w 401"/>
              <a:gd name="T1" fmla="*/ 600443045 h 935"/>
              <a:gd name="T2" fmla="*/ 0 w 401"/>
              <a:gd name="T3" fmla="*/ 0 h 935"/>
              <a:gd name="T4" fmla="*/ 0 w 401"/>
              <a:gd name="T5" fmla="*/ 609501490 h 935"/>
              <a:gd name="T6" fmla="*/ 521276409 w 401"/>
              <a:gd name="T7" fmla="*/ 1209944535 h 935"/>
              <a:gd name="T8" fmla="*/ 521276409 w 401"/>
              <a:gd name="T9" fmla="*/ 600443045 h 9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 h="935">
                <a:moveTo>
                  <a:pt x="401" y="464"/>
                </a:moveTo>
                <a:lnTo>
                  <a:pt x="0" y="0"/>
                </a:lnTo>
                <a:lnTo>
                  <a:pt x="0" y="471"/>
                </a:lnTo>
                <a:lnTo>
                  <a:pt x="401" y="935"/>
                </a:lnTo>
                <a:lnTo>
                  <a:pt x="401" y="464"/>
                </a:lnTo>
                <a:close/>
              </a:path>
            </a:pathLst>
          </a:custGeom>
          <a:solidFill>
            <a:srgbClr val="2896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8" name="稻壳儿小白白(http://dwz.cn/Wu2UP)"/>
          <p:cNvSpPr>
            <a:spLocks/>
          </p:cNvSpPr>
          <p:nvPr/>
        </p:nvSpPr>
        <p:spPr bwMode="auto">
          <a:xfrm>
            <a:off x="4284663" y="3116263"/>
            <a:ext cx="1370012" cy="527050"/>
          </a:xfrm>
          <a:custGeom>
            <a:avLst/>
            <a:gdLst>
              <a:gd name="T0" fmla="*/ 1037982486 w 1205"/>
              <a:gd name="T1" fmla="*/ 0 h 464"/>
              <a:gd name="T2" fmla="*/ 0 w 1205"/>
              <a:gd name="T3" fmla="*/ 0 h 464"/>
              <a:gd name="T4" fmla="*/ 518345461 w 1205"/>
              <a:gd name="T5" fmla="*/ 598667462 h 464"/>
              <a:gd name="T6" fmla="*/ 1557620647 w 1205"/>
              <a:gd name="T7" fmla="*/ 598667462 h 464"/>
              <a:gd name="T8" fmla="*/ 1037982486 w 1205"/>
              <a:gd name="T9" fmla="*/ 0 h 4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5" h="464">
                <a:moveTo>
                  <a:pt x="803" y="0"/>
                </a:moveTo>
                <a:lnTo>
                  <a:pt x="0" y="0"/>
                </a:lnTo>
                <a:lnTo>
                  <a:pt x="401" y="464"/>
                </a:lnTo>
                <a:lnTo>
                  <a:pt x="1205" y="464"/>
                </a:lnTo>
                <a:lnTo>
                  <a:pt x="803" y="0"/>
                </a:lnTo>
                <a:close/>
              </a:path>
            </a:pathLst>
          </a:custGeom>
          <a:solidFill>
            <a:srgbClr val="5AC8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9" name="稻壳儿小白白(http://dwz.cn/Wu2UP)"/>
          <p:cNvSpPr>
            <a:spLocks noChangeArrowheads="1"/>
          </p:cNvSpPr>
          <p:nvPr/>
        </p:nvSpPr>
        <p:spPr bwMode="auto">
          <a:xfrm>
            <a:off x="3829050" y="4179888"/>
            <a:ext cx="912813" cy="3267075"/>
          </a:xfrm>
          <a:prstGeom prst="rect">
            <a:avLst/>
          </a:prstGeom>
          <a:solidFill>
            <a:srgbClr val="117A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zh-CN" sz="1200">
              <a:sym typeface="Arial" pitchFamily="34" charset="0"/>
            </a:endParaRPr>
          </a:p>
        </p:txBody>
      </p:sp>
      <p:sp>
        <p:nvSpPr>
          <p:cNvPr id="21510" name="稻壳儿小白白(http://dwz.cn/Wu2UP)"/>
          <p:cNvSpPr>
            <a:spLocks/>
          </p:cNvSpPr>
          <p:nvPr/>
        </p:nvSpPr>
        <p:spPr bwMode="auto">
          <a:xfrm>
            <a:off x="3373438" y="3652838"/>
            <a:ext cx="455612" cy="1060450"/>
          </a:xfrm>
          <a:custGeom>
            <a:avLst/>
            <a:gdLst>
              <a:gd name="T0" fmla="*/ 517661582 w 401"/>
              <a:gd name="T1" fmla="*/ 596863224 h 935"/>
              <a:gd name="T2" fmla="*/ 0 w 401"/>
              <a:gd name="T3" fmla="*/ 0 h 935"/>
              <a:gd name="T4" fmla="*/ 0 w 401"/>
              <a:gd name="T5" fmla="*/ 607154693 h 935"/>
              <a:gd name="T6" fmla="*/ 517661582 w 401"/>
              <a:gd name="T7" fmla="*/ 1202731767 h 935"/>
              <a:gd name="T8" fmla="*/ 517661582 w 401"/>
              <a:gd name="T9" fmla="*/ 596863224 h 9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 h="935">
                <a:moveTo>
                  <a:pt x="401" y="464"/>
                </a:moveTo>
                <a:lnTo>
                  <a:pt x="0" y="0"/>
                </a:lnTo>
                <a:lnTo>
                  <a:pt x="0" y="472"/>
                </a:lnTo>
                <a:lnTo>
                  <a:pt x="401" y="935"/>
                </a:lnTo>
                <a:lnTo>
                  <a:pt x="401" y="464"/>
                </a:lnTo>
                <a:close/>
              </a:path>
            </a:pathLst>
          </a:custGeom>
          <a:solidFill>
            <a:srgbClr val="0E62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1" name="稻壳儿小白白(http://dwz.cn/Wu2UP)"/>
          <p:cNvSpPr>
            <a:spLocks/>
          </p:cNvSpPr>
          <p:nvPr/>
        </p:nvSpPr>
        <p:spPr bwMode="auto">
          <a:xfrm>
            <a:off x="3373438" y="3651250"/>
            <a:ext cx="1368425" cy="527050"/>
          </a:xfrm>
          <a:custGeom>
            <a:avLst/>
            <a:gdLst>
              <a:gd name="T0" fmla="*/ 1037300247 w 1204"/>
              <a:gd name="T1" fmla="*/ 0 h 464"/>
              <a:gd name="T2" fmla="*/ 0 w 1204"/>
              <a:gd name="T3" fmla="*/ 0 h 464"/>
              <a:gd name="T4" fmla="*/ 518004554 w 1204"/>
              <a:gd name="T5" fmla="*/ 598667462 h 464"/>
              <a:gd name="T6" fmla="*/ 1555304801 w 1204"/>
              <a:gd name="T7" fmla="*/ 598667462 h 464"/>
              <a:gd name="T8" fmla="*/ 1037300247 w 1204"/>
              <a:gd name="T9" fmla="*/ 0 h 4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4" h="464">
                <a:moveTo>
                  <a:pt x="803" y="0"/>
                </a:moveTo>
                <a:lnTo>
                  <a:pt x="0" y="0"/>
                </a:lnTo>
                <a:lnTo>
                  <a:pt x="401" y="464"/>
                </a:lnTo>
                <a:lnTo>
                  <a:pt x="1204" y="464"/>
                </a:lnTo>
                <a:lnTo>
                  <a:pt x="803" y="0"/>
                </a:lnTo>
                <a:close/>
              </a:path>
            </a:pathLst>
          </a:custGeom>
          <a:solidFill>
            <a:srgbClr val="4094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2" name="稻壳儿小白白(http://dwz.cn/Wu2UP)"/>
          <p:cNvSpPr>
            <a:spLocks/>
          </p:cNvSpPr>
          <p:nvPr/>
        </p:nvSpPr>
        <p:spPr bwMode="auto">
          <a:xfrm>
            <a:off x="2459038" y="4187825"/>
            <a:ext cx="457200" cy="1062038"/>
          </a:xfrm>
          <a:custGeom>
            <a:avLst/>
            <a:gdLst>
              <a:gd name="T0" fmla="*/ 519979701 w 402"/>
              <a:gd name="T1" fmla="*/ 598642621 h 934"/>
              <a:gd name="T2" fmla="*/ 0 w 402"/>
              <a:gd name="T3" fmla="*/ 0 h 934"/>
              <a:gd name="T4" fmla="*/ 0 w 402"/>
              <a:gd name="T5" fmla="*/ 608985552 h 934"/>
              <a:gd name="T6" fmla="*/ 519979701 w 402"/>
              <a:gd name="T7" fmla="*/ 1207628173 h 934"/>
              <a:gd name="T8" fmla="*/ 519979701 w 402"/>
              <a:gd name="T9" fmla="*/ 598642621 h 9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2" h="934">
                <a:moveTo>
                  <a:pt x="402" y="463"/>
                </a:moveTo>
                <a:lnTo>
                  <a:pt x="0" y="0"/>
                </a:lnTo>
                <a:lnTo>
                  <a:pt x="0" y="471"/>
                </a:lnTo>
                <a:lnTo>
                  <a:pt x="402" y="934"/>
                </a:lnTo>
                <a:lnTo>
                  <a:pt x="402" y="463"/>
                </a:lnTo>
                <a:close/>
              </a:path>
            </a:pathLst>
          </a:custGeom>
          <a:solidFill>
            <a:srgbClr val="2896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3" name="稻壳儿小白白(http://dwz.cn/Wu2UP)"/>
          <p:cNvSpPr>
            <a:spLocks noChangeArrowheads="1"/>
          </p:cNvSpPr>
          <p:nvPr/>
        </p:nvSpPr>
        <p:spPr bwMode="auto">
          <a:xfrm>
            <a:off x="2916238" y="4714875"/>
            <a:ext cx="954087" cy="2732088"/>
          </a:xfrm>
          <a:prstGeom prst="rect">
            <a:avLst/>
          </a:prstGeom>
          <a:solidFill>
            <a:srgbClr val="32BB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ym typeface="Arial" pitchFamily="34" charset="0"/>
            </a:endParaRPr>
          </a:p>
        </p:txBody>
      </p:sp>
      <p:sp>
        <p:nvSpPr>
          <p:cNvPr id="21514" name="稻壳儿小白白(http://dwz.cn/Wu2UP)"/>
          <p:cNvSpPr>
            <a:spLocks/>
          </p:cNvSpPr>
          <p:nvPr/>
        </p:nvSpPr>
        <p:spPr bwMode="auto">
          <a:xfrm>
            <a:off x="2459038" y="4187825"/>
            <a:ext cx="1370012" cy="525463"/>
          </a:xfrm>
          <a:custGeom>
            <a:avLst/>
            <a:gdLst>
              <a:gd name="T0" fmla="*/ 1039275186 w 1205"/>
              <a:gd name="T1" fmla="*/ 0 h 463"/>
              <a:gd name="T2" fmla="*/ 0 w 1205"/>
              <a:gd name="T3" fmla="*/ 0 h 463"/>
              <a:gd name="T4" fmla="*/ 519638161 w 1205"/>
              <a:gd name="T5" fmla="*/ 596352839 h 463"/>
              <a:gd name="T6" fmla="*/ 1557620647 w 1205"/>
              <a:gd name="T7" fmla="*/ 596352839 h 463"/>
              <a:gd name="T8" fmla="*/ 1039275186 w 1205"/>
              <a:gd name="T9" fmla="*/ 0 h 4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5" h="463">
                <a:moveTo>
                  <a:pt x="804" y="0"/>
                </a:moveTo>
                <a:lnTo>
                  <a:pt x="0" y="0"/>
                </a:lnTo>
                <a:lnTo>
                  <a:pt x="402" y="463"/>
                </a:lnTo>
                <a:lnTo>
                  <a:pt x="1205" y="463"/>
                </a:lnTo>
                <a:lnTo>
                  <a:pt x="804" y="0"/>
                </a:lnTo>
                <a:close/>
              </a:path>
            </a:pathLst>
          </a:custGeom>
          <a:solidFill>
            <a:srgbClr val="5AC8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5" name="稻壳儿小白白(http://dwz.cn/Wu2UP)"/>
          <p:cNvSpPr>
            <a:spLocks/>
          </p:cNvSpPr>
          <p:nvPr/>
        </p:nvSpPr>
        <p:spPr bwMode="auto">
          <a:xfrm>
            <a:off x="635000" y="5257800"/>
            <a:ext cx="1370013" cy="528638"/>
          </a:xfrm>
          <a:custGeom>
            <a:avLst/>
            <a:gdLst>
              <a:gd name="T0" fmla="*/ 1037984381 w 1205"/>
              <a:gd name="T1" fmla="*/ 0 h 464"/>
              <a:gd name="T2" fmla="*/ 0 w 1205"/>
              <a:gd name="T3" fmla="*/ 0 h 464"/>
              <a:gd name="T4" fmla="*/ 517053139 w 1205"/>
              <a:gd name="T5" fmla="*/ 602280463 h 464"/>
              <a:gd name="T6" fmla="*/ 1557622921 w 1205"/>
              <a:gd name="T7" fmla="*/ 602280463 h 464"/>
              <a:gd name="T8" fmla="*/ 1037984381 w 1205"/>
              <a:gd name="T9" fmla="*/ 0 h 4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5" h="464">
                <a:moveTo>
                  <a:pt x="803" y="0"/>
                </a:moveTo>
                <a:lnTo>
                  <a:pt x="0" y="0"/>
                </a:lnTo>
                <a:lnTo>
                  <a:pt x="400" y="464"/>
                </a:lnTo>
                <a:lnTo>
                  <a:pt x="1205" y="464"/>
                </a:lnTo>
                <a:lnTo>
                  <a:pt x="803" y="0"/>
                </a:lnTo>
                <a:close/>
              </a:path>
            </a:pathLst>
          </a:custGeom>
          <a:solidFill>
            <a:srgbClr val="5AC8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6" name="稻壳儿小白白(http://dwz.cn/Wu2UP)"/>
          <p:cNvSpPr>
            <a:spLocks noChangeArrowheads="1"/>
          </p:cNvSpPr>
          <p:nvPr/>
        </p:nvSpPr>
        <p:spPr bwMode="auto">
          <a:xfrm>
            <a:off x="1089025" y="5784850"/>
            <a:ext cx="914400" cy="1662113"/>
          </a:xfrm>
          <a:prstGeom prst="rect">
            <a:avLst/>
          </a:prstGeom>
          <a:solidFill>
            <a:srgbClr val="32BB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ym typeface="Arial" pitchFamily="34" charset="0"/>
            </a:endParaRPr>
          </a:p>
        </p:txBody>
      </p:sp>
      <p:sp>
        <p:nvSpPr>
          <p:cNvPr id="21517" name="稻壳儿小白白(http://dwz.cn/Wu2UP)"/>
          <p:cNvSpPr>
            <a:spLocks/>
          </p:cNvSpPr>
          <p:nvPr/>
        </p:nvSpPr>
        <p:spPr bwMode="auto">
          <a:xfrm>
            <a:off x="635000" y="5257800"/>
            <a:ext cx="454025" cy="2189163"/>
          </a:xfrm>
          <a:custGeom>
            <a:avLst/>
            <a:gdLst>
              <a:gd name="T0" fmla="*/ 515346752 w 400"/>
              <a:gd name="T1" fmla="*/ 598840029 h 1927"/>
              <a:gd name="T2" fmla="*/ 0 w 400"/>
              <a:gd name="T3" fmla="*/ 0 h 1927"/>
              <a:gd name="T4" fmla="*/ 0 w 400"/>
              <a:gd name="T5" fmla="*/ 1888152519 h 1927"/>
              <a:gd name="T6" fmla="*/ 515346752 w 400"/>
              <a:gd name="T7" fmla="*/ 2147483647 h 1927"/>
              <a:gd name="T8" fmla="*/ 515346752 w 400"/>
              <a:gd name="T9" fmla="*/ 598840029 h 19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1927">
                <a:moveTo>
                  <a:pt x="400" y="464"/>
                </a:moveTo>
                <a:lnTo>
                  <a:pt x="0" y="0"/>
                </a:lnTo>
                <a:lnTo>
                  <a:pt x="0" y="1463"/>
                </a:lnTo>
                <a:lnTo>
                  <a:pt x="400" y="1927"/>
                </a:lnTo>
                <a:lnTo>
                  <a:pt x="400" y="464"/>
                </a:lnTo>
                <a:close/>
              </a:path>
            </a:pathLst>
          </a:custGeom>
          <a:solidFill>
            <a:srgbClr val="2896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8" name="稻壳儿小白白(http://dwz.cn/Wu2UP)"/>
          <p:cNvSpPr>
            <a:spLocks noChangeArrowheads="1"/>
          </p:cNvSpPr>
          <p:nvPr/>
        </p:nvSpPr>
        <p:spPr bwMode="auto">
          <a:xfrm>
            <a:off x="2005013" y="5249863"/>
            <a:ext cx="911225" cy="2197100"/>
          </a:xfrm>
          <a:prstGeom prst="rect">
            <a:avLst/>
          </a:prstGeom>
          <a:solidFill>
            <a:srgbClr val="117A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zh-CN" sz="1200">
              <a:sym typeface="Arial" pitchFamily="34" charset="0"/>
            </a:endParaRPr>
          </a:p>
        </p:txBody>
      </p:sp>
      <p:sp>
        <p:nvSpPr>
          <p:cNvPr id="21519" name="稻壳儿小白白(http://dwz.cn/Wu2UP)"/>
          <p:cNvSpPr>
            <a:spLocks/>
          </p:cNvSpPr>
          <p:nvPr/>
        </p:nvSpPr>
        <p:spPr bwMode="auto">
          <a:xfrm>
            <a:off x="1547813" y="4722813"/>
            <a:ext cx="457200" cy="1063625"/>
          </a:xfrm>
          <a:custGeom>
            <a:avLst/>
            <a:gdLst>
              <a:gd name="T0" fmla="*/ 519979701 w 402"/>
              <a:gd name="T1" fmla="*/ 599148494 h 935"/>
              <a:gd name="T2" fmla="*/ 0 w 402"/>
              <a:gd name="T3" fmla="*/ 0 h 935"/>
              <a:gd name="T4" fmla="*/ 0 w 402"/>
              <a:gd name="T5" fmla="*/ 609501490 h 935"/>
              <a:gd name="T6" fmla="*/ 519979701 w 402"/>
              <a:gd name="T7" fmla="*/ 1209944535 h 935"/>
              <a:gd name="T8" fmla="*/ 519979701 w 402"/>
              <a:gd name="T9" fmla="*/ 599148494 h 9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2" h="935">
                <a:moveTo>
                  <a:pt x="402" y="463"/>
                </a:moveTo>
                <a:lnTo>
                  <a:pt x="0" y="0"/>
                </a:lnTo>
                <a:lnTo>
                  <a:pt x="0" y="471"/>
                </a:lnTo>
                <a:lnTo>
                  <a:pt x="402" y="935"/>
                </a:lnTo>
                <a:lnTo>
                  <a:pt x="402" y="463"/>
                </a:lnTo>
                <a:close/>
              </a:path>
            </a:pathLst>
          </a:custGeom>
          <a:solidFill>
            <a:srgbClr val="0E62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0" name="稻壳儿小白白(http://dwz.cn/Wu2UP)"/>
          <p:cNvSpPr>
            <a:spLocks/>
          </p:cNvSpPr>
          <p:nvPr/>
        </p:nvSpPr>
        <p:spPr bwMode="auto">
          <a:xfrm>
            <a:off x="1547813" y="4722813"/>
            <a:ext cx="1368425" cy="527050"/>
          </a:xfrm>
          <a:custGeom>
            <a:avLst/>
            <a:gdLst>
              <a:gd name="T0" fmla="*/ 1035579751 w 1205"/>
              <a:gd name="T1" fmla="*/ 0 h 463"/>
              <a:gd name="T2" fmla="*/ 0 w 1205"/>
              <a:gd name="T3" fmla="*/ 0 h 463"/>
              <a:gd name="T4" fmla="*/ 518434341 w 1205"/>
              <a:gd name="T5" fmla="*/ 599960481 h 463"/>
              <a:gd name="T6" fmla="*/ 1554014092 w 1205"/>
              <a:gd name="T7" fmla="*/ 599960481 h 463"/>
              <a:gd name="T8" fmla="*/ 1035579751 w 1205"/>
              <a:gd name="T9" fmla="*/ 0 h 4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5" h="463">
                <a:moveTo>
                  <a:pt x="803" y="0"/>
                </a:moveTo>
                <a:lnTo>
                  <a:pt x="0" y="0"/>
                </a:lnTo>
                <a:lnTo>
                  <a:pt x="402" y="463"/>
                </a:lnTo>
                <a:lnTo>
                  <a:pt x="1205" y="463"/>
                </a:lnTo>
                <a:lnTo>
                  <a:pt x="803" y="0"/>
                </a:lnTo>
                <a:close/>
              </a:path>
            </a:pathLst>
          </a:custGeom>
          <a:solidFill>
            <a:srgbClr val="4094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1" name="稻壳儿小白白(http://dwz.cn/Wu2UP)"/>
          <p:cNvSpPr>
            <a:spLocks noChangeArrowheads="1"/>
          </p:cNvSpPr>
          <p:nvPr/>
        </p:nvSpPr>
        <p:spPr bwMode="auto">
          <a:xfrm>
            <a:off x="1762125" y="1612900"/>
            <a:ext cx="1949450" cy="3224213"/>
          </a:xfrm>
          <a:custGeom>
            <a:avLst/>
            <a:gdLst>
              <a:gd name="T0" fmla="*/ 2147483647 w 1077"/>
              <a:gd name="T1" fmla="*/ 2147483647 h 1781"/>
              <a:gd name="T2" fmla="*/ 2147483647 w 1077"/>
              <a:gd name="T3" fmla="*/ 2147483647 h 1781"/>
              <a:gd name="T4" fmla="*/ 2147483647 w 1077"/>
              <a:gd name="T5" fmla="*/ 2147483647 h 1781"/>
              <a:gd name="T6" fmla="*/ 2147483647 w 1077"/>
              <a:gd name="T7" fmla="*/ 2147483647 h 1781"/>
              <a:gd name="T8" fmla="*/ 2147483647 w 1077"/>
              <a:gd name="T9" fmla="*/ 2147483647 h 1781"/>
              <a:gd name="T10" fmla="*/ 2147483647 w 1077"/>
              <a:gd name="T11" fmla="*/ 2147483647 h 1781"/>
              <a:gd name="T12" fmla="*/ 2147483647 w 1077"/>
              <a:gd name="T13" fmla="*/ 2147483647 h 1781"/>
              <a:gd name="T14" fmla="*/ 2147483647 w 1077"/>
              <a:gd name="T15" fmla="*/ 2147483647 h 1781"/>
              <a:gd name="T16" fmla="*/ 2147483647 w 1077"/>
              <a:gd name="T17" fmla="*/ 2147483647 h 1781"/>
              <a:gd name="T18" fmla="*/ 2147483647 w 1077"/>
              <a:gd name="T19" fmla="*/ 2147483647 h 1781"/>
              <a:gd name="T20" fmla="*/ 2147483647 w 1077"/>
              <a:gd name="T21" fmla="*/ 2147483647 h 1781"/>
              <a:gd name="T22" fmla="*/ 2147483647 w 1077"/>
              <a:gd name="T23" fmla="*/ 2147483647 h 1781"/>
              <a:gd name="T24" fmla="*/ 2147483647 w 1077"/>
              <a:gd name="T25" fmla="*/ 2147483647 h 1781"/>
              <a:gd name="T26" fmla="*/ 2147483647 w 1077"/>
              <a:gd name="T27" fmla="*/ 2147483647 h 1781"/>
              <a:gd name="T28" fmla="*/ 2147483647 w 1077"/>
              <a:gd name="T29" fmla="*/ 2147483647 h 1781"/>
              <a:gd name="T30" fmla="*/ 2147483647 w 1077"/>
              <a:gd name="T31" fmla="*/ 2147483647 h 1781"/>
              <a:gd name="T32" fmla="*/ 2147483647 w 1077"/>
              <a:gd name="T33" fmla="*/ 2147483647 h 1781"/>
              <a:gd name="T34" fmla="*/ 2147483647 w 1077"/>
              <a:gd name="T35" fmla="*/ 2147483647 h 1781"/>
              <a:gd name="T36" fmla="*/ 2147483647 w 1077"/>
              <a:gd name="T37" fmla="*/ 2147483647 h 1781"/>
              <a:gd name="T38" fmla="*/ 2147483647 w 1077"/>
              <a:gd name="T39" fmla="*/ 2147483647 h 1781"/>
              <a:gd name="T40" fmla="*/ 2147483647 w 1077"/>
              <a:gd name="T41" fmla="*/ 2147483647 h 1781"/>
              <a:gd name="T42" fmla="*/ 2147483647 w 1077"/>
              <a:gd name="T43" fmla="*/ 2147483647 h 1781"/>
              <a:gd name="T44" fmla="*/ 2147483647 w 1077"/>
              <a:gd name="T45" fmla="*/ 2147483647 h 1781"/>
              <a:gd name="T46" fmla="*/ 2147483647 w 1077"/>
              <a:gd name="T47" fmla="*/ 2147483647 h 1781"/>
              <a:gd name="T48" fmla="*/ 2147483647 w 1077"/>
              <a:gd name="T49" fmla="*/ 2147483647 h 1781"/>
              <a:gd name="T50" fmla="*/ 2147483647 w 1077"/>
              <a:gd name="T51" fmla="*/ 2147483647 h 1781"/>
              <a:gd name="T52" fmla="*/ 2147483647 w 1077"/>
              <a:gd name="T53" fmla="*/ 2147483647 h 1781"/>
              <a:gd name="T54" fmla="*/ 2147483647 w 1077"/>
              <a:gd name="T55" fmla="*/ 2147483647 h 1781"/>
              <a:gd name="T56" fmla="*/ 2147483647 w 1077"/>
              <a:gd name="T57" fmla="*/ 2147483647 h 1781"/>
              <a:gd name="T58" fmla="*/ 2147483647 w 1077"/>
              <a:gd name="T59" fmla="*/ 2147483647 h 1781"/>
              <a:gd name="T60" fmla="*/ 2147483647 w 1077"/>
              <a:gd name="T61" fmla="*/ 2147483647 h 1781"/>
              <a:gd name="T62" fmla="*/ 2147483647 w 1077"/>
              <a:gd name="T63" fmla="*/ 2147483647 h 1781"/>
              <a:gd name="T64" fmla="*/ 2147483647 w 1077"/>
              <a:gd name="T65" fmla="*/ 2147483647 h 1781"/>
              <a:gd name="T66" fmla="*/ 2147483647 w 1077"/>
              <a:gd name="T67" fmla="*/ 2147483647 h 1781"/>
              <a:gd name="T68" fmla="*/ 2147483647 w 1077"/>
              <a:gd name="T69" fmla="*/ 2147483647 h 1781"/>
              <a:gd name="T70" fmla="*/ 2147483647 w 1077"/>
              <a:gd name="T71" fmla="*/ 2147483647 h 1781"/>
              <a:gd name="T72" fmla="*/ 2147483647 w 1077"/>
              <a:gd name="T73" fmla="*/ 2147483647 h 1781"/>
              <a:gd name="T74" fmla="*/ 2147483647 w 1077"/>
              <a:gd name="T75" fmla="*/ 2147483647 h 1781"/>
              <a:gd name="T76" fmla="*/ 2147483647 w 1077"/>
              <a:gd name="T77" fmla="*/ 2147483647 h 1781"/>
              <a:gd name="T78" fmla="*/ 2147483647 w 1077"/>
              <a:gd name="T79" fmla="*/ 2147483647 h 1781"/>
              <a:gd name="T80" fmla="*/ 2147483647 w 1077"/>
              <a:gd name="T81" fmla="*/ 2147483647 h 1781"/>
              <a:gd name="T82" fmla="*/ 2147483647 w 1077"/>
              <a:gd name="T83" fmla="*/ 2147483647 h 1781"/>
              <a:gd name="T84" fmla="*/ 2147483647 w 1077"/>
              <a:gd name="T85" fmla="*/ 2147483647 h 1781"/>
              <a:gd name="T86" fmla="*/ 2147483647 w 1077"/>
              <a:gd name="T87" fmla="*/ 2147483647 h 1781"/>
              <a:gd name="T88" fmla="*/ 2147483647 w 1077"/>
              <a:gd name="T89" fmla="*/ 2147483647 h 1781"/>
              <a:gd name="T90" fmla="*/ 2147483647 w 1077"/>
              <a:gd name="T91" fmla="*/ 2147483647 h 1781"/>
              <a:gd name="T92" fmla="*/ 2147483647 w 1077"/>
              <a:gd name="T93" fmla="*/ 2147483647 h 1781"/>
              <a:gd name="T94" fmla="*/ 2147483647 w 1077"/>
              <a:gd name="T95" fmla="*/ 2147483647 h 1781"/>
              <a:gd name="T96" fmla="*/ 2147483647 w 1077"/>
              <a:gd name="T97" fmla="*/ 2147483647 h 1781"/>
              <a:gd name="T98" fmla="*/ 2147483647 w 1077"/>
              <a:gd name="T99" fmla="*/ 2147483647 h 1781"/>
              <a:gd name="T100" fmla="*/ 2147483647 w 1077"/>
              <a:gd name="T101" fmla="*/ 2147483647 h 1781"/>
              <a:gd name="T102" fmla="*/ 2147483647 w 1077"/>
              <a:gd name="T103" fmla="*/ 2147483647 h 1781"/>
              <a:gd name="T104" fmla="*/ 2147483647 w 1077"/>
              <a:gd name="T105" fmla="*/ 2147483647 h 1781"/>
              <a:gd name="T106" fmla="*/ 2147483647 w 1077"/>
              <a:gd name="T107" fmla="*/ 2147483647 h 1781"/>
              <a:gd name="T108" fmla="*/ 2147483647 w 1077"/>
              <a:gd name="T109" fmla="*/ 2147483647 h 1781"/>
              <a:gd name="T110" fmla="*/ 2147483647 w 1077"/>
              <a:gd name="T111" fmla="*/ 2147483647 h 1781"/>
              <a:gd name="T112" fmla="*/ 2147483647 w 1077"/>
              <a:gd name="T113" fmla="*/ 2147483647 h 1781"/>
              <a:gd name="T114" fmla="*/ 2147483647 w 1077"/>
              <a:gd name="T115" fmla="*/ 2147483647 h 17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77"/>
              <a:gd name="T175" fmla="*/ 0 h 1781"/>
              <a:gd name="T176" fmla="*/ 1077 w 1077"/>
              <a:gd name="T177" fmla="*/ 1781 h 17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77" h="1781">
                <a:moveTo>
                  <a:pt x="1033" y="280"/>
                </a:moveTo>
                <a:cubicBezTo>
                  <a:pt x="1018" y="287"/>
                  <a:pt x="970" y="303"/>
                  <a:pt x="966" y="315"/>
                </a:cubicBezTo>
                <a:cubicBezTo>
                  <a:pt x="962" y="326"/>
                  <a:pt x="967" y="350"/>
                  <a:pt x="951" y="359"/>
                </a:cubicBezTo>
                <a:cubicBezTo>
                  <a:pt x="936" y="368"/>
                  <a:pt x="803" y="466"/>
                  <a:pt x="793" y="486"/>
                </a:cubicBezTo>
                <a:cubicBezTo>
                  <a:pt x="793" y="486"/>
                  <a:pt x="745" y="390"/>
                  <a:pt x="717" y="375"/>
                </a:cubicBezTo>
                <a:cubicBezTo>
                  <a:pt x="717" y="375"/>
                  <a:pt x="708" y="301"/>
                  <a:pt x="650" y="297"/>
                </a:cubicBezTo>
                <a:cubicBezTo>
                  <a:pt x="629" y="296"/>
                  <a:pt x="617" y="294"/>
                  <a:pt x="609" y="291"/>
                </a:cubicBezTo>
                <a:cubicBezTo>
                  <a:pt x="625" y="266"/>
                  <a:pt x="625" y="266"/>
                  <a:pt x="625" y="266"/>
                </a:cubicBezTo>
                <a:cubicBezTo>
                  <a:pt x="609" y="266"/>
                  <a:pt x="609" y="266"/>
                  <a:pt x="609" y="266"/>
                </a:cubicBezTo>
                <a:cubicBezTo>
                  <a:pt x="617" y="253"/>
                  <a:pt x="628" y="236"/>
                  <a:pt x="632" y="236"/>
                </a:cubicBezTo>
                <a:cubicBezTo>
                  <a:pt x="637" y="235"/>
                  <a:pt x="674" y="230"/>
                  <a:pt x="679" y="228"/>
                </a:cubicBezTo>
                <a:cubicBezTo>
                  <a:pt x="683" y="225"/>
                  <a:pt x="687" y="201"/>
                  <a:pt x="682" y="187"/>
                </a:cubicBezTo>
                <a:cubicBezTo>
                  <a:pt x="677" y="173"/>
                  <a:pt x="687" y="159"/>
                  <a:pt x="687" y="159"/>
                </a:cubicBezTo>
                <a:cubicBezTo>
                  <a:pt x="698" y="150"/>
                  <a:pt x="698" y="150"/>
                  <a:pt x="698" y="150"/>
                </a:cubicBezTo>
                <a:cubicBezTo>
                  <a:pt x="698" y="150"/>
                  <a:pt x="684" y="128"/>
                  <a:pt x="676" y="117"/>
                </a:cubicBezTo>
                <a:cubicBezTo>
                  <a:pt x="667" y="106"/>
                  <a:pt x="669" y="92"/>
                  <a:pt x="665" y="82"/>
                </a:cubicBezTo>
                <a:cubicBezTo>
                  <a:pt x="661" y="72"/>
                  <a:pt x="672" y="65"/>
                  <a:pt x="672" y="65"/>
                </a:cubicBezTo>
                <a:cubicBezTo>
                  <a:pt x="672" y="65"/>
                  <a:pt x="668" y="55"/>
                  <a:pt x="661" y="50"/>
                </a:cubicBezTo>
                <a:cubicBezTo>
                  <a:pt x="653" y="46"/>
                  <a:pt x="666" y="44"/>
                  <a:pt x="649" y="36"/>
                </a:cubicBezTo>
                <a:cubicBezTo>
                  <a:pt x="632" y="28"/>
                  <a:pt x="641" y="32"/>
                  <a:pt x="627" y="24"/>
                </a:cubicBezTo>
                <a:cubicBezTo>
                  <a:pt x="612" y="16"/>
                  <a:pt x="634" y="21"/>
                  <a:pt x="612" y="16"/>
                </a:cubicBezTo>
                <a:cubicBezTo>
                  <a:pt x="591" y="11"/>
                  <a:pt x="579" y="3"/>
                  <a:pt x="576" y="3"/>
                </a:cubicBezTo>
                <a:cubicBezTo>
                  <a:pt x="573" y="3"/>
                  <a:pt x="582" y="6"/>
                  <a:pt x="573" y="3"/>
                </a:cubicBezTo>
                <a:cubicBezTo>
                  <a:pt x="563" y="0"/>
                  <a:pt x="498" y="33"/>
                  <a:pt x="492" y="48"/>
                </a:cubicBezTo>
                <a:cubicBezTo>
                  <a:pt x="485" y="64"/>
                  <a:pt x="475" y="83"/>
                  <a:pt x="475" y="83"/>
                </a:cubicBezTo>
                <a:cubicBezTo>
                  <a:pt x="475" y="83"/>
                  <a:pt x="469" y="104"/>
                  <a:pt x="471" y="119"/>
                </a:cubicBezTo>
                <a:cubicBezTo>
                  <a:pt x="474" y="134"/>
                  <a:pt x="484" y="147"/>
                  <a:pt x="488" y="152"/>
                </a:cubicBezTo>
                <a:cubicBezTo>
                  <a:pt x="491" y="156"/>
                  <a:pt x="508" y="184"/>
                  <a:pt x="513" y="199"/>
                </a:cubicBezTo>
                <a:cubicBezTo>
                  <a:pt x="517" y="212"/>
                  <a:pt x="521" y="228"/>
                  <a:pt x="506" y="235"/>
                </a:cubicBezTo>
                <a:cubicBezTo>
                  <a:pt x="495" y="223"/>
                  <a:pt x="495" y="223"/>
                  <a:pt x="495" y="223"/>
                </a:cubicBezTo>
                <a:cubicBezTo>
                  <a:pt x="476" y="237"/>
                  <a:pt x="476" y="237"/>
                  <a:pt x="476" y="237"/>
                </a:cubicBezTo>
                <a:cubicBezTo>
                  <a:pt x="454" y="233"/>
                  <a:pt x="427" y="222"/>
                  <a:pt x="386" y="230"/>
                </a:cubicBezTo>
                <a:cubicBezTo>
                  <a:pt x="333" y="241"/>
                  <a:pt x="313" y="257"/>
                  <a:pt x="281" y="265"/>
                </a:cubicBezTo>
                <a:cubicBezTo>
                  <a:pt x="249" y="272"/>
                  <a:pt x="128" y="293"/>
                  <a:pt x="106" y="313"/>
                </a:cubicBezTo>
                <a:cubicBezTo>
                  <a:pt x="84" y="332"/>
                  <a:pt x="76" y="418"/>
                  <a:pt x="82" y="553"/>
                </a:cubicBezTo>
                <a:cubicBezTo>
                  <a:pt x="82" y="553"/>
                  <a:pt x="62" y="616"/>
                  <a:pt x="60" y="630"/>
                </a:cubicBezTo>
                <a:cubicBezTo>
                  <a:pt x="59" y="644"/>
                  <a:pt x="67" y="703"/>
                  <a:pt x="139" y="690"/>
                </a:cubicBezTo>
                <a:cubicBezTo>
                  <a:pt x="203" y="679"/>
                  <a:pt x="151" y="622"/>
                  <a:pt x="138" y="599"/>
                </a:cubicBezTo>
                <a:cubicBezTo>
                  <a:pt x="146" y="594"/>
                  <a:pt x="154" y="590"/>
                  <a:pt x="154" y="590"/>
                </a:cubicBezTo>
                <a:cubicBezTo>
                  <a:pt x="154" y="590"/>
                  <a:pt x="168" y="554"/>
                  <a:pt x="169" y="527"/>
                </a:cubicBezTo>
                <a:cubicBezTo>
                  <a:pt x="169" y="510"/>
                  <a:pt x="174" y="454"/>
                  <a:pt x="176" y="409"/>
                </a:cubicBezTo>
                <a:cubicBezTo>
                  <a:pt x="176" y="408"/>
                  <a:pt x="176" y="407"/>
                  <a:pt x="176" y="406"/>
                </a:cubicBezTo>
                <a:cubicBezTo>
                  <a:pt x="178" y="394"/>
                  <a:pt x="179" y="384"/>
                  <a:pt x="180" y="378"/>
                </a:cubicBezTo>
                <a:cubicBezTo>
                  <a:pt x="190" y="376"/>
                  <a:pt x="204" y="375"/>
                  <a:pt x="220" y="373"/>
                </a:cubicBezTo>
                <a:cubicBezTo>
                  <a:pt x="224" y="373"/>
                  <a:pt x="229" y="373"/>
                  <a:pt x="234" y="372"/>
                </a:cubicBezTo>
                <a:cubicBezTo>
                  <a:pt x="265" y="370"/>
                  <a:pt x="294" y="364"/>
                  <a:pt x="308" y="360"/>
                </a:cubicBezTo>
                <a:cubicBezTo>
                  <a:pt x="308" y="360"/>
                  <a:pt x="308" y="360"/>
                  <a:pt x="308" y="360"/>
                </a:cubicBezTo>
                <a:cubicBezTo>
                  <a:pt x="311" y="360"/>
                  <a:pt x="314" y="359"/>
                  <a:pt x="317" y="358"/>
                </a:cubicBezTo>
                <a:cubicBezTo>
                  <a:pt x="317" y="360"/>
                  <a:pt x="319" y="371"/>
                  <a:pt x="322" y="385"/>
                </a:cubicBezTo>
                <a:cubicBezTo>
                  <a:pt x="310" y="466"/>
                  <a:pt x="270" y="740"/>
                  <a:pt x="256" y="760"/>
                </a:cubicBezTo>
                <a:cubicBezTo>
                  <a:pt x="240" y="784"/>
                  <a:pt x="232" y="799"/>
                  <a:pt x="232" y="799"/>
                </a:cubicBezTo>
                <a:cubicBezTo>
                  <a:pt x="232" y="799"/>
                  <a:pt x="242" y="797"/>
                  <a:pt x="254" y="794"/>
                </a:cubicBezTo>
                <a:cubicBezTo>
                  <a:pt x="250" y="811"/>
                  <a:pt x="249" y="832"/>
                  <a:pt x="252" y="861"/>
                </a:cubicBezTo>
                <a:cubicBezTo>
                  <a:pt x="252" y="861"/>
                  <a:pt x="254" y="876"/>
                  <a:pt x="261" y="896"/>
                </a:cubicBezTo>
                <a:cubicBezTo>
                  <a:pt x="247" y="979"/>
                  <a:pt x="227" y="1177"/>
                  <a:pt x="200" y="1256"/>
                </a:cubicBezTo>
                <a:cubicBezTo>
                  <a:pt x="174" y="1282"/>
                  <a:pt x="141" y="1326"/>
                  <a:pt x="123" y="1406"/>
                </a:cubicBezTo>
                <a:cubicBezTo>
                  <a:pt x="123" y="1406"/>
                  <a:pt x="123" y="1406"/>
                  <a:pt x="123" y="1406"/>
                </a:cubicBezTo>
                <a:cubicBezTo>
                  <a:pt x="86" y="1483"/>
                  <a:pt x="47" y="1577"/>
                  <a:pt x="47" y="1578"/>
                </a:cubicBezTo>
                <a:cubicBezTo>
                  <a:pt x="25" y="1596"/>
                  <a:pt x="10" y="1604"/>
                  <a:pt x="5" y="1627"/>
                </a:cubicBezTo>
                <a:cubicBezTo>
                  <a:pt x="4" y="1630"/>
                  <a:pt x="4" y="1631"/>
                  <a:pt x="4" y="1633"/>
                </a:cubicBezTo>
                <a:cubicBezTo>
                  <a:pt x="0" y="1665"/>
                  <a:pt x="0" y="1665"/>
                  <a:pt x="0" y="1665"/>
                </a:cubicBezTo>
                <a:cubicBezTo>
                  <a:pt x="0" y="1665"/>
                  <a:pt x="44" y="1698"/>
                  <a:pt x="56" y="1688"/>
                </a:cubicBezTo>
                <a:cubicBezTo>
                  <a:pt x="64" y="1682"/>
                  <a:pt x="74" y="1683"/>
                  <a:pt x="85" y="1692"/>
                </a:cubicBezTo>
                <a:cubicBezTo>
                  <a:pt x="91" y="1698"/>
                  <a:pt x="97" y="1705"/>
                  <a:pt x="104" y="1714"/>
                </a:cubicBezTo>
                <a:cubicBezTo>
                  <a:pt x="105" y="1715"/>
                  <a:pt x="105" y="1716"/>
                  <a:pt x="106" y="1717"/>
                </a:cubicBezTo>
                <a:cubicBezTo>
                  <a:pt x="111" y="1724"/>
                  <a:pt x="116" y="1731"/>
                  <a:pt x="122" y="1741"/>
                </a:cubicBezTo>
                <a:cubicBezTo>
                  <a:pt x="122" y="1741"/>
                  <a:pt x="153" y="1781"/>
                  <a:pt x="193" y="1765"/>
                </a:cubicBezTo>
                <a:cubicBezTo>
                  <a:pt x="193" y="1765"/>
                  <a:pt x="208" y="1732"/>
                  <a:pt x="174" y="1703"/>
                </a:cubicBezTo>
                <a:cubicBezTo>
                  <a:pt x="147" y="1680"/>
                  <a:pt x="145" y="1650"/>
                  <a:pt x="148" y="1630"/>
                </a:cubicBezTo>
                <a:cubicBezTo>
                  <a:pt x="161" y="1636"/>
                  <a:pt x="161" y="1636"/>
                  <a:pt x="161" y="1636"/>
                </a:cubicBezTo>
                <a:cubicBezTo>
                  <a:pt x="161" y="1636"/>
                  <a:pt x="161" y="1636"/>
                  <a:pt x="170" y="1587"/>
                </a:cubicBezTo>
                <a:cubicBezTo>
                  <a:pt x="179" y="1539"/>
                  <a:pt x="301" y="1314"/>
                  <a:pt x="323" y="1294"/>
                </a:cubicBezTo>
                <a:cubicBezTo>
                  <a:pt x="336" y="1282"/>
                  <a:pt x="352" y="1230"/>
                  <a:pt x="365" y="1185"/>
                </a:cubicBezTo>
                <a:cubicBezTo>
                  <a:pt x="372" y="1176"/>
                  <a:pt x="379" y="1165"/>
                  <a:pt x="385" y="1152"/>
                </a:cubicBezTo>
                <a:cubicBezTo>
                  <a:pt x="404" y="1111"/>
                  <a:pt x="437" y="960"/>
                  <a:pt x="437" y="960"/>
                </a:cubicBezTo>
                <a:cubicBezTo>
                  <a:pt x="437" y="960"/>
                  <a:pt x="470" y="949"/>
                  <a:pt x="481" y="943"/>
                </a:cubicBezTo>
                <a:cubicBezTo>
                  <a:pt x="492" y="938"/>
                  <a:pt x="508" y="937"/>
                  <a:pt x="573" y="923"/>
                </a:cubicBezTo>
                <a:cubicBezTo>
                  <a:pt x="637" y="908"/>
                  <a:pt x="699" y="879"/>
                  <a:pt x="699" y="879"/>
                </a:cubicBezTo>
                <a:cubicBezTo>
                  <a:pt x="699" y="879"/>
                  <a:pt x="679" y="928"/>
                  <a:pt x="681" y="965"/>
                </a:cubicBezTo>
                <a:cubicBezTo>
                  <a:pt x="681" y="969"/>
                  <a:pt x="682" y="972"/>
                  <a:pt x="682" y="976"/>
                </a:cubicBezTo>
                <a:cubicBezTo>
                  <a:pt x="673" y="1023"/>
                  <a:pt x="663" y="1072"/>
                  <a:pt x="657" y="1085"/>
                </a:cubicBezTo>
                <a:cubicBezTo>
                  <a:pt x="645" y="1110"/>
                  <a:pt x="632" y="1141"/>
                  <a:pt x="632" y="1141"/>
                </a:cubicBezTo>
                <a:cubicBezTo>
                  <a:pt x="632" y="1141"/>
                  <a:pt x="639" y="1142"/>
                  <a:pt x="649" y="1143"/>
                </a:cubicBezTo>
                <a:cubicBezTo>
                  <a:pt x="633" y="1177"/>
                  <a:pt x="615" y="1211"/>
                  <a:pt x="618" y="1225"/>
                </a:cubicBezTo>
                <a:cubicBezTo>
                  <a:pt x="614" y="1247"/>
                  <a:pt x="614" y="1247"/>
                  <a:pt x="614" y="1247"/>
                </a:cubicBezTo>
                <a:cubicBezTo>
                  <a:pt x="670" y="1269"/>
                  <a:pt x="670" y="1269"/>
                  <a:pt x="670" y="1269"/>
                </a:cubicBezTo>
                <a:cubicBezTo>
                  <a:pt x="670" y="1269"/>
                  <a:pt x="694" y="1263"/>
                  <a:pt x="728" y="1274"/>
                </a:cubicBezTo>
                <a:cubicBezTo>
                  <a:pt x="728" y="1274"/>
                  <a:pt x="728" y="1274"/>
                  <a:pt x="728" y="1274"/>
                </a:cubicBezTo>
                <a:cubicBezTo>
                  <a:pt x="752" y="1285"/>
                  <a:pt x="777" y="1293"/>
                  <a:pt x="795" y="1285"/>
                </a:cubicBezTo>
                <a:cubicBezTo>
                  <a:pt x="825" y="1273"/>
                  <a:pt x="867" y="1244"/>
                  <a:pt x="867" y="1226"/>
                </a:cubicBezTo>
                <a:cubicBezTo>
                  <a:pt x="867" y="1208"/>
                  <a:pt x="855" y="1215"/>
                  <a:pt x="830" y="1219"/>
                </a:cubicBezTo>
                <a:cubicBezTo>
                  <a:pt x="806" y="1223"/>
                  <a:pt x="766" y="1195"/>
                  <a:pt x="753" y="1179"/>
                </a:cubicBezTo>
                <a:cubicBezTo>
                  <a:pt x="750" y="1176"/>
                  <a:pt x="748" y="1171"/>
                  <a:pt x="746" y="1165"/>
                </a:cubicBezTo>
                <a:cubicBezTo>
                  <a:pt x="753" y="1179"/>
                  <a:pt x="766" y="1180"/>
                  <a:pt x="766" y="1180"/>
                </a:cubicBezTo>
                <a:cubicBezTo>
                  <a:pt x="766" y="1180"/>
                  <a:pt x="817" y="952"/>
                  <a:pt x="840" y="864"/>
                </a:cubicBezTo>
                <a:cubicBezTo>
                  <a:pt x="840" y="864"/>
                  <a:pt x="840" y="864"/>
                  <a:pt x="840" y="864"/>
                </a:cubicBezTo>
                <a:cubicBezTo>
                  <a:pt x="856" y="847"/>
                  <a:pt x="886" y="780"/>
                  <a:pt x="831" y="762"/>
                </a:cubicBezTo>
                <a:cubicBezTo>
                  <a:pt x="777" y="744"/>
                  <a:pt x="577" y="746"/>
                  <a:pt x="521" y="760"/>
                </a:cubicBezTo>
                <a:cubicBezTo>
                  <a:pt x="514" y="762"/>
                  <a:pt x="510" y="761"/>
                  <a:pt x="507" y="757"/>
                </a:cubicBezTo>
                <a:cubicBezTo>
                  <a:pt x="508" y="757"/>
                  <a:pt x="508" y="757"/>
                  <a:pt x="508" y="757"/>
                </a:cubicBezTo>
                <a:cubicBezTo>
                  <a:pt x="508" y="758"/>
                  <a:pt x="508" y="758"/>
                  <a:pt x="508" y="758"/>
                </a:cubicBezTo>
                <a:cubicBezTo>
                  <a:pt x="536" y="738"/>
                  <a:pt x="536" y="738"/>
                  <a:pt x="536" y="738"/>
                </a:cubicBezTo>
                <a:cubicBezTo>
                  <a:pt x="536" y="738"/>
                  <a:pt x="543" y="691"/>
                  <a:pt x="560" y="658"/>
                </a:cubicBezTo>
                <a:cubicBezTo>
                  <a:pt x="576" y="625"/>
                  <a:pt x="599" y="520"/>
                  <a:pt x="607" y="511"/>
                </a:cubicBezTo>
                <a:cubicBezTo>
                  <a:pt x="607" y="511"/>
                  <a:pt x="607" y="511"/>
                  <a:pt x="607" y="511"/>
                </a:cubicBezTo>
                <a:cubicBezTo>
                  <a:pt x="611" y="506"/>
                  <a:pt x="615" y="500"/>
                  <a:pt x="620" y="491"/>
                </a:cubicBezTo>
                <a:cubicBezTo>
                  <a:pt x="634" y="465"/>
                  <a:pt x="643" y="449"/>
                  <a:pt x="643" y="449"/>
                </a:cubicBezTo>
                <a:cubicBezTo>
                  <a:pt x="643" y="449"/>
                  <a:pt x="695" y="520"/>
                  <a:pt x="715" y="529"/>
                </a:cubicBezTo>
                <a:cubicBezTo>
                  <a:pt x="734" y="537"/>
                  <a:pt x="767" y="599"/>
                  <a:pt x="784" y="596"/>
                </a:cubicBezTo>
                <a:cubicBezTo>
                  <a:pt x="795" y="594"/>
                  <a:pt x="812" y="585"/>
                  <a:pt x="836" y="566"/>
                </a:cubicBezTo>
                <a:cubicBezTo>
                  <a:pt x="836" y="566"/>
                  <a:pt x="836" y="566"/>
                  <a:pt x="836" y="566"/>
                </a:cubicBezTo>
                <a:cubicBezTo>
                  <a:pt x="872" y="554"/>
                  <a:pt x="1000" y="429"/>
                  <a:pt x="1013" y="425"/>
                </a:cubicBezTo>
                <a:cubicBezTo>
                  <a:pt x="1019" y="423"/>
                  <a:pt x="1010" y="412"/>
                  <a:pt x="999" y="402"/>
                </a:cubicBezTo>
                <a:cubicBezTo>
                  <a:pt x="1000" y="401"/>
                  <a:pt x="1000" y="401"/>
                  <a:pt x="1001" y="401"/>
                </a:cubicBezTo>
                <a:cubicBezTo>
                  <a:pt x="1016" y="396"/>
                  <a:pt x="1030" y="394"/>
                  <a:pt x="1042" y="374"/>
                </a:cubicBezTo>
                <a:cubicBezTo>
                  <a:pt x="1054" y="355"/>
                  <a:pt x="1077" y="306"/>
                  <a:pt x="1072" y="296"/>
                </a:cubicBezTo>
                <a:cubicBezTo>
                  <a:pt x="1067" y="287"/>
                  <a:pt x="1047" y="274"/>
                  <a:pt x="1033" y="280"/>
                </a:cubicBezTo>
                <a:close/>
              </a:path>
            </a:pathLst>
          </a:custGeom>
          <a:solidFill>
            <a:srgbClr val="117A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1200">
                <a:sym typeface="Arial" pitchFamily="34" charset="0"/>
              </a:rPr>
              <a:t> </a:t>
            </a:r>
          </a:p>
        </p:txBody>
      </p:sp>
      <p:sp>
        <p:nvSpPr>
          <p:cNvPr id="21522" name="稻壳儿小白白(http://dwz.cn/Wu2UP)"/>
          <p:cNvSpPr txBox="1">
            <a:spLocks noChangeArrowheads="1"/>
          </p:cNvSpPr>
          <p:nvPr/>
        </p:nvSpPr>
        <p:spPr bwMode="auto">
          <a:xfrm>
            <a:off x="6096000" y="1177574"/>
            <a:ext cx="514191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itchFamily="34" charset="0"/>
                <a:ea typeface="微软雅黑" pitchFamily="34" charset="-122"/>
              </a:defRPr>
            </a:lvl1pPr>
            <a:lvl2pPr marL="742950" indent="-285750" defTabSz="1216025">
              <a:defRPr>
                <a:solidFill>
                  <a:schemeClr val="tx1"/>
                </a:solidFill>
                <a:latin typeface="Arial" pitchFamily="34" charset="0"/>
                <a:ea typeface="微软雅黑" pitchFamily="34" charset="-122"/>
              </a:defRPr>
            </a:lvl2pPr>
            <a:lvl3pPr marL="1143000" indent="-228600" defTabSz="1216025">
              <a:defRPr>
                <a:solidFill>
                  <a:schemeClr val="tx1"/>
                </a:solidFill>
                <a:latin typeface="Arial" pitchFamily="34" charset="0"/>
                <a:ea typeface="微软雅黑" pitchFamily="34" charset="-122"/>
              </a:defRPr>
            </a:lvl3pPr>
            <a:lvl4pPr marL="1600200" indent="-228600" defTabSz="1216025">
              <a:defRPr>
                <a:solidFill>
                  <a:schemeClr val="tx1"/>
                </a:solidFill>
                <a:latin typeface="Arial" pitchFamily="34" charset="0"/>
                <a:ea typeface="微软雅黑" pitchFamily="34" charset="-122"/>
              </a:defRPr>
            </a:lvl4pPr>
            <a:lvl5pPr marL="2057400" indent="-228600" defTabSz="1216025">
              <a:defRPr>
                <a:solidFill>
                  <a:schemeClr val="tx1"/>
                </a:solidFill>
                <a:latin typeface="Arial" pitchFamily="34" charset="0"/>
                <a:ea typeface="微软雅黑" pitchFamily="34"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spcBef>
                <a:spcPct val="20000"/>
              </a:spcBef>
            </a:pPr>
            <a:r>
              <a:rPr lang="zh-CN" altLang="en-US" sz="4800" b="1" dirty="0">
                <a:sym typeface="Arial" pitchFamily="34" charset="0"/>
              </a:rPr>
              <a:t>实施</a:t>
            </a:r>
            <a:r>
              <a:rPr lang="zh-CN" altLang="en-US" sz="4800" b="1" dirty="0">
                <a:solidFill>
                  <a:srgbClr val="117A68"/>
                </a:solidFill>
                <a:sym typeface="Arial" pitchFamily="34" charset="0"/>
              </a:rPr>
              <a:t>意义</a:t>
            </a:r>
            <a:endParaRPr lang="en-US" sz="4800" b="1" dirty="0">
              <a:solidFill>
                <a:srgbClr val="117A68"/>
              </a:solidFill>
              <a:sym typeface="Arial" pitchFamily="34" charset="0"/>
            </a:endParaRPr>
          </a:p>
        </p:txBody>
      </p:sp>
      <p:sp>
        <p:nvSpPr>
          <p:cNvPr id="21523" name="稻壳儿小白白(http://dwz.cn/Wu2UP)"/>
          <p:cNvSpPr>
            <a:spLocks noChangeArrowheads="1"/>
          </p:cNvSpPr>
          <p:nvPr/>
        </p:nvSpPr>
        <p:spPr bwMode="auto">
          <a:xfrm>
            <a:off x="6096000" y="2303145"/>
            <a:ext cx="5445125"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342900" indent="-342900" defTabSz="1216025" eaLnBrk="1" hangingPunct="1">
              <a:lnSpc>
                <a:spcPct val="150000"/>
              </a:lnSpc>
              <a:spcBef>
                <a:spcPct val="20000"/>
              </a:spcBef>
              <a:buFont typeface="Wingdings" panose="05000000000000000000" pitchFamily="2" charset="2"/>
              <a:buChar char="u"/>
            </a:pPr>
            <a:r>
              <a:rPr lang="zh-CN" altLang="en-US" sz="2000" dirty="0">
                <a:solidFill>
                  <a:srgbClr val="445469"/>
                </a:solidFill>
                <a:sym typeface="Arial" pitchFamily="34" charset="0"/>
              </a:rPr>
              <a:t>提高相较于传统录播系统的录制质量，突破小范围地点和人员限制</a:t>
            </a:r>
          </a:p>
          <a:p>
            <a:pPr marL="342900" indent="-342900" defTabSz="1216025" eaLnBrk="1" hangingPunct="1">
              <a:lnSpc>
                <a:spcPct val="150000"/>
              </a:lnSpc>
              <a:spcBef>
                <a:spcPct val="20000"/>
              </a:spcBef>
              <a:buFont typeface="Wingdings" panose="05000000000000000000" pitchFamily="2" charset="2"/>
              <a:buChar char="u"/>
            </a:pPr>
            <a:r>
              <a:rPr lang="zh-CN" altLang="en-US" sz="2000" dirty="0">
                <a:solidFill>
                  <a:srgbClr val="445469"/>
                </a:solidFill>
                <a:sym typeface="Arial" pitchFamily="34" charset="0"/>
              </a:rPr>
              <a:t>实现录播与直播效果一体化，让更多的人同时分享到精彩的现场影像</a:t>
            </a:r>
          </a:p>
          <a:p>
            <a:pPr marL="342900" indent="-342900" defTabSz="1216025" eaLnBrk="1" hangingPunct="1">
              <a:lnSpc>
                <a:spcPct val="150000"/>
              </a:lnSpc>
              <a:spcBef>
                <a:spcPct val="20000"/>
              </a:spcBef>
              <a:buFont typeface="Wingdings" panose="05000000000000000000" pitchFamily="2" charset="2"/>
              <a:buChar char="u"/>
            </a:pPr>
            <a:r>
              <a:rPr lang="zh-CN" altLang="en-US" sz="2000" dirty="0">
                <a:solidFill>
                  <a:srgbClr val="445469"/>
                </a:solidFill>
                <a:sym typeface="Arial" pitchFamily="34" charset="0"/>
              </a:rPr>
              <a:t>为教育教学表现形式提供新方法和新思路</a:t>
            </a:r>
          </a:p>
          <a:p>
            <a:pPr marL="342900" indent="-342900" defTabSz="1216025" eaLnBrk="1" hangingPunct="1">
              <a:lnSpc>
                <a:spcPct val="150000"/>
              </a:lnSpc>
              <a:spcBef>
                <a:spcPct val="20000"/>
              </a:spcBef>
              <a:buFont typeface="Wingdings" panose="05000000000000000000" pitchFamily="2" charset="2"/>
              <a:buChar char="u"/>
            </a:pPr>
            <a:r>
              <a:rPr lang="zh-CN" altLang="en-US" sz="2000" dirty="0">
                <a:solidFill>
                  <a:srgbClr val="445469"/>
                </a:solidFill>
                <a:sym typeface="Arial" pitchFamily="34" charset="0"/>
              </a:rPr>
              <a:t>辅助校园视频相关节目录制与制作</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3"/>
          <p:cNvSpPr txBox="1">
            <a:spLocks noChangeArrowheads="1"/>
          </p:cNvSpPr>
          <p:nvPr/>
        </p:nvSpPr>
        <p:spPr bwMode="auto">
          <a:xfrm>
            <a:off x="2967038" y="4416425"/>
            <a:ext cx="60642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4800" b="1" dirty="0">
                <a:solidFill>
                  <a:srgbClr val="117A68"/>
                </a:solidFill>
                <a:latin typeface="微软雅黑" pitchFamily="34" charset="-122"/>
              </a:rPr>
              <a:t>过程与效果</a:t>
            </a:r>
          </a:p>
        </p:txBody>
      </p:sp>
      <p:grpSp>
        <p:nvGrpSpPr>
          <p:cNvPr id="16387" name="组合 4"/>
          <p:cNvGrpSpPr>
            <a:grpSpLocks noChangeAspect="1"/>
          </p:cNvGrpSpPr>
          <p:nvPr/>
        </p:nvGrpSpPr>
        <p:grpSpPr bwMode="auto">
          <a:xfrm>
            <a:off x="4357688" y="1117600"/>
            <a:ext cx="3155950" cy="2946400"/>
            <a:chOff x="0" y="0"/>
            <a:chExt cx="6822015" cy="6383223"/>
          </a:xfrm>
        </p:grpSpPr>
        <p:pic>
          <p:nvPicPr>
            <p:cNvPr id="1639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3" y="0"/>
              <a:ext cx="6818442" cy="638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822015" cy="638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388" name="文本框 2"/>
          <p:cNvSpPr txBox="1">
            <a:spLocks noChangeArrowheads="1"/>
          </p:cNvSpPr>
          <p:nvPr/>
        </p:nvSpPr>
        <p:spPr bwMode="auto">
          <a:xfrm>
            <a:off x="5130800" y="1338263"/>
            <a:ext cx="16097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sz="16600">
                <a:solidFill>
                  <a:schemeClr val="bg1"/>
                </a:solidFill>
                <a:latin typeface="Impact" pitchFamily="34" charset="0"/>
              </a:rPr>
              <a:t>3</a:t>
            </a:r>
            <a:endParaRPr lang="zh-CN" altLang="en-US" sz="16600">
              <a:solidFill>
                <a:schemeClr val="bg1"/>
              </a:solidFill>
              <a:latin typeface="Impact" pitchFamily="34" charset="0"/>
            </a:endParaRPr>
          </a:p>
        </p:txBody>
      </p:sp>
      <p:sp>
        <p:nvSpPr>
          <p:cNvPr id="16389" name="文本框 19"/>
          <p:cNvSpPr txBox="1">
            <a:spLocks noChangeArrowheads="1"/>
          </p:cNvSpPr>
          <p:nvPr/>
        </p:nvSpPr>
        <p:spPr bwMode="auto">
          <a:xfrm>
            <a:off x="3747246" y="5199063"/>
            <a:ext cx="44823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en-US" altLang="zh-CN" dirty="0">
                <a:solidFill>
                  <a:srgbClr val="007F58"/>
                </a:solidFill>
                <a:latin typeface="微软雅黑" pitchFamily="34" charset="-122"/>
              </a:rPr>
              <a:t>Process and effect</a:t>
            </a:r>
            <a:endParaRPr lang="zh-CN" altLang="en-US" dirty="0">
              <a:solidFill>
                <a:srgbClr val="007F58"/>
              </a:solidFill>
              <a:latin typeface="微软雅黑" pitchFamily="34" charset="-122"/>
            </a:endParaRPr>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7EE3402-CD81-49FF-BAC0-8A8EE81EE1F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
            <a:ext cx="12192000" cy="6858002"/>
          </a:xfrm>
          <a:prstGeom prst="rect">
            <a:avLst/>
          </a:prstGeom>
        </p:spPr>
      </p:pic>
      <p:sp>
        <p:nvSpPr>
          <p:cNvPr id="6" name="矩形 5">
            <a:extLst>
              <a:ext uri="{FF2B5EF4-FFF2-40B4-BE49-F238E27FC236}">
                <a16:creationId xmlns:a16="http://schemas.microsoft.com/office/drawing/2014/main" id="{A3156B57-BFDE-4873-B802-9810F2BC073A}"/>
              </a:ext>
            </a:extLst>
          </p:cNvPr>
          <p:cNvSpPr/>
          <p:nvPr/>
        </p:nvSpPr>
        <p:spPr bwMode="auto">
          <a:xfrm>
            <a:off x="-130885" y="-58273"/>
            <a:ext cx="12702988" cy="6974543"/>
          </a:xfrm>
          <a:prstGeom prst="rect">
            <a:avLst/>
          </a:prstGeom>
          <a:gradFill flip="none" rotWithShape="1">
            <a:gsLst>
              <a:gs pos="0">
                <a:schemeClr val="accent3">
                  <a:alpha val="49000"/>
                  <a:lumMod val="0"/>
                  <a:lumOff val="100000"/>
                </a:schemeClr>
              </a:gs>
              <a:gs pos="100000">
                <a:schemeClr val="accent3">
                  <a:lumMod val="30000"/>
                  <a:lumOff val="70000"/>
                </a:schemeClr>
              </a:gs>
            </a:gsLst>
            <a:lin ang="5400000" scaled="1"/>
            <a:tileRect/>
          </a:gra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rgbClr val="FFFFFF"/>
              </a:solidFill>
              <a:effectLst/>
              <a:latin typeface="Arial" pitchFamily="34" charset="0"/>
              <a:ea typeface="微软雅黑" pitchFamily="34" charset="-122"/>
            </a:endParaRPr>
          </a:p>
        </p:txBody>
      </p:sp>
      <p:sp>
        <p:nvSpPr>
          <p:cNvPr id="3074" name="稻壳儿小白白(http://dwz.cn/Wu2UP)"/>
          <p:cNvSpPr txBox="1">
            <a:spLocks noChangeArrowheads="1"/>
          </p:cNvSpPr>
          <p:nvPr/>
        </p:nvSpPr>
        <p:spPr bwMode="auto">
          <a:xfrm>
            <a:off x="5362151" y="1684137"/>
            <a:ext cx="5923335" cy="338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eaLnBrk="1" hangingPunct="1"/>
            <a:r>
              <a:rPr lang="en-US" altLang="zh-CN" sz="3200" b="1" dirty="0">
                <a:solidFill>
                  <a:srgbClr val="117A68"/>
                </a:solidFill>
                <a:sym typeface="Arial" pitchFamily="34" charset="0"/>
              </a:rPr>
              <a:t>2017</a:t>
            </a:r>
            <a:r>
              <a:rPr lang="zh-CN" altLang="en-US" sz="3200" b="1" dirty="0">
                <a:solidFill>
                  <a:srgbClr val="117A68"/>
                </a:solidFill>
                <a:sym typeface="Arial" pitchFamily="34" charset="0"/>
              </a:rPr>
              <a:t>年</a:t>
            </a:r>
            <a:r>
              <a:rPr lang="en-US" altLang="zh-CN" sz="3200" b="1" dirty="0">
                <a:solidFill>
                  <a:srgbClr val="117A68"/>
                </a:solidFill>
                <a:sym typeface="Arial" pitchFamily="34" charset="0"/>
              </a:rPr>
              <a:t>6</a:t>
            </a:r>
            <a:r>
              <a:rPr lang="zh-CN" altLang="en-US" sz="3200" b="1" dirty="0">
                <a:solidFill>
                  <a:srgbClr val="117A68"/>
                </a:solidFill>
                <a:sym typeface="Arial" pitchFamily="34" charset="0"/>
              </a:rPr>
              <a:t>月</a:t>
            </a:r>
            <a:r>
              <a:rPr lang="en-US" altLang="zh-CN" sz="3200" b="1" dirty="0">
                <a:solidFill>
                  <a:srgbClr val="117A68"/>
                </a:solidFill>
                <a:sym typeface="Arial" pitchFamily="34" charset="0"/>
              </a:rPr>
              <a:t>23</a:t>
            </a:r>
            <a:r>
              <a:rPr lang="zh-CN" altLang="en-US" sz="3200" b="1" dirty="0">
                <a:solidFill>
                  <a:srgbClr val="117A68"/>
                </a:solidFill>
                <a:sym typeface="Arial" pitchFamily="34" charset="0"/>
              </a:rPr>
              <a:t>日</a:t>
            </a:r>
            <a:r>
              <a:rPr lang="en-US" altLang="zh-CN" sz="3200" b="1" dirty="0">
                <a:solidFill>
                  <a:srgbClr val="117A68"/>
                </a:solidFill>
                <a:sym typeface="Arial" pitchFamily="34" charset="0"/>
              </a:rPr>
              <a:t>~24</a:t>
            </a:r>
            <a:r>
              <a:rPr lang="zh-CN" altLang="en-US" sz="3200" b="1" dirty="0">
                <a:solidFill>
                  <a:srgbClr val="117A68"/>
                </a:solidFill>
                <a:sym typeface="Arial" pitchFamily="34" charset="0"/>
              </a:rPr>
              <a:t>日</a:t>
            </a:r>
            <a:endParaRPr lang="en-US" altLang="zh-CN" sz="3200" b="1" dirty="0">
              <a:solidFill>
                <a:srgbClr val="117A68"/>
              </a:solidFill>
              <a:sym typeface="Arial" pitchFamily="34" charset="0"/>
            </a:endParaRPr>
          </a:p>
          <a:p>
            <a:pPr indent="457200" eaLnBrk="1" hangingPunct="1">
              <a:lnSpc>
                <a:spcPct val="150000"/>
              </a:lnSpc>
            </a:pPr>
            <a:r>
              <a:rPr lang="zh-CN" altLang="en-US" sz="2000" b="1" dirty="0">
                <a:sym typeface="Arial" pitchFamily="34" charset="0"/>
              </a:rPr>
              <a:t>我校举办本科生、研究生毕业典礼，地点在我校大礼堂，活动流程为迎接校旗、校长讲话、学生代表讲话、教师代表讲话等等，校长为每一个学院每一位完成学业顺利毕业的同学拨穗，每一个半天持续三个小时的时间。根据现场情况，我们经过前期测试调控，最终基本实现了全程直播。</a:t>
            </a:r>
            <a:endParaRPr lang="zh-CN" altLang="en-US" sz="2400" b="1" dirty="0">
              <a:sym typeface="Arial" pitchFamily="34" charset="0"/>
            </a:endParaRPr>
          </a:p>
        </p:txBody>
      </p:sp>
      <p:pic>
        <p:nvPicPr>
          <p:cNvPr id="3075"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24423">
            <a:off x="937406" y="2045737"/>
            <a:ext cx="4232488" cy="2514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文本框 5"/>
          <p:cNvSpPr txBox="1">
            <a:spLocks noChangeArrowheads="1"/>
          </p:cNvSpPr>
          <p:nvPr/>
        </p:nvSpPr>
        <p:spPr bwMode="auto">
          <a:xfrm>
            <a:off x="1717114" y="2708836"/>
            <a:ext cx="31148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微软雅黑" pitchFamily="34" charset="-122"/>
              </a:defRPr>
            </a:lvl9pPr>
          </a:lstStyle>
          <a:p>
            <a:pPr algn="ctr" eaLnBrk="1" hangingPunct="1"/>
            <a:r>
              <a:rPr lang="zh-CN" altLang="en-US" sz="4800" dirty="0">
                <a:solidFill>
                  <a:schemeClr val="bg1"/>
                </a:solidFill>
                <a:latin typeface="Impact" pitchFamily="34" charset="0"/>
              </a:rPr>
              <a:t>例况简介</a:t>
            </a:r>
          </a:p>
        </p:txBody>
      </p:sp>
    </p:spTree>
    <p:extLst>
      <p:ext uri="{BB962C8B-B14F-4D97-AF65-F5344CB8AC3E}">
        <p14:creationId xmlns:p14="http://schemas.microsoft.com/office/powerpoint/2010/main" val="4685114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p:cTn id="11" dur="500" fill="hold"/>
                                        <p:tgtEl>
                                          <p:spTgt spid="3075"/>
                                        </p:tgtEl>
                                        <p:attrNameLst>
                                          <p:attrName>ppt_w</p:attrName>
                                        </p:attrNameLst>
                                      </p:cBhvr>
                                      <p:tavLst>
                                        <p:tav tm="0">
                                          <p:val>
                                            <p:fltVal val="0"/>
                                          </p:val>
                                        </p:tav>
                                        <p:tav tm="100000">
                                          <p:val>
                                            <p:strVal val="#ppt_w"/>
                                          </p:val>
                                        </p:tav>
                                      </p:tavLst>
                                    </p:anim>
                                    <p:anim calcmode="lin" valueType="num">
                                      <p:cBhvr>
                                        <p:cTn id="12" dur="500" fill="hold"/>
                                        <p:tgtEl>
                                          <p:spTgt spid="3075"/>
                                        </p:tgtEl>
                                        <p:attrNameLst>
                                          <p:attrName>ppt_h</p:attrName>
                                        </p:attrNameLst>
                                      </p:cBhvr>
                                      <p:tavLst>
                                        <p:tav tm="0">
                                          <p:val>
                                            <p:fltVal val="0"/>
                                          </p:val>
                                        </p:tav>
                                        <p:tav tm="100000">
                                          <p:val>
                                            <p:strVal val="#ppt_h"/>
                                          </p:val>
                                        </p:tav>
                                      </p:tavLst>
                                    </p:anim>
                                    <p:animEffect transition="in" filter="fade">
                                      <p:cBhvr>
                                        <p:cTn id="13" dur="500"/>
                                        <p:tgtEl>
                                          <p:spTgt spid="307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076"/>
                                        </p:tgtEl>
                                        <p:attrNameLst>
                                          <p:attrName>style.visibility</p:attrName>
                                        </p:attrNameLst>
                                      </p:cBhvr>
                                      <p:to>
                                        <p:strVal val="visible"/>
                                      </p:to>
                                    </p:set>
                                    <p:anim calcmode="lin" valueType="num">
                                      <p:cBhvr>
                                        <p:cTn id="16" dur="500" fill="hold"/>
                                        <p:tgtEl>
                                          <p:spTgt spid="3076"/>
                                        </p:tgtEl>
                                        <p:attrNameLst>
                                          <p:attrName>ppt_w</p:attrName>
                                        </p:attrNameLst>
                                      </p:cBhvr>
                                      <p:tavLst>
                                        <p:tav tm="0">
                                          <p:val>
                                            <p:fltVal val="0"/>
                                          </p:val>
                                        </p:tav>
                                        <p:tav tm="100000">
                                          <p:val>
                                            <p:strVal val="#ppt_w"/>
                                          </p:val>
                                        </p:tav>
                                      </p:tavLst>
                                    </p:anim>
                                    <p:anim calcmode="lin" valueType="num">
                                      <p:cBhvr>
                                        <p:cTn id="17" dur="500" fill="hold"/>
                                        <p:tgtEl>
                                          <p:spTgt spid="3076"/>
                                        </p:tgtEl>
                                        <p:attrNameLst>
                                          <p:attrName>ppt_h</p:attrName>
                                        </p:attrNameLst>
                                      </p:cBhvr>
                                      <p:tavLst>
                                        <p:tav tm="0">
                                          <p:val>
                                            <p:fltVal val="0"/>
                                          </p:val>
                                        </p:tav>
                                        <p:tav tm="100000">
                                          <p:val>
                                            <p:strVal val="#ppt_h"/>
                                          </p:val>
                                        </p:tav>
                                      </p:tavLst>
                                    </p:anim>
                                    <p:animEffect transition="in" filter="fade">
                                      <p:cBhvr>
                                        <p:cTn id="18" dur="500"/>
                                        <p:tgtEl>
                                          <p:spTgt spid="307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074"/>
                                        </p:tgtEl>
                                        <p:attrNameLst>
                                          <p:attrName>style.visibility</p:attrName>
                                        </p:attrNameLst>
                                      </p:cBhvr>
                                      <p:to>
                                        <p:strVal val="visible"/>
                                      </p:to>
                                    </p:set>
                                    <p:anim calcmode="lin" valueType="num">
                                      <p:cBhvr>
                                        <p:cTn id="21" dur="500" fill="hold"/>
                                        <p:tgtEl>
                                          <p:spTgt spid="3074"/>
                                        </p:tgtEl>
                                        <p:attrNameLst>
                                          <p:attrName>ppt_w</p:attrName>
                                        </p:attrNameLst>
                                      </p:cBhvr>
                                      <p:tavLst>
                                        <p:tav tm="0">
                                          <p:val>
                                            <p:fltVal val="0"/>
                                          </p:val>
                                        </p:tav>
                                        <p:tav tm="100000">
                                          <p:val>
                                            <p:strVal val="#ppt_w"/>
                                          </p:val>
                                        </p:tav>
                                      </p:tavLst>
                                    </p:anim>
                                    <p:anim calcmode="lin" valueType="num">
                                      <p:cBhvr>
                                        <p:cTn id="22" dur="500" fill="hold"/>
                                        <p:tgtEl>
                                          <p:spTgt spid="3074"/>
                                        </p:tgtEl>
                                        <p:attrNameLst>
                                          <p:attrName>ppt_h</p:attrName>
                                        </p:attrNameLst>
                                      </p:cBhvr>
                                      <p:tavLst>
                                        <p:tav tm="0">
                                          <p:val>
                                            <p:fltVal val="0"/>
                                          </p:val>
                                        </p:tav>
                                        <p:tav tm="100000">
                                          <p:val>
                                            <p:strVal val="#ppt_h"/>
                                          </p:val>
                                        </p:tav>
                                      </p:tavLst>
                                    </p:anim>
                                    <p:animEffect transition="in" filter="fade">
                                      <p:cBhvr>
                                        <p:cTn id="2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074" grpId="0"/>
      <p:bldP spid="3076" grpId="0"/>
    </p:bldLst>
  </p:timing>
</p:sld>
</file>

<file path=ppt/theme/theme1.xml><?xml version="1.0" encoding="utf-8"?>
<a:theme xmlns:a="http://schemas.openxmlformats.org/drawingml/2006/main" name="1_Office 主题">
  <a:themeElements>
    <a:clrScheme name="1_Office 主题 1">
      <a:dk1>
        <a:srgbClr val="445469"/>
      </a:dk1>
      <a:lt1>
        <a:srgbClr val="FFFFFF"/>
      </a:lt1>
      <a:dk2>
        <a:srgbClr val="445469"/>
      </a:dk2>
      <a:lt2>
        <a:srgbClr val="FFFFFF"/>
      </a:lt2>
      <a:accent1>
        <a:srgbClr val="E71F3C"/>
      </a:accent1>
      <a:accent2>
        <a:srgbClr val="FCC725"/>
      </a:accent2>
      <a:accent3>
        <a:srgbClr val="FFFFFF"/>
      </a:accent3>
      <a:accent4>
        <a:srgbClr val="394659"/>
      </a:accent4>
      <a:accent5>
        <a:srgbClr val="F1ABAF"/>
      </a:accent5>
      <a:accent6>
        <a:srgbClr val="E4B420"/>
      </a:accent6>
      <a:hlink>
        <a:srgbClr val="F33B48"/>
      </a:hlink>
      <a:folHlink>
        <a:srgbClr val="FFC000"/>
      </a:folHlink>
    </a:clrScheme>
    <a:fontScheme name="1_Office 主题">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1_Office 主题 1">
        <a:dk1>
          <a:srgbClr val="445469"/>
        </a:dk1>
        <a:lt1>
          <a:srgbClr val="FFFFFF"/>
        </a:lt1>
        <a:dk2>
          <a:srgbClr val="445469"/>
        </a:dk2>
        <a:lt2>
          <a:srgbClr val="FFFFFF"/>
        </a:lt2>
        <a:accent1>
          <a:srgbClr val="E71F3C"/>
        </a:accent1>
        <a:accent2>
          <a:srgbClr val="FCC725"/>
        </a:accent2>
        <a:accent3>
          <a:srgbClr val="FFFFFF"/>
        </a:accent3>
        <a:accent4>
          <a:srgbClr val="394659"/>
        </a:accent4>
        <a:accent5>
          <a:srgbClr val="F1ABAF"/>
        </a:accent5>
        <a:accent6>
          <a:srgbClr val="E4B420"/>
        </a:accent6>
        <a:hlink>
          <a:srgbClr val="F33B48"/>
        </a:hlink>
        <a:folHlink>
          <a:srgbClr val="FFC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主题">
  <a:themeElements>
    <a:clrScheme name="2_Office 主题 1">
      <a:dk1>
        <a:srgbClr val="445469"/>
      </a:dk1>
      <a:lt1>
        <a:srgbClr val="FFFFFF"/>
      </a:lt1>
      <a:dk2>
        <a:srgbClr val="445469"/>
      </a:dk2>
      <a:lt2>
        <a:srgbClr val="FFFFFF"/>
      </a:lt2>
      <a:accent1>
        <a:srgbClr val="E71F3C"/>
      </a:accent1>
      <a:accent2>
        <a:srgbClr val="FCC725"/>
      </a:accent2>
      <a:accent3>
        <a:srgbClr val="FFFFFF"/>
      </a:accent3>
      <a:accent4>
        <a:srgbClr val="394659"/>
      </a:accent4>
      <a:accent5>
        <a:srgbClr val="F1ABAF"/>
      </a:accent5>
      <a:accent6>
        <a:srgbClr val="E4B420"/>
      </a:accent6>
      <a:hlink>
        <a:srgbClr val="F33B48"/>
      </a:hlink>
      <a:folHlink>
        <a:srgbClr val="FFC000"/>
      </a:folHlink>
    </a:clrScheme>
    <a:fontScheme name="2_Office 主题">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2_Office 主题 1">
        <a:dk1>
          <a:srgbClr val="445469"/>
        </a:dk1>
        <a:lt1>
          <a:srgbClr val="FFFFFF"/>
        </a:lt1>
        <a:dk2>
          <a:srgbClr val="445469"/>
        </a:dk2>
        <a:lt2>
          <a:srgbClr val="FFFFFF"/>
        </a:lt2>
        <a:accent1>
          <a:srgbClr val="E71F3C"/>
        </a:accent1>
        <a:accent2>
          <a:srgbClr val="FCC725"/>
        </a:accent2>
        <a:accent3>
          <a:srgbClr val="FFFFFF"/>
        </a:accent3>
        <a:accent4>
          <a:srgbClr val="394659"/>
        </a:accent4>
        <a:accent5>
          <a:srgbClr val="F1ABAF"/>
        </a:accent5>
        <a:accent6>
          <a:srgbClr val="E4B420"/>
        </a:accent6>
        <a:hlink>
          <a:srgbClr val="F33B48"/>
        </a:hlink>
        <a:folHlink>
          <a:srgbClr val="FFC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0.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6.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7.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8.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9.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740</TotalTime>
  <Pages>0</Pages>
  <Words>2728</Words>
  <Characters>0</Characters>
  <Application>Microsoft Office PowerPoint</Application>
  <DocSecurity>0</DocSecurity>
  <PresentationFormat>宽屏</PresentationFormat>
  <Lines>0</Lines>
  <Paragraphs>152</Paragraphs>
  <Slides>23</Slides>
  <Notes>15</Notes>
  <HiddenSlides>0</HiddenSlides>
  <MMClips>1</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23</vt:i4>
      </vt:variant>
    </vt:vector>
  </HeadingPairs>
  <TitlesOfParts>
    <vt:vector size="35" baseType="lpstr">
      <vt:lpstr>Lato Black</vt:lpstr>
      <vt:lpstr>ＭＳ Ｐゴシック</vt:lpstr>
      <vt:lpstr>等线</vt:lpstr>
      <vt:lpstr>黑体</vt:lpstr>
      <vt:lpstr>宋体</vt:lpstr>
      <vt:lpstr>微软雅黑</vt:lpstr>
      <vt:lpstr>Arial</vt:lpstr>
      <vt:lpstr>Calibri</vt:lpstr>
      <vt:lpstr>Impact</vt:lpstr>
      <vt:lpstr>Wingdings</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xyy0612@outlook.com</cp:lastModifiedBy>
  <cp:revision>545</cp:revision>
  <dcterms:created xsi:type="dcterms:W3CDTF">2015-07-10T05:07:58Z</dcterms:created>
  <dcterms:modified xsi:type="dcterms:W3CDTF">2017-12-27T14:08:05Z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