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80" r:id="rId2"/>
    <p:sldId id="257" r:id="rId3"/>
    <p:sldId id="258" r:id="rId4"/>
    <p:sldId id="284" r:id="rId5"/>
    <p:sldId id="264" r:id="rId6"/>
    <p:sldId id="288" r:id="rId7"/>
    <p:sldId id="289" r:id="rId8"/>
    <p:sldId id="269" r:id="rId9"/>
    <p:sldId id="300" r:id="rId10"/>
    <p:sldId id="276" r:id="rId11"/>
    <p:sldId id="299" r:id="rId12"/>
    <p:sldId id="298" r:id="rId13"/>
  </p:sldIdLst>
  <p:sldSz cx="9144000" cy="5143500" type="screen16x9"/>
  <p:notesSz cx="6858000" cy="9144000"/>
  <p:embeddedFontLst>
    <p:embeddedFont>
      <p:font typeface="微软雅黑" pitchFamily="34" charset="-122"/>
      <p:regular r:id="rId15"/>
      <p:bold r:id="rId16"/>
    </p:embeddedFont>
    <p:embeddedFont>
      <p:font typeface="Calibri" pitchFamily="34" charset="0"/>
      <p:regular r:id="rId17"/>
      <p:bold r:id="rId18"/>
      <p:italic r:id="rId19"/>
      <p:boldItalic r:id="rId20"/>
    </p:embeddedFont>
    <p:embeddedFont>
      <p:font typeface="方正兰亭细黑_GBK" charset="-122"/>
      <p:regular r:id="rId21"/>
    </p:embeddedFont>
    <p:embeddedFont>
      <p:font typeface="Watford DB"/>
      <p:regular r:id="rId22"/>
    </p:embeddedFont>
    <p:embeddedFont>
      <p:font typeface="方正兰亭细黑_GBK_M" charset="2"/>
      <p:regular r:id="rId23"/>
    </p:embeddedFont>
    <p:embeddedFont>
      <p:font typeface="黑体" pitchFamily="49" charset="-122"/>
      <p:regular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79" autoAdjust="0"/>
  </p:normalViewPr>
  <p:slideViewPr>
    <p:cSldViewPr snapToGrid="0">
      <p:cViewPr varScale="1">
        <p:scale>
          <a:sx n="98" d="100"/>
          <a:sy n="98" d="100"/>
        </p:scale>
        <p:origin x="-1086" y="-28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pPr/>
              <a:t>2017-12-28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pPr/>
              <a:t>‹#›</a:t>
            </a:fld>
            <a:endParaRPr lang="zh-CN" altLang="en-US"/>
          </a:p>
        </p:txBody>
      </p:sp>
    </p:spTree>
    <p:extLst>
      <p:ext uri="{BB962C8B-B14F-4D97-AF65-F5344CB8AC3E}">
        <p14:creationId xmlns="" xmlns:p14="http://schemas.microsoft.com/office/powerpoint/2010/main" val="33274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10</a:t>
            </a:fld>
            <a:endParaRPr lang="zh-CN" altLang="en-US"/>
          </a:p>
        </p:txBody>
      </p:sp>
    </p:spTree>
    <p:extLst>
      <p:ext uri="{BB962C8B-B14F-4D97-AF65-F5344CB8AC3E}">
        <p14:creationId xmlns="" xmlns:p14="http://schemas.microsoft.com/office/powerpoint/2010/main" val="293715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p:spPr>
      </p:sp>
      <p:sp>
        <p:nvSpPr>
          <p:cNvPr id="307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b="1" dirty="0" smtClean="0">
              <a:latin typeface="华文中宋" pitchFamily="2" charset="-122"/>
              <a:ea typeface="华文中宋" pitchFamily="2" charset="-122"/>
            </a:endParaRPr>
          </a:p>
        </p:txBody>
      </p:sp>
      <p:sp>
        <p:nvSpPr>
          <p:cNvPr id="4" name="灯片编号占位符 3"/>
          <p:cNvSpPr>
            <a:spLocks noGrp="1"/>
          </p:cNvSpPr>
          <p:nvPr>
            <p:ph type="sldNum" sz="quarter" idx="5"/>
          </p:nvPr>
        </p:nvSpPr>
        <p:spPr/>
        <p:txBody>
          <a:bodyPr/>
          <a:lstStyle/>
          <a:p>
            <a:pPr>
              <a:defRPr/>
            </a:pPr>
            <a:fld id="{6F3A931A-CCA9-4F1F-98C4-408BEA81B525}" type="slidenum">
              <a:rPr lang="zh-CN" altLang="en-US" smtClean="0"/>
              <a:pPr>
                <a:defRPr/>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12</a:t>
            </a:fld>
            <a:endParaRPr lang="zh-CN" altLang="en-US"/>
          </a:p>
        </p:txBody>
      </p:sp>
    </p:spTree>
    <p:extLst>
      <p:ext uri="{BB962C8B-B14F-4D97-AF65-F5344CB8AC3E}">
        <p14:creationId xmlns="" xmlns:p14="http://schemas.microsoft.com/office/powerpoint/2010/main" val="293715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2</a:t>
            </a:fld>
            <a:endParaRPr lang="zh-CN" altLang="en-US"/>
          </a:p>
        </p:txBody>
      </p:sp>
    </p:spTree>
    <p:extLst>
      <p:ext uri="{BB962C8B-B14F-4D97-AF65-F5344CB8AC3E}">
        <p14:creationId xmlns="" xmlns:p14="http://schemas.microsoft.com/office/powerpoint/2010/main" val="248766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3</a:t>
            </a:fld>
            <a:endParaRPr lang="zh-CN" altLang="en-US"/>
          </a:p>
        </p:txBody>
      </p:sp>
    </p:spTree>
    <p:extLst>
      <p:ext uri="{BB962C8B-B14F-4D97-AF65-F5344CB8AC3E}">
        <p14:creationId xmlns="" xmlns:p14="http://schemas.microsoft.com/office/powerpoint/2010/main" val="233784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dirty="0" smtClean="0">
              <a:latin typeface="方正兰亭细黑_GBK" charset="-122"/>
              <a:ea typeface="方正兰亭细黑_GBK" charset="-122"/>
            </a:endParaRPr>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4</a:t>
            </a:fld>
            <a:endParaRPr lang="zh-CN" altLang="en-US"/>
          </a:p>
        </p:txBody>
      </p:sp>
    </p:spTree>
    <p:extLst>
      <p:ext uri="{BB962C8B-B14F-4D97-AF65-F5344CB8AC3E}">
        <p14:creationId xmlns="" xmlns:p14="http://schemas.microsoft.com/office/powerpoint/2010/main" val="418341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5</a:t>
            </a:fld>
            <a:endParaRPr lang="zh-CN" altLang="en-US"/>
          </a:p>
        </p:txBody>
      </p:sp>
    </p:spTree>
    <p:extLst>
      <p:ext uri="{BB962C8B-B14F-4D97-AF65-F5344CB8AC3E}">
        <p14:creationId xmlns="" xmlns:p14="http://schemas.microsoft.com/office/powerpoint/2010/main" val="344547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rgbClr val="C00000"/>
              </a:solidFill>
              <a:latin typeface="方正兰亭细黑_GBK_M" pitchFamily="2" charset="2"/>
              <a:ea typeface="方正兰亭细黑_GBK_M" pitchFamily="2" charset="2"/>
              <a:cs typeface="方正兰亭细黑_GBK_M" pitchFamily="2" charset="2"/>
            </a:endParaRPr>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6</a:t>
            </a:fld>
            <a:endParaRPr lang="zh-CN" altLang="en-US"/>
          </a:p>
        </p:txBody>
      </p:sp>
    </p:spTree>
    <p:extLst>
      <p:ext uri="{BB962C8B-B14F-4D97-AF65-F5344CB8AC3E}">
        <p14:creationId xmlns="" xmlns:p14="http://schemas.microsoft.com/office/powerpoint/2010/main" val="418341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smtClean="0">
              <a:solidFill>
                <a:srgbClr val="C00000"/>
              </a:solidFill>
              <a:latin typeface="方正兰亭细黑_GBK_M" pitchFamily="2" charset="2"/>
              <a:ea typeface="方正兰亭细黑_GBK_M" pitchFamily="2" charset="2"/>
              <a:cs typeface="方正兰亭细黑_GBK_M" pitchFamily="2" charset="2"/>
            </a:endParaRPr>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7</a:t>
            </a:fld>
            <a:endParaRPr lang="zh-CN" altLang="en-US"/>
          </a:p>
        </p:txBody>
      </p:sp>
    </p:spTree>
    <p:extLst>
      <p:ext uri="{BB962C8B-B14F-4D97-AF65-F5344CB8AC3E}">
        <p14:creationId xmlns="" xmlns:p14="http://schemas.microsoft.com/office/powerpoint/2010/main" val="418341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8</a:t>
            </a:fld>
            <a:endParaRPr lang="zh-CN" altLang="en-US"/>
          </a:p>
        </p:txBody>
      </p:sp>
    </p:spTree>
    <p:extLst>
      <p:ext uri="{BB962C8B-B14F-4D97-AF65-F5344CB8AC3E}">
        <p14:creationId xmlns="" xmlns:p14="http://schemas.microsoft.com/office/powerpoint/2010/main" val="427231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kern="1200" dirty="0" smtClean="0">
              <a:solidFill>
                <a:schemeClr val="tx1"/>
              </a:solidFill>
              <a:latin typeface="黑体" pitchFamily="49" charset="-122"/>
              <a:ea typeface="黑体" pitchFamily="49" charset="-122"/>
              <a:cs typeface="+mn-cs"/>
            </a:endParaRPr>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9</a:t>
            </a:fld>
            <a:endParaRPr lang="zh-CN" altLang="en-US"/>
          </a:p>
        </p:txBody>
      </p:sp>
    </p:spTree>
    <p:extLst>
      <p:ext uri="{BB962C8B-B14F-4D97-AF65-F5344CB8AC3E}">
        <p14:creationId xmlns="" xmlns:p14="http://schemas.microsoft.com/office/powerpoint/2010/main" val="1086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2378145696"/>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907903923"/>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323108735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256227584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2863917790"/>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164146758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383120671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64573025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2862727706"/>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48634843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pPr/>
              <a:t>2017-12-28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1746552140"/>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pPr/>
              <a:t>2017-12-28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pPr/>
              <a:t>‹#›</a:t>
            </a:fld>
            <a:endParaRPr lang="zh-CN" altLang="en-US"/>
          </a:p>
        </p:txBody>
      </p:sp>
    </p:spTree>
    <p:extLst>
      <p:ext uri="{BB962C8B-B14F-4D97-AF65-F5344CB8AC3E}">
        <p14:creationId xmlns="" xmlns:p14="http://schemas.microsoft.com/office/powerpoint/2010/main" val="33928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F:\0PPT素材\背景及图片\白麻子.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solidFill>
            <a:schemeClr val="accent6"/>
          </a:solidFill>
          <a:extLst>
            <a:ext uri="{909E8E84-426E-40DD-AFC4-6F175D3DCCD1}">
              <a14:hiddenFill xmlns="" xmlns:a14="http://schemas.microsoft.com/office/drawing/2010/main">
                <a:solidFill>
                  <a:srgbClr val="FFFFFF"/>
                </a:solidFill>
              </a14:hiddenFill>
            </a:ext>
          </a:extLst>
        </p:spPr>
      </p:pic>
      <p:grpSp>
        <p:nvGrpSpPr>
          <p:cNvPr id="74" name="组合 73"/>
          <p:cNvGrpSpPr/>
          <p:nvPr/>
        </p:nvGrpSpPr>
        <p:grpSpPr>
          <a:xfrm>
            <a:off x="4106093" y="3148626"/>
            <a:ext cx="4947772" cy="405364"/>
            <a:chOff x="3145973" y="3148626"/>
            <a:chExt cx="4947772" cy="405364"/>
          </a:xfrm>
        </p:grpSpPr>
        <p:sp>
          <p:nvSpPr>
            <p:cNvPr id="40" name="TextBox 39"/>
            <p:cNvSpPr txBox="1"/>
            <p:nvPr/>
          </p:nvSpPr>
          <p:spPr>
            <a:xfrm>
              <a:off x="3878903" y="3148626"/>
              <a:ext cx="4214842" cy="405364"/>
            </a:xfrm>
            <a:prstGeom prst="rect">
              <a:avLst/>
            </a:prstGeom>
            <a:noFill/>
            <a:effectLst/>
          </p:spPr>
          <p:txBody>
            <a:bodyPr wrap="square" lIns="96645" tIns="48322" rIns="96645" bIns="48322" rtlCol="0">
              <a:spAutoFit/>
            </a:bodyPr>
            <a:lstStyle/>
            <a:p>
              <a:pPr lvl="0" defTabSz="966446">
                <a:defRPr/>
              </a:pPr>
              <a:r>
                <a:rPr lang="zh-CN" altLang="en-US" sz="20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成   员： 信息咨询部全体</a:t>
              </a:r>
            </a:p>
          </p:txBody>
        </p:sp>
        <p:grpSp>
          <p:nvGrpSpPr>
            <p:cNvPr id="52" name="组合 51"/>
            <p:cNvGrpSpPr/>
            <p:nvPr/>
          </p:nvGrpSpPr>
          <p:grpSpPr>
            <a:xfrm>
              <a:off x="3145973" y="3186678"/>
              <a:ext cx="366142" cy="336550"/>
              <a:chOff x="3145973" y="3186678"/>
              <a:chExt cx="366142" cy="336550"/>
            </a:xfrm>
          </p:grpSpPr>
          <p:pic>
            <p:nvPicPr>
              <p:cNvPr id="43" name="组合 19"/>
              <p:cNvPicPr>
                <a:picLocks noChangeAspect="1" noChangeArrowheads="1"/>
              </p:cNvPicPr>
              <p:nvPr/>
            </p:nvPicPr>
            <p:blipFill>
              <a:blip r:embed="rId4" cstate="print"/>
              <a:srcRect/>
              <a:stretch>
                <a:fillRect/>
              </a:stretch>
            </p:blipFill>
            <p:spPr bwMode="auto">
              <a:xfrm>
                <a:off x="3293040" y="3186678"/>
                <a:ext cx="219075" cy="336550"/>
              </a:xfrm>
              <a:prstGeom prst="rect">
                <a:avLst/>
              </a:prstGeom>
              <a:noFill/>
              <a:ln w="9525">
                <a:noFill/>
                <a:miter lim="800000"/>
                <a:headEnd/>
                <a:tailEnd/>
              </a:ln>
            </p:spPr>
          </p:pic>
          <p:pic>
            <p:nvPicPr>
              <p:cNvPr id="44" name="组合 19"/>
              <p:cNvPicPr>
                <a:picLocks noChangeAspect="1" noChangeArrowheads="1"/>
              </p:cNvPicPr>
              <p:nvPr/>
            </p:nvPicPr>
            <p:blipFill>
              <a:blip r:embed="rId4" cstate="print"/>
              <a:srcRect/>
              <a:stretch>
                <a:fillRect/>
              </a:stretch>
            </p:blipFill>
            <p:spPr bwMode="auto">
              <a:xfrm>
                <a:off x="3145973" y="3186678"/>
                <a:ext cx="219075" cy="336550"/>
              </a:xfrm>
              <a:prstGeom prst="rect">
                <a:avLst/>
              </a:prstGeom>
              <a:noFill/>
              <a:ln w="9525">
                <a:noFill/>
                <a:miter lim="800000"/>
                <a:headEnd/>
                <a:tailEnd/>
              </a:ln>
            </p:spPr>
          </p:pic>
        </p:grpSp>
      </p:grpSp>
      <p:grpSp>
        <p:nvGrpSpPr>
          <p:cNvPr id="75" name="组合 74"/>
          <p:cNvGrpSpPr/>
          <p:nvPr/>
        </p:nvGrpSpPr>
        <p:grpSpPr>
          <a:xfrm>
            <a:off x="4138670" y="3706362"/>
            <a:ext cx="4264667" cy="400110"/>
            <a:chOff x="3178550" y="3706362"/>
            <a:chExt cx="4264667" cy="400110"/>
          </a:xfrm>
        </p:grpSpPr>
        <p:sp>
          <p:nvSpPr>
            <p:cNvPr id="41" name="TextBox 40"/>
            <p:cNvSpPr txBox="1"/>
            <p:nvPr/>
          </p:nvSpPr>
          <p:spPr>
            <a:xfrm>
              <a:off x="3896493" y="3706362"/>
              <a:ext cx="354672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汇</a:t>
              </a:r>
              <a:r>
                <a:rPr kumimoji="0" lang="zh-CN" altLang="en-US" sz="2000" b="0" i="0" u="none" strike="noStrike" kern="0" cap="none" spc="0" normalizeH="0" baseline="0" noProof="0" dirty="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报</a:t>
              </a:r>
              <a:r>
                <a:rPr kumimoji="0" lang="zh-CN" altLang="en-US" sz="2000" b="0" i="0" u="none" strike="noStrike" kern="0" cap="none" spc="0" normalizeH="0" baseline="0" noProof="0" dirty="0" smtClean="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人：</a:t>
              </a:r>
              <a:r>
                <a:rPr lang="zh-CN" altLang="en-US" sz="20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任    勇</a:t>
              </a:r>
              <a:endParaRPr kumimoji="0" lang="zh-CN" altLang="en-US" sz="2000" b="0" i="0" u="none" strike="noStrike" kern="0" cap="none" spc="0" normalizeH="0" baseline="0" noProof="0" dirty="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pic>
          <p:nvPicPr>
            <p:cNvPr id="45" name="组合 19"/>
            <p:cNvPicPr>
              <a:picLocks noChangeAspect="1" noChangeArrowheads="1"/>
            </p:cNvPicPr>
            <p:nvPr/>
          </p:nvPicPr>
          <p:blipFill>
            <a:blip r:embed="rId4" cstate="print"/>
            <a:srcRect/>
            <a:stretch>
              <a:fillRect/>
            </a:stretch>
          </p:blipFill>
          <p:spPr bwMode="auto">
            <a:xfrm>
              <a:off x="3178550" y="3744454"/>
              <a:ext cx="219075" cy="336550"/>
            </a:xfrm>
            <a:prstGeom prst="rect">
              <a:avLst/>
            </a:prstGeom>
            <a:noFill/>
            <a:ln w="9525">
              <a:noFill/>
              <a:miter lim="800000"/>
              <a:headEnd/>
              <a:tailEnd/>
            </a:ln>
          </p:spPr>
        </p:pic>
      </p:grpSp>
      <p:grpSp>
        <p:nvGrpSpPr>
          <p:cNvPr id="76" name="组合 75"/>
          <p:cNvGrpSpPr/>
          <p:nvPr/>
        </p:nvGrpSpPr>
        <p:grpSpPr>
          <a:xfrm>
            <a:off x="4153145" y="4216265"/>
            <a:ext cx="4103887" cy="400110"/>
            <a:chOff x="3193025" y="4216265"/>
            <a:chExt cx="4103887" cy="400110"/>
          </a:xfrm>
        </p:grpSpPr>
        <p:sp>
          <p:nvSpPr>
            <p:cNvPr id="46" name="Freeform 36"/>
            <p:cNvSpPr>
              <a:spLocks noEditPoints="1"/>
            </p:cNvSpPr>
            <p:nvPr/>
          </p:nvSpPr>
          <p:spPr bwMode="auto">
            <a:xfrm>
              <a:off x="3193025" y="4332702"/>
              <a:ext cx="271463" cy="271462"/>
            </a:xfrm>
            <a:custGeom>
              <a:avLst/>
              <a:gdLst>
                <a:gd name="T0" fmla="*/ 2147483646 w 97"/>
                <a:gd name="T1" fmla="*/ 0 h 97"/>
                <a:gd name="T2" fmla="*/ 2147483646 w 97"/>
                <a:gd name="T3" fmla="*/ 2147483646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0 w 97"/>
                <a:gd name="T13" fmla="*/ 2147483646 h 97"/>
                <a:gd name="T14" fmla="*/ 2147483646 w 97"/>
                <a:gd name="T15" fmla="*/ 2147483646 h 97"/>
                <a:gd name="T16" fmla="*/ 2147483646 w 97"/>
                <a:gd name="T17" fmla="*/ 0 h 97"/>
                <a:gd name="T18" fmla="*/ 2147483646 w 97"/>
                <a:gd name="T19" fmla="*/ 2147483646 h 97"/>
                <a:gd name="T20" fmla="*/ 2147483646 w 97"/>
                <a:gd name="T21" fmla="*/ 2147483646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97"/>
                <a:gd name="T95" fmla="*/ 97 w 97"/>
                <a:gd name="T96" fmla="*/ 97 h 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TextBox 47"/>
            <p:cNvSpPr txBox="1"/>
            <p:nvPr/>
          </p:nvSpPr>
          <p:spPr>
            <a:xfrm>
              <a:off x="3907992" y="4216265"/>
              <a:ext cx="3388920" cy="400110"/>
            </a:xfrm>
            <a:prstGeom prst="rect">
              <a:avLst/>
            </a:prstGeom>
            <a:noFill/>
          </p:spPr>
          <p:txBody>
            <a:bodyPr wrap="square" rtlCol="0">
              <a:spAutoFit/>
            </a:bodyPr>
            <a:lstStyle/>
            <a:p>
              <a:pPr defTabSz="966446">
                <a:defRPr/>
              </a:pPr>
              <a:r>
                <a:rPr kumimoji="0" lang="zh-CN" altLang="en-US" sz="2000" b="0" i="0" u="none" strike="noStrike" kern="0" cap="none" spc="0" normalizeH="0" baseline="0" noProof="0" dirty="0" smtClean="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时   间：</a:t>
              </a:r>
              <a:r>
                <a:rPr lang="en-US" altLang="zh-CN" sz="20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r>
                <a:rPr lang="zh-CN" altLang="en-US" sz="20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0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a:t>
              </a:r>
              <a:r>
                <a:rPr lang="zh-CN" altLang="en-US" sz="20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0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28</a:t>
              </a:r>
              <a:r>
                <a:rPr lang="zh-CN" altLang="en-US" sz="20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a:t>
              </a:r>
              <a:endParaRPr kumimoji="0" lang="zh-CN" altLang="en-US" sz="2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84" name="矩形 2"/>
          <p:cNvSpPr/>
          <p:nvPr/>
        </p:nvSpPr>
        <p:spPr>
          <a:xfrm>
            <a:off x="0" y="0"/>
            <a:ext cx="4003501" cy="5149660"/>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 fmla="*/ 0 w 6070972"/>
              <a:gd name="connsiteY0" fmla="*/ 0 h 6859588"/>
              <a:gd name="connsiteX1" fmla="*/ 4716735 w 6070972"/>
              <a:gd name="connsiteY1" fmla="*/ 0 h 6859588"/>
              <a:gd name="connsiteX2" fmla="*/ 6070972 w 6070972"/>
              <a:gd name="connsiteY2" fmla="*/ 3734423 h 6859588"/>
              <a:gd name="connsiteX3" fmla="*/ 0 w 6070972"/>
              <a:gd name="connsiteY3" fmla="*/ 6859588 h 6859588"/>
              <a:gd name="connsiteX4" fmla="*/ 0 w 6070972"/>
              <a:gd name="connsiteY4" fmla="*/ 0 h 6859588"/>
              <a:gd name="connsiteX0" fmla="*/ 0 w 5631134"/>
              <a:gd name="connsiteY0" fmla="*/ 0 h 6859588"/>
              <a:gd name="connsiteX1" fmla="*/ 4716735 w 5631134"/>
              <a:gd name="connsiteY1" fmla="*/ 0 h 6859588"/>
              <a:gd name="connsiteX2" fmla="*/ 5631134 w 5631134"/>
              <a:gd name="connsiteY2" fmla="*/ 2519082 h 6859588"/>
              <a:gd name="connsiteX3" fmla="*/ 0 w 5631134"/>
              <a:gd name="connsiteY3" fmla="*/ 6859588 h 6859588"/>
              <a:gd name="connsiteX4" fmla="*/ 0 w 5631134"/>
              <a:gd name="connsiteY4" fmla="*/ 0 h 6859588"/>
              <a:gd name="connsiteX0" fmla="*/ 0 w 5631134"/>
              <a:gd name="connsiteY0" fmla="*/ 0 h 5149660"/>
              <a:gd name="connsiteX1" fmla="*/ 4716735 w 5631134"/>
              <a:gd name="connsiteY1" fmla="*/ 0 h 5149660"/>
              <a:gd name="connsiteX2" fmla="*/ 5631134 w 5631134"/>
              <a:gd name="connsiteY2" fmla="*/ 2519082 h 5149660"/>
              <a:gd name="connsiteX3" fmla="*/ 0 w 5631134"/>
              <a:gd name="connsiteY3" fmla="*/ 5149660 h 5149660"/>
              <a:gd name="connsiteX4" fmla="*/ 0 w 5631134"/>
              <a:gd name="connsiteY4" fmla="*/ 0 h 5149660"/>
              <a:gd name="connsiteX0" fmla="*/ 0 w 5631134"/>
              <a:gd name="connsiteY0" fmla="*/ 0 h 5149660"/>
              <a:gd name="connsiteX1" fmla="*/ 2302719 w 5631134"/>
              <a:gd name="connsiteY1" fmla="*/ 0 h 5149660"/>
              <a:gd name="connsiteX2" fmla="*/ 5631134 w 5631134"/>
              <a:gd name="connsiteY2" fmla="*/ 2519082 h 5149660"/>
              <a:gd name="connsiteX3" fmla="*/ 0 w 5631134"/>
              <a:gd name="connsiteY3" fmla="*/ 5149660 h 5149660"/>
              <a:gd name="connsiteX4" fmla="*/ 0 w 5631134"/>
              <a:gd name="connsiteY4" fmla="*/ 0 h 5149660"/>
              <a:gd name="connsiteX0" fmla="*/ 0 w 3729181"/>
              <a:gd name="connsiteY0" fmla="*/ 0 h 5149660"/>
              <a:gd name="connsiteX1" fmla="*/ 2302719 w 3729181"/>
              <a:gd name="connsiteY1" fmla="*/ 0 h 5149660"/>
              <a:gd name="connsiteX2" fmla="*/ 3729181 w 3729181"/>
              <a:gd name="connsiteY2" fmla="*/ 2235618 h 5149660"/>
              <a:gd name="connsiteX3" fmla="*/ 0 w 3729181"/>
              <a:gd name="connsiteY3" fmla="*/ 5149660 h 5149660"/>
              <a:gd name="connsiteX4" fmla="*/ 0 w 3729181"/>
              <a:gd name="connsiteY4" fmla="*/ 0 h 5149660"/>
              <a:gd name="connsiteX0" fmla="*/ 0 w 3729181"/>
              <a:gd name="connsiteY0" fmla="*/ 0 h 5149660"/>
              <a:gd name="connsiteX1" fmla="*/ 2622758 w 3729181"/>
              <a:gd name="connsiteY1" fmla="*/ 0 h 5149660"/>
              <a:gd name="connsiteX2" fmla="*/ 3729181 w 3729181"/>
              <a:gd name="connsiteY2" fmla="*/ 2235618 h 5149660"/>
              <a:gd name="connsiteX3" fmla="*/ 0 w 3729181"/>
              <a:gd name="connsiteY3" fmla="*/ 5149660 h 5149660"/>
              <a:gd name="connsiteX4" fmla="*/ 0 w 3729181"/>
              <a:gd name="connsiteY4" fmla="*/ 0 h 5149660"/>
              <a:gd name="connsiteX0" fmla="*/ 0 w 3729181"/>
              <a:gd name="connsiteY0" fmla="*/ 0 h 5149660"/>
              <a:gd name="connsiteX1" fmla="*/ 3189685 w 3729181"/>
              <a:gd name="connsiteY1" fmla="*/ 0 h 5149660"/>
              <a:gd name="connsiteX2" fmla="*/ 3729181 w 3729181"/>
              <a:gd name="connsiteY2" fmla="*/ 2235618 h 5149660"/>
              <a:gd name="connsiteX3" fmla="*/ 0 w 3729181"/>
              <a:gd name="connsiteY3" fmla="*/ 5149660 h 5149660"/>
              <a:gd name="connsiteX4" fmla="*/ 0 w 3729181"/>
              <a:gd name="connsiteY4" fmla="*/ 0 h 5149660"/>
              <a:gd name="connsiteX0" fmla="*/ 0 w 4003500"/>
              <a:gd name="connsiteY0" fmla="*/ 0 h 5149660"/>
              <a:gd name="connsiteX1" fmla="*/ 3189685 w 4003500"/>
              <a:gd name="connsiteY1" fmla="*/ 0 h 5149660"/>
              <a:gd name="connsiteX2" fmla="*/ 4003500 w 4003500"/>
              <a:gd name="connsiteY2" fmla="*/ 2235618 h 5149660"/>
              <a:gd name="connsiteX3" fmla="*/ 0 w 4003500"/>
              <a:gd name="connsiteY3" fmla="*/ 5149660 h 5149660"/>
              <a:gd name="connsiteX4" fmla="*/ 0 w 4003500"/>
              <a:gd name="connsiteY4" fmla="*/ 0 h 5149660"/>
              <a:gd name="connsiteX0" fmla="*/ 0 w 4003500"/>
              <a:gd name="connsiteY0" fmla="*/ 0 h 5149660"/>
              <a:gd name="connsiteX1" fmla="*/ 3363420 w 4003500"/>
              <a:gd name="connsiteY1" fmla="*/ 0 h 5149660"/>
              <a:gd name="connsiteX2" fmla="*/ 4003500 w 4003500"/>
              <a:gd name="connsiteY2" fmla="*/ 2235618 h 5149660"/>
              <a:gd name="connsiteX3" fmla="*/ 0 w 4003500"/>
              <a:gd name="connsiteY3" fmla="*/ 5149660 h 5149660"/>
              <a:gd name="connsiteX4" fmla="*/ 0 w 4003500"/>
              <a:gd name="connsiteY4" fmla="*/ 0 h 514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3500" h="5149660">
                <a:moveTo>
                  <a:pt x="0" y="0"/>
                </a:moveTo>
                <a:lnTo>
                  <a:pt x="3363420" y="0"/>
                </a:lnTo>
                <a:lnTo>
                  <a:pt x="4003500" y="2235618"/>
                </a:lnTo>
                <a:lnTo>
                  <a:pt x="0" y="5149660"/>
                </a:lnTo>
                <a:lnTo>
                  <a:pt x="0" y="0"/>
                </a:lnTo>
                <a:close/>
              </a:path>
            </a:pathLst>
          </a:custGeom>
          <a:solidFill>
            <a:schemeClr val="accent2">
              <a:lumMod val="50000"/>
              <a:alpha val="78000"/>
            </a:scheme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121758" tIns="60879" rIns="121758" bIns="60879" rtlCol="0" anchor="ctr">
            <a:spAutoFit/>
          </a:bodyPr>
          <a:lstStyle/>
          <a:p>
            <a:pPr algn="ctr" defTabSz="1243700"/>
            <a:endParaRPr lang="zh-CN" altLang="en-US" sz="4300" b="1" dirty="0">
              <a:solidFill>
                <a:srgbClr val="FF33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1231695" y="1652596"/>
            <a:ext cx="7875729" cy="528475"/>
          </a:xfrm>
          <a:prstGeom prst="rect">
            <a:avLst/>
          </a:prstGeom>
          <a:noFill/>
        </p:spPr>
        <p:txBody>
          <a:bodyPr wrap="square" lIns="96645" tIns="48322" rIns="96645" bIns="48322" rtlCol="0">
            <a:spAutoFit/>
          </a:bodyPr>
          <a:lstStyle/>
          <a:p>
            <a:pPr algn="ctr" defTabSz="966446"/>
            <a:r>
              <a:rPr lang="zh-CN" altLang="en-US" sz="28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高校图书馆助力“双一流”学科建设探索与实践</a:t>
            </a:r>
          </a:p>
        </p:txBody>
      </p:sp>
      <p:sp>
        <p:nvSpPr>
          <p:cNvPr id="35" name="TextBox 34"/>
          <p:cNvSpPr txBox="1"/>
          <p:nvPr/>
        </p:nvSpPr>
        <p:spPr>
          <a:xfrm>
            <a:off x="1238175" y="2096836"/>
            <a:ext cx="7875729" cy="328420"/>
          </a:xfrm>
          <a:prstGeom prst="rect">
            <a:avLst/>
          </a:prstGeom>
          <a:noFill/>
        </p:spPr>
        <p:txBody>
          <a:bodyPr wrap="square" lIns="96645" tIns="48322" rIns="96645" bIns="48322" rtlCol="0">
            <a:spAutoFit/>
          </a:bodyPr>
          <a:lstStyle/>
          <a:p>
            <a:pPr algn="ctr" defTabSz="966446"/>
            <a:r>
              <a:rPr lang="en-US" altLang="zh-CN" sz="1500" b="1" kern="0" dirty="0" smtClean="0">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Practice of University Library Promoting Disciplinary Construction of "Double First-rate"</a:t>
            </a:r>
            <a:endParaRPr lang="zh-CN" altLang="en-US" sz="1500" b="1" kern="0" dirty="0" smtClean="0">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 xmlns:p14="http://schemas.microsoft.com/office/powerpoint/2010/main" val="35701879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9"/>
                                        </p:tgtEl>
                                        <p:attrNameLst>
                                          <p:attrName>ppt_y</p:attrName>
                                        </p:attrNameLst>
                                      </p:cBhvr>
                                      <p:tavLst>
                                        <p:tav tm="0">
                                          <p:val>
                                            <p:strVal val="#ppt_y"/>
                                          </p:val>
                                        </p:tav>
                                        <p:tav tm="100000">
                                          <p:val>
                                            <p:strVal val="#ppt_y"/>
                                          </p:val>
                                        </p:tav>
                                      </p:tavLst>
                                    </p:anim>
                                    <p:anim calcmode="lin" valueType="num">
                                      <p:cBhvr>
                                        <p:cTn id="1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9"/>
                                        </p:tgtEl>
                                      </p:cBhvr>
                                    </p:animEffect>
                                  </p:childTnLst>
                                </p:cTn>
                              </p:par>
                            </p:childTnLst>
                          </p:cTn>
                        </p:par>
                        <p:par>
                          <p:cTn id="17" fill="hold">
                            <p:stCondLst>
                              <p:cond delay="2000"/>
                            </p:stCondLst>
                            <p:childTnLst>
                              <p:par>
                                <p:cTn id="18" presetID="12" presetClass="entr" presetSubtype="1"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slide(fromTop)">
                                      <p:cBhvr>
                                        <p:cTn id="20" dur="500"/>
                                        <p:tgtEl>
                                          <p:spTgt spid="35"/>
                                        </p:tgtEl>
                                      </p:cBhvr>
                                    </p:animEffect>
                                  </p:child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1000" fill="hold"/>
                                        <p:tgtEl>
                                          <p:spTgt spid="74"/>
                                        </p:tgtEl>
                                        <p:attrNameLst>
                                          <p:attrName>ppt_x</p:attrName>
                                        </p:attrNameLst>
                                      </p:cBhvr>
                                      <p:tavLst>
                                        <p:tav tm="0">
                                          <p:val>
                                            <p:strVal val="#ppt_x-.2"/>
                                          </p:val>
                                        </p:tav>
                                        <p:tav tm="100000">
                                          <p:val>
                                            <p:strVal val="#ppt_x"/>
                                          </p:val>
                                        </p:tav>
                                      </p:tavLst>
                                    </p:anim>
                                    <p:anim calcmode="lin" valueType="num">
                                      <p:cBhvr>
                                        <p:cTn id="25" dur="1000" fill="hold"/>
                                        <p:tgtEl>
                                          <p:spTgt spid="7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4"/>
                                        </p:tgtEl>
                                      </p:cBhvr>
                                    </p:animEffect>
                                  </p:childTnLst>
                                </p:cTn>
                              </p:par>
                            </p:childTnLst>
                          </p:cTn>
                        </p:par>
                        <p:par>
                          <p:cTn id="27" fill="hold">
                            <p:stCondLst>
                              <p:cond delay="3500"/>
                            </p:stCondLst>
                            <p:childTnLst>
                              <p:par>
                                <p:cTn id="28" presetID="53" presetClass="entr" presetSubtype="0"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4000"/>
                            </p:stCondLst>
                            <p:childTnLst>
                              <p:par>
                                <p:cTn id="34" presetID="22" presetClass="entr" presetSubtype="4"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down)">
                                      <p:cBhvr>
                                        <p:cTn id="3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9"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94" name="TextBox 93"/>
          <p:cNvSpPr txBox="1"/>
          <p:nvPr/>
        </p:nvSpPr>
        <p:spPr>
          <a:xfrm>
            <a:off x="4828355" y="2162071"/>
            <a:ext cx="136447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案例总结</a:t>
            </a:r>
            <a:endParaRPr lang="zh-CN" altLang="en-US" sz="2000" spc="300" dirty="0">
              <a:latin typeface="方正兰亭细黑_GBK" pitchFamily="2" charset="-122"/>
              <a:ea typeface="方正兰亭细黑_GBK" pitchFamily="2" charset="-122"/>
            </a:endParaRPr>
          </a:p>
        </p:txBody>
      </p:sp>
      <p:sp>
        <p:nvSpPr>
          <p:cNvPr id="116" name="TextBox 115"/>
          <p:cNvSpPr txBox="1"/>
          <p:nvPr/>
        </p:nvSpPr>
        <p:spPr>
          <a:xfrm>
            <a:off x="4828355" y="2694582"/>
            <a:ext cx="1211357" cy="338554"/>
          </a:xfrm>
          <a:prstGeom prst="rect">
            <a:avLst/>
          </a:prstGeom>
          <a:noFill/>
        </p:spPr>
        <p:txBody>
          <a:bodyPr wrap="none" rtlCol="0">
            <a:spAutoFit/>
          </a:bodyPr>
          <a:lstStyle/>
          <a:p>
            <a:r>
              <a:rPr lang="en-US" altLang="zh-CN" sz="1600" dirty="0" smtClean="0">
                <a:solidFill>
                  <a:srgbClr val="C00000"/>
                </a:solidFill>
                <a:latin typeface="Kozuka Gothic Pro R" pitchFamily="34" charset="-128"/>
                <a:ea typeface="Kozuka Gothic Pro R" pitchFamily="34" charset="-128"/>
              </a:rPr>
              <a:t>SUMMARY</a:t>
            </a:r>
            <a:endParaRPr lang="zh-CN" altLang="en-US" sz="1600" dirty="0">
              <a:solidFill>
                <a:srgbClr val="C00000"/>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02623" y="2185262"/>
              <a:ext cx="662361" cy="830997"/>
            </a:xfrm>
            <a:prstGeom prst="rect">
              <a:avLst/>
            </a:prstGeom>
            <a:solidFill>
              <a:schemeClr val="tx1">
                <a:lumMod val="95000"/>
                <a:lumOff val="5000"/>
              </a:schemeClr>
            </a:solidFill>
          </p:spPr>
          <p:txBody>
            <a:bodyPr wrap="none" rtlCol="0">
              <a:spAutoFit/>
            </a:bodyPr>
            <a:lstStyle/>
            <a:p>
              <a:r>
                <a:rPr lang="en-US" altLang="zh-CN" sz="4800" dirty="0" smtClean="0">
                  <a:solidFill>
                    <a:schemeClr val="bg1"/>
                  </a:solidFill>
                  <a:latin typeface="Watford DB" pitchFamily="2" charset="0"/>
                  <a:ea typeface="造字工房劲黑（非商用）常规体" pitchFamily="50" charset="-122"/>
                </a:rPr>
                <a:t>4</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41840809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15938" y="623888"/>
            <a:ext cx="81121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113" y="242888"/>
            <a:ext cx="276225" cy="27463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4" name="TextBox 93"/>
          <p:cNvSpPr txBox="1"/>
          <p:nvPr/>
        </p:nvSpPr>
        <p:spPr>
          <a:xfrm>
            <a:off x="909638" y="206375"/>
            <a:ext cx="1363662" cy="400050"/>
          </a:xfrm>
          <a:prstGeom prst="rect">
            <a:avLst/>
          </a:prstGeom>
          <a:noFill/>
        </p:spPr>
        <p:txBody>
          <a:bodyPr wrap="none">
            <a:spAutoFit/>
          </a:bodyPr>
          <a:lstStyle/>
          <a:p>
            <a:pPr>
              <a:defRPr/>
            </a:pPr>
            <a:r>
              <a:rPr lang="zh-CN" altLang="en-US" sz="2000" spc="300" dirty="0">
                <a:latin typeface="方正兰亭细黑_GBK" pitchFamily="2" charset="-122"/>
                <a:ea typeface="方正兰亭细黑_GBK" pitchFamily="2" charset="-122"/>
              </a:rPr>
              <a:t>案例总结</a:t>
            </a:r>
          </a:p>
        </p:txBody>
      </p:sp>
      <p:sp>
        <p:nvSpPr>
          <p:cNvPr id="116" name="TextBox 115"/>
          <p:cNvSpPr txBox="1">
            <a:spLocks noChangeArrowheads="1"/>
          </p:cNvSpPr>
          <p:nvPr/>
        </p:nvSpPr>
        <p:spPr bwMode="auto">
          <a:xfrm>
            <a:off x="2441575" y="268288"/>
            <a:ext cx="1327150" cy="338137"/>
          </a:xfrm>
          <a:prstGeom prst="rect">
            <a:avLst/>
          </a:prstGeom>
          <a:noFill/>
          <a:ln w="9525">
            <a:noFill/>
            <a:miter lim="800000"/>
            <a:headEnd/>
            <a:tailEnd/>
          </a:ln>
        </p:spPr>
        <p:txBody>
          <a:bodyPr>
            <a:spAutoFit/>
          </a:bodyPr>
          <a:lstStyle/>
          <a:p>
            <a:r>
              <a:rPr lang="en-US" altLang="zh-CN" sz="1600">
                <a:solidFill>
                  <a:srgbClr val="C00000"/>
                </a:solidFill>
                <a:latin typeface="Kozuka Gothic Pro R"/>
                <a:ea typeface="Kozuka Gothic Pro R"/>
                <a:cs typeface="Kozuka Gothic Pro R"/>
              </a:rPr>
              <a:t>SUMMARY</a:t>
            </a:r>
            <a:endParaRPr lang="zh-CN" altLang="en-US" sz="1600">
              <a:solidFill>
                <a:srgbClr val="C00000"/>
              </a:solidFill>
              <a:latin typeface="Kozuka Gothic Pro R"/>
              <a:ea typeface="Kozuka Gothic Pro R"/>
              <a:cs typeface="Kozuka Gothic Pro R"/>
            </a:endParaRPr>
          </a:p>
        </p:txBody>
      </p:sp>
      <p:cxnSp>
        <p:nvCxnSpPr>
          <p:cNvPr id="14" name="直接连接符 13"/>
          <p:cNvCxnSpPr/>
          <p:nvPr/>
        </p:nvCxnSpPr>
        <p:spPr>
          <a:xfrm>
            <a:off x="2306638" y="288925"/>
            <a:ext cx="0" cy="207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1057624" y="3951616"/>
            <a:ext cx="841375" cy="346075"/>
          </a:xfrm>
          <a:prstGeom prst="rect">
            <a:avLst/>
          </a:prstGeom>
          <a:noFill/>
          <a:ln w="9525">
            <a:noFill/>
            <a:miter lim="800000"/>
            <a:headEnd/>
            <a:tailEnd/>
          </a:ln>
        </p:spPr>
        <p:txBody>
          <a:bodyPr lIns="68526" tIns="34263" rIns="68526" bIns="34263" anchor="ctr">
            <a:spAutoFit/>
          </a:bodyPr>
          <a:lstStyle/>
          <a:p>
            <a:pPr algn="ctr"/>
            <a:r>
              <a:rPr lang="zh-CN" altLang="en-US" b="1" dirty="0">
                <a:latin typeface="微软雅黑" pitchFamily="34" charset="-122"/>
                <a:ea typeface="微软雅黑" pitchFamily="34" charset="-122"/>
              </a:rPr>
              <a:t>发规处</a:t>
            </a:r>
          </a:p>
        </p:txBody>
      </p:sp>
      <p:sp>
        <p:nvSpPr>
          <p:cNvPr id="15" name="TextBox 14"/>
          <p:cNvSpPr txBox="1">
            <a:spLocks noChangeArrowheads="1"/>
          </p:cNvSpPr>
          <p:nvPr/>
        </p:nvSpPr>
        <p:spPr bwMode="auto">
          <a:xfrm>
            <a:off x="2154587" y="2984829"/>
            <a:ext cx="1193800" cy="346075"/>
          </a:xfrm>
          <a:prstGeom prst="rect">
            <a:avLst/>
          </a:prstGeom>
          <a:noFill/>
          <a:ln w="9525">
            <a:noFill/>
            <a:miter lim="800000"/>
            <a:headEnd/>
            <a:tailEnd/>
          </a:ln>
        </p:spPr>
        <p:txBody>
          <a:bodyPr lIns="68526" tIns="34263" rIns="68526" bIns="34263" anchor="ctr">
            <a:spAutoFit/>
          </a:bodyPr>
          <a:lstStyle/>
          <a:p>
            <a:pPr algn="ctr"/>
            <a:r>
              <a:rPr lang="zh-CN" altLang="en-US" b="1" dirty="0" smtClean="0">
                <a:latin typeface="微软雅黑" pitchFamily="34" charset="-122"/>
                <a:ea typeface="微软雅黑" pitchFamily="34" charset="-122"/>
              </a:rPr>
              <a:t>图书馆</a:t>
            </a:r>
            <a:endParaRPr lang="zh-CN" altLang="en-US" b="1" dirty="0">
              <a:latin typeface="微软雅黑" pitchFamily="34" charset="-122"/>
              <a:ea typeface="微软雅黑" pitchFamily="34" charset="-122"/>
            </a:endParaRPr>
          </a:p>
        </p:txBody>
      </p:sp>
      <p:sp>
        <p:nvSpPr>
          <p:cNvPr id="16" name="TextBox 15"/>
          <p:cNvSpPr txBox="1">
            <a:spLocks noChangeArrowheads="1"/>
          </p:cNvSpPr>
          <p:nvPr/>
        </p:nvSpPr>
        <p:spPr bwMode="auto">
          <a:xfrm>
            <a:off x="3755635" y="3466304"/>
            <a:ext cx="842963" cy="346075"/>
          </a:xfrm>
          <a:prstGeom prst="rect">
            <a:avLst/>
          </a:prstGeom>
          <a:noFill/>
          <a:ln w="9525">
            <a:noFill/>
            <a:miter lim="800000"/>
            <a:headEnd/>
            <a:tailEnd/>
          </a:ln>
        </p:spPr>
        <p:txBody>
          <a:bodyPr lIns="68526" tIns="34263" rIns="68526" bIns="34263" anchor="ctr">
            <a:spAutoFit/>
          </a:bodyPr>
          <a:lstStyle/>
          <a:p>
            <a:pPr algn="ctr"/>
            <a:r>
              <a:rPr lang="zh-CN" altLang="en-US" b="1" dirty="0">
                <a:latin typeface="微软雅黑" pitchFamily="34" charset="-122"/>
                <a:ea typeface="微软雅黑" pitchFamily="34" charset="-122"/>
              </a:rPr>
              <a:t>人事处</a:t>
            </a:r>
          </a:p>
        </p:txBody>
      </p:sp>
      <p:sp>
        <p:nvSpPr>
          <p:cNvPr id="19" name="Freeform 4"/>
          <p:cNvSpPr>
            <a:spLocks/>
          </p:cNvSpPr>
          <p:nvPr/>
        </p:nvSpPr>
        <p:spPr bwMode="auto">
          <a:xfrm>
            <a:off x="1870424" y="2262516"/>
            <a:ext cx="1746250" cy="1747838"/>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7B1B1B"/>
          </a:solidFill>
          <a:ln w="3175" cap="flat" cmpd="sng" algn="ctr">
            <a:noFill/>
            <a:prstDash val="solid"/>
          </a:ln>
          <a:effectLst/>
          <a:extLst/>
        </p:spPr>
        <p:txBody>
          <a:bodyPr lIns="0" tIns="34263" rIns="0" bIns="34263" anchor="ctr"/>
          <a:lstStyle/>
          <a:p>
            <a:pPr algn="ctr" defTabSz="685260">
              <a:lnSpc>
                <a:spcPct val="120000"/>
              </a:lnSpc>
              <a:spcBef>
                <a:spcPts val="450"/>
              </a:spcBef>
              <a:spcAft>
                <a:spcPts val="450"/>
              </a:spcAft>
              <a:defRPr/>
            </a:pPr>
            <a:endParaRPr lang="en-US" sz="2100" kern="0" dirty="0">
              <a:latin typeface="微软雅黑" pitchFamily="34" charset="-122"/>
              <a:ea typeface="微软雅黑" pitchFamily="34" charset="-122"/>
            </a:endParaRPr>
          </a:p>
        </p:txBody>
      </p:sp>
      <p:sp>
        <p:nvSpPr>
          <p:cNvPr id="20" name="Freeform 6"/>
          <p:cNvSpPr>
            <a:spLocks/>
          </p:cNvSpPr>
          <p:nvPr/>
        </p:nvSpPr>
        <p:spPr bwMode="auto">
          <a:xfrm>
            <a:off x="3477823" y="2932904"/>
            <a:ext cx="1381125" cy="138112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tx1">
              <a:lumMod val="75000"/>
              <a:lumOff val="25000"/>
            </a:schemeClr>
          </a:solidFill>
          <a:ln w="3175" cap="flat" cmpd="sng" algn="ctr">
            <a:noFill/>
            <a:prstDash val="solid"/>
          </a:ln>
          <a:effectLst/>
          <a:extLst/>
        </p:spPr>
        <p:txBody>
          <a:bodyPr lIns="0" tIns="34263" rIns="0" bIns="34263" anchor="ctr"/>
          <a:lstStyle/>
          <a:p>
            <a:pPr algn="ctr" defTabSz="685260">
              <a:lnSpc>
                <a:spcPct val="120000"/>
              </a:lnSpc>
              <a:spcBef>
                <a:spcPts val="450"/>
              </a:spcBef>
              <a:spcAft>
                <a:spcPts val="450"/>
              </a:spcAft>
              <a:defRPr/>
            </a:pPr>
            <a:endParaRPr lang="en-US" sz="2100" kern="0" dirty="0">
              <a:latin typeface="微软雅黑" pitchFamily="34" charset="-122"/>
              <a:ea typeface="微软雅黑" pitchFamily="34" charset="-122"/>
            </a:endParaRPr>
          </a:p>
        </p:txBody>
      </p:sp>
      <p:sp>
        <p:nvSpPr>
          <p:cNvPr id="21" name="Freeform 8"/>
          <p:cNvSpPr>
            <a:spLocks/>
          </p:cNvSpPr>
          <p:nvPr/>
        </p:nvSpPr>
        <p:spPr bwMode="auto">
          <a:xfrm>
            <a:off x="716312" y="3348366"/>
            <a:ext cx="1524000" cy="15240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tx1">
              <a:lumMod val="75000"/>
              <a:lumOff val="25000"/>
            </a:schemeClr>
          </a:solidFill>
          <a:ln w="3175" cap="flat" cmpd="sng" algn="ctr">
            <a:noFill/>
            <a:prstDash val="solid"/>
          </a:ln>
          <a:effectLst/>
          <a:extLst/>
        </p:spPr>
        <p:txBody>
          <a:bodyPr lIns="0" tIns="34263" rIns="0" bIns="34263" anchor="ctr"/>
          <a:lstStyle/>
          <a:p>
            <a:pPr algn="ctr" defTabSz="685260">
              <a:lnSpc>
                <a:spcPct val="120000"/>
              </a:lnSpc>
              <a:spcBef>
                <a:spcPts val="450"/>
              </a:spcBef>
              <a:spcAft>
                <a:spcPts val="450"/>
              </a:spcAft>
              <a:defRPr/>
            </a:pPr>
            <a:endParaRPr lang="en-US" sz="2100" kern="0" dirty="0">
              <a:latin typeface="微软雅黑" pitchFamily="34" charset="-122"/>
              <a:ea typeface="微软雅黑" pitchFamily="34" charset="-122"/>
            </a:endParaRPr>
          </a:p>
        </p:txBody>
      </p:sp>
      <p:grpSp>
        <p:nvGrpSpPr>
          <p:cNvPr id="2" name="组合 24"/>
          <p:cNvGrpSpPr>
            <a:grpSpLocks/>
          </p:cNvGrpSpPr>
          <p:nvPr/>
        </p:nvGrpSpPr>
        <p:grpSpPr bwMode="auto">
          <a:xfrm>
            <a:off x="6011863" y="1598613"/>
            <a:ext cx="2881312" cy="3205955"/>
            <a:chOff x="6012163" y="1597885"/>
            <a:chExt cx="2880319" cy="3208180"/>
          </a:xfrm>
        </p:grpSpPr>
        <p:sp>
          <p:nvSpPr>
            <p:cNvPr id="4113" name="矩形 17"/>
            <p:cNvSpPr>
              <a:spLocks noChangeArrowheads="1"/>
            </p:cNvSpPr>
            <p:nvPr/>
          </p:nvSpPr>
          <p:spPr bwMode="auto">
            <a:xfrm>
              <a:off x="6012163" y="2152270"/>
              <a:ext cx="2880319" cy="2653795"/>
            </a:xfrm>
            <a:prstGeom prst="rect">
              <a:avLst/>
            </a:prstGeom>
            <a:noFill/>
            <a:ln w="9525">
              <a:noFill/>
              <a:miter lim="800000"/>
              <a:headEnd/>
              <a:tailEnd/>
            </a:ln>
          </p:spPr>
          <p:txBody>
            <a:bodyPr lIns="68526" tIns="34263" rIns="68526" bIns="34263">
              <a:spAutoFit/>
            </a:bodyPr>
            <a:lstStyle/>
            <a:p>
              <a:pPr algn="just">
                <a:lnSpc>
                  <a:spcPts val="1700"/>
                </a:lnSpc>
              </a:pPr>
              <a:r>
                <a:rPr lang="zh-CN" altLang="en-US" sz="1200" b="1" dirty="0">
                  <a:solidFill>
                    <a:srgbClr val="000000"/>
                  </a:solidFill>
                  <a:latin typeface="微软雅黑" pitchFamily="34" charset="-122"/>
                  <a:ea typeface="微软雅黑" pitchFamily="34" charset="-122"/>
                </a:rPr>
                <a:t>        </a:t>
              </a:r>
              <a:r>
                <a:rPr lang="zh-CN" altLang="en-US" sz="1200" b="1" dirty="0" smtClean="0">
                  <a:solidFill>
                    <a:srgbClr val="000000"/>
                  </a:solidFill>
                  <a:latin typeface="微软雅黑" pitchFamily="34" charset="-122"/>
                  <a:ea typeface="微软雅黑" pitchFamily="34" charset="-122"/>
                </a:rPr>
                <a:t>成绩：</a:t>
              </a:r>
              <a:r>
                <a:rPr lang="zh-CN" altLang="en-US" sz="1200" dirty="0" smtClean="0">
                  <a:solidFill>
                    <a:srgbClr val="000000"/>
                  </a:solidFill>
                  <a:latin typeface="微软雅黑" pitchFamily="34" charset="-122"/>
                  <a:ea typeface="微软雅黑" pitchFamily="34" charset="-122"/>
                </a:rPr>
                <a:t>从学校</a:t>
              </a:r>
              <a:r>
                <a:rPr lang="en-US" altLang="zh-CN" sz="1200" dirty="0" smtClean="0">
                  <a:solidFill>
                    <a:srgbClr val="000000"/>
                  </a:solidFill>
                  <a:latin typeface="微软雅黑" pitchFamily="34" charset="-122"/>
                  <a:ea typeface="微软雅黑" pitchFamily="34" charset="-122"/>
                </a:rPr>
                <a:t>ESI</a:t>
              </a:r>
              <a:r>
                <a:rPr lang="zh-CN" altLang="en-US" sz="1200" dirty="0" smtClean="0">
                  <a:solidFill>
                    <a:srgbClr val="000000"/>
                  </a:solidFill>
                  <a:latin typeface="微软雅黑" pitchFamily="34" charset="-122"/>
                  <a:ea typeface="微软雅黑" pitchFamily="34" charset="-122"/>
                </a:rPr>
                <a:t>学科发展的宏观政策制定上图书馆发挥了重要的作用，扮演了重要角色，为发规处、人事处以及科技处等职能部门提供了重要的决策依据和决策支持。为我校学科成功进入</a:t>
              </a:r>
              <a:r>
                <a:rPr lang="en-US" altLang="zh-CN" sz="1200" dirty="0" smtClean="0">
                  <a:solidFill>
                    <a:srgbClr val="000000"/>
                  </a:solidFill>
                  <a:latin typeface="微软雅黑" pitchFamily="34" charset="-122"/>
                  <a:ea typeface="微软雅黑" pitchFamily="34" charset="-122"/>
                </a:rPr>
                <a:t>ESI</a:t>
              </a:r>
              <a:r>
                <a:rPr lang="zh-CN" altLang="en-US" sz="1200" dirty="0" smtClean="0">
                  <a:solidFill>
                    <a:srgbClr val="000000"/>
                  </a:solidFill>
                  <a:latin typeface="微软雅黑" pitchFamily="34" charset="-122"/>
                  <a:ea typeface="微软雅黑" pitchFamily="34" charset="-122"/>
                </a:rPr>
                <a:t>全球前</a:t>
              </a:r>
              <a:r>
                <a:rPr lang="en-US" altLang="zh-CN" sz="1200" dirty="0" smtClean="0">
                  <a:solidFill>
                    <a:srgbClr val="000000"/>
                  </a:solidFill>
                  <a:latin typeface="微软雅黑" pitchFamily="34" charset="-122"/>
                  <a:ea typeface="微软雅黑" pitchFamily="34" charset="-122"/>
                </a:rPr>
                <a:t>1%</a:t>
              </a:r>
              <a:r>
                <a:rPr lang="zh-CN" altLang="en-US" sz="1200" dirty="0" smtClean="0">
                  <a:solidFill>
                    <a:srgbClr val="000000"/>
                  </a:solidFill>
                  <a:latin typeface="微软雅黑" pitchFamily="34" charset="-122"/>
                  <a:ea typeface="微软雅黑" pitchFamily="34" charset="-122"/>
                </a:rPr>
                <a:t>的学科行列发挥了重要的作用，提升了图书馆的影响力和地位。</a:t>
              </a:r>
              <a:endParaRPr lang="en-US" altLang="zh-CN" sz="1200" dirty="0" smtClean="0">
                <a:solidFill>
                  <a:srgbClr val="000000"/>
                </a:solidFill>
                <a:latin typeface="微软雅黑" pitchFamily="34" charset="-122"/>
                <a:ea typeface="微软雅黑" pitchFamily="34" charset="-122"/>
              </a:endParaRPr>
            </a:p>
            <a:p>
              <a:pPr algn="just">
                <a:lnSpc>
                  <a:spcPts val="1700"/>
                </a:lnSpc>
              </a:pPr>
              <a:r>
                <a:rPr lang="zh-CN" altLang="en-US" sz="1200" b="1" dirty="0" smtClean="0">
                  <a:solidFill>
                    <a:srgbClr val="000000"/>
                  </a:solidFill>
                  <a:latin typeface="微软雅黑" pitchFamily="34" charset="-122"/>
                  <a:ea typeface="微软雅黑" pitchFamily="34" charset="-122"/>
                </a:rPr>
                <a:t>        不足：</a:t>
              </a:r>
              <a:r>
                <a:rPr lang="zh-CN" altLang="en-US" sz="1200" dirty="0" smtClean="0">
                  <a:solidFill>
                    <a:srgbClr val="000000"/>
                  </a:solidFill>
                  <a:latin typeface="微软雅黑" pitchFamily="34" charset="-122"/>
                  <a:ea typeface="微软雅黑" pitchFamily="34" charset="-122"/>
                </a:rPr>
                <a:t>在微观层面上，为学院、科研团队甚至个人提供相应</a:t>
              </a:r>
              <a:r>
                <a:rPr lang="en-US" altLang="zh-CN" sz="1200" dirty="0" smtClean="0">
                  <a:solidFill>
                    <a:srgbClr val="000000"/>
                  </a:solidFill>
                  <a:latin typeface="微软雅黑" pitchFamily="34" charset="-122"/>
                  <a:ea typeface="微软雅黑" pitchFamily="34" charset="-122"/>
                </a:rPr>
                <a:t>ESI</a:t>
              </a:r>
              <a:r>
                <a:rPr lang="zh-CN" altLang="en-US" sz="1200" dirty="0" smtClean="0">
                  <a:solidFill>
                    <a:srgbClr val="000000"/>
                  </a:solidFill>
                  <a:latin typeface="微软雅黑" pitchFamily="34" charset="-122"/>
                  <a:ea typeface="微软雅黑" pitchFamily="34" charset="-122"/>
                </a:rPr>
                <a:t>学科发展指导服务还</a:t>
              </a:r>
              <a:r>
                <a:rPr lang="zh-CN" altLang="en-US" sz="1200" dirty="0" smtClean="0">
                  <a:solidFill>
                    <a:srgbClr val="000000"/>
                  </a:solidFill>
                  <a:latin typeface="微软雅黑" pitchFamily="34" charset="-122"/>
                  <a:ea typeface="微软雅黑" pitchFamily="34" charset="-122"/>
                </a:rPr>
                <a:t>不</a:t>
              </a:r>
              <a:r>
                <a:rPr lang="zh-CN" altLang="en-US" sz="1200" dirty="0" smtClean="0">
                  <a:solidFill>
                    <a:srgbClr val="000000"/>
                  </a:solidFill>
                  <a:latin typeface="微软雅黑" pitchFamily="34" charset="-122"/>
                  <a:ea typeface="微软雅黑" pitchFamily="34" charset="-122"/>
                </a:rPr>
                <a:t>足</a:t>
              </a:r>
              <a:r>
                <a:rPr lang="zh-CN" altLang="en-US" sz="1200" dirty="0" smtClean="0">
                  <a:solidFill>
                    <a:srgbClr val="000000"/>
                  </a:solidFill>
                  <a:latin typeface="微软雅黑" pitchFamily="34" charset="-122"/>
                  <a:ea typeface="微软雅黑" pitchFamily="34" charset="-122"/>
                </a:rPr>
                <a:t>，</a:t>
              </a:r>
              <a:r>
                <a:rPr lang="zh-CN" altLang="en-US" sz="1200" dirty="0" smtClean="0">
                  <a:solidFill>
                    <a:srgbClr val="000000"/>
                  </a:solidFill>
                  <a:latin typeface="微软雅黑" pitchFamily="34" charset="-122"/>
                  <a:ea typeface="微软雅黑" pitchFamily="34" charset="-122"/>
                </a:rPr>
                <a:t>这也是今后我们需要完善和努力的方向。</a:t>
              </a:r>
              <a:endParaRPr lang="zh-CN" altLang="en-US" sz="1200" dirty="0">
                <a:solidFill>
                  <a:srgbClr val="000000"/>
                </a:solidFill>
                <a:latin typeface="微软雅黑" pitchFamily="34" charset="-122"/>
                <a:ea typeface="微软雅黑" pitchFamily="34" charset="-122"/>
              </a:endParaRPr>
            </a:p>
            <a:p>
              <a:pPr algn="just"/>
              <a:endParaRPr lang="zh-CN" altLang="en-US" sz="1200" dirty="0">
                <a:solidFill>
                  <a:srgbClr val="000000"/>
                </a:solidFill>
                <a:latin typeface="微软雅黑" pitchFamily="34" charset="-122"/>
                <a:ea typeface="微软雅黑" pitchFamily="34" charset="-122"/>
              </a:endParaRPr>
            </a:p>
          </p:txBody>
        </p:sp>
        <p:sp>
          <p:nvSpPr>
            <p:cNvPr id="4114" name="矩形 22"/>
            <p:cNvSpPr>
              <a:spLocks noChangeArrowheads="1"/>
            </p:cNvSpPr>
            <p:nvPr/>
          </p:nvSpPr>
          <p:spPr bwMode="auto">
            <a:xfrm>
              <a:off x="6278611" y="1597885"/>
              <a:ext cx="2294236" cy="500101"/>
            </a:xfrm>
            <a:prstGeom prst="rect">
              <a:avLst/>
            </a:prstGeom>
            <a:noFill/>
            <a:ln w="9525">
              <a:noFill/>
              <a:miter lim="800000"/>
              <a:headEnd/>
              <a:tailEnd/>
            </a:ln>
          </p:spPr>
          <p:txBody>
            <a:bodyPr lIns="68526" tIns="34263" rIns="68526" bIns="34263">
              <a:spAutoFit/>
            </a:bodyPr>
            <a:lstStyle/>
            <a:p>
              <a:pPr algn="dist"/>
              <a:r>
                <a:rPr lang="zh-CN" altLang="en-US" sz="2800" b="1" dirty="0" smtClean="0">
                  <a:latin typeface="微软雅黑" pitchFamily="34" charset="-122"/>
                  <a:ea typeface="微软雅黑" pitchFamily="34" charset="-122"/>
                </a:rPr>
                <a:t>案例总结</a:t>
              </a:r>
              <a:endParaRPr lang="en-US" altLang="zh-CN" sz="2800" b="1" dirty="0">
                <a:latin typeface="微软雅黑" pitchFamily="34" charset="-122"/>
                <a:ea typeface="微软雅黑" pitchFamily="34" charset="-122"/>
              </a:endParaRPr>
            </a:p>
          </p:txBody>
        </p:sp>
      </p:grpSp>
      <p:sp>
        <p:nvSpPr>
          <p:cNvPr id="23" name="Freeform 6"/>
          <p:cNvSpPr>
            <a:spLocks/>
          </p:cNvSpPr>
          <p:nvPr/>
        </p:nvSpPr>
        <p:spPr bwMode="auto">
          <a:xfrm>
            <a:off x="1976517" y="954954"/>
            <a:ext cx="1381125" cy="138112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tx1">
              <a:lumMod val="75000"/>
              <a:lumOff val="25000"/>
            </a:schemeClr>
          </a:solidFill>
          <a:ln w="3175" cap="flat" cmpd="sng" algn="ctr">
            <a:noFill/>
            <a:prstDash val="solid"/>
          </a:ln>
          <a:effectLst/>
          <a:extLst/>
        </p:spPr>
        <p:txBody>
          <a:bodyPr lIns="0" tIns="34263" rIns="0" bIns="34263" anchor="ctr"/>
          <a:lstStyle/>
          <a:p>
            <a:pPr algn="ctr" defTabSz="685260">
              <a:lnSpc>
                <a:spcPct val="120000"/>
              </a:lnSpc>
              <a:spcBef>
                <a:spcPts val="450"/>
              </a:spcBef>
              <a:spcAft>
                <a:spcPts val="450"/>
              </a:spcAft>
              <a:defRPr/>
            </a:pPr>
            <a:endParaRPr lang="en-US" sz="2100" kern="0" dirty="0">
              <a:latin typeface="微软雅黑" pitchFamily="34" charset="-122"/>
              <a:ea typeface="微软雅黑" pitchFamily="34" charset="-122"/>
            </a:endParaRPr>
          </a:p>
        </p:txBody>
      </p:sp>
      <p:sp>
        <p:nvSpPr>
          <p:cNvPr id="24" name="TextBox 23"/>
          <p:cNvSpPr txBox="1">
            <a:spLocks noChangeArrowheads="1"/>
          </p:cNvSpPr>
          <p:nvPr/>
        </p:nvSpPr>
        <p:spPr bwMode="auto">
          <a:xfrm>
            <a:off x="2225147" y="1449444"/>
            <a:ext cx="842963" cy="346075"/>
          </a:xfrm>
          <a:prstGeom prst="rect">
            <a:avLst/>
          </a:prstGeom>
          <a:noFill/>
          <a:ln w="9525">
            <a:noFill/>
            <a:miter lim="800000"/>
            <a:headEnd/>
            <a:tailEnd/>
          </a:ln>
        </p:spPr>
        <p:txBody>
          <a:bodyPr lIns="68526" tIns="34263" rIns="68526" bIns="34263" anchor="ctr">
            <a:spAutoFit/>
          </a:bodyPr>
          <a:lstStyle/>
          <a:p>
            <a:pPr algn="ctr"/>
            <a:r>
              <a:rPr lang="zh-CN" altLang="en-US" b="1" dirty="0" smtClean="0">
                <a:latin typeface="微软雅黑" pitchFamily="34" charset="-122"/>
                <a:ea typeface="微软雅黑" pitchFamily="34" charset="-122"/>
              </a:rPr>
              <a:t>各学院</a:t>
            </a:r>
            <a:endParaRPr lang="zh-CN" altLang="en-US" b="1" dirty="0">
              <a:latin typeface="微软雅黑" pitchFamily="34" charset="-122"/>
              <a:ea typeface="微软雅黑" pitchFamily="34" charset="-122"/>
            </a:endParaRP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8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par>
                          <p:cTn id="25" fill="hold">
                            <p:stCondLst>
                              <p:cond delay="13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8" presetClass="emph" presetSubtype="0" repeatCount="indefinite" fill="hold" grpId="1" nodeType="withEffect">
                                  <p:stCondLst>
                                    <p:cond delay="0"/>
                                  </p:stCondLst>
                                  <p:childTnLst>
                                    <p:animRot by="64800000">
                                      <p:cBhvr>
                                        <p:cTn id="30" dur="8000" fill="hold"/>
                                        <p:tgtEl>
                                          <p:spTgt spid="19"/>
                                        </p:tgtEl>
                                        <p:attrNameLst>
                                          <p:attrName>r</p:attrName>
                                        </p:attrNameLst>
                                      </p:cBhvr>
                                    </p:animRot>
                                  </p:childTnLst>
                                </p:cTn>
                              </p:par>
                              <p:par>
                                <p:cTn id="31" presetID="22" presetClass="entr" presetSubtype="8"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8" presetClass="emph" presetSubtype="0" repeatCount="indefinite" fill="hold" grpId="1" nodeType="withEffect">
                                  <p:stCondLst>
                                    <p:cond delay="1500"/>
                                  </p:stCondLst>
                                  <p:childTnLst>
                                    <p:animRot by="-86400000">
                                      <p:cBhvr>
                                        <p:cTn id="43" dur="7500" fill="hold"/>
                                        <p:tgtEl>
                                          <p:spTgt spid="21"/>
                                        </p:tgtEl>
                                        <p:attrNameLst>
                                          <p:attrName>r</p:attrName>
                                        </p:attrNameLst>
                                      </p:cBhvr>
                                    </p:animRot>
                                  </p:childTnLst>
                                </p:cTn>
                              </p:par>
                              <p:par>
                                <p:cTn id="44" presetID="53" presetClass="entr" presetSubtype="16" fill="hold" grpId="0" nodeType="withEffect">
                                  <p:stCondLst>
                                    <p:cond delay="200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8" presetClass="emph" presetSubtype="0" repeatCount="indefinite" fill="hold" grpId="1" nodeType="withEffect">
                                  <p:stCondLst>
                                    <p:cond delay="3000"/>
                                  </p:stCondLst>
                                  <p:childTnLst>
                                    <p:animRot by="-108000000">
                                      <p:cBhvr>
                                        <p:cTn id="53" dur="7500" fill="hold"/>
                                        <p:tgtEl>
                                          <p:spTgt spid="20"/>
                                        </p:tgtEl>
                                        <p:attrNameLst>
                                          <p:attrName>r</p:attrName>
                                        </p:attrNameLst>
                                      </p:cBhvr>
                                    </p:animRot>
                                  </p:childTnLst>
                                </p:cTn>
                              </p:par>
                              <p:par>
                                <p:cTn id="54" presetID="53" presetClass="entr" presetSubtype="16" fill="hold" grpId="0" nodeType="withEffect">
                                  <p:stCondLst>
                                    <p:cond delay="350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10" presetClass="entr" presetSubtype="0" fill="hold" grpId="0" nodeType="withEffect">
                                  <p:stCondLst>
                                    <p:cond delay="45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8" presetClass="emph" presetSubtype="0" repeatCount="indefinite" fill="hold" grpId="1" nodeType="withEffect">
                                  <p:stCondLst>
                                    <p:cond delay="4500"/>
                                  </p:stCondLst>
                                  <p:childTnLst>
                                    <p:animRot by="-108000000">
                                      <p:cBhvr>
                                        <p:cTn id="63" dur="7000" fill="hold"/>
                                        <p:tgtEl>
                                          <p:spTgt spid="23"/>
                                        </p:tgtEl>
                                        <p:attrNameLst>
                                          <p:attrName>r</p:attrName>
                                        </p:attrNameLst>
                                      </p:cBhvr>
                                    </p:animRot>
                                  </p:childTnLst>
                                </p:cTn>
                              </p:par>
                              <p:par>
                                <p:cTn id="64" presetID="53" presetClass="entr" presetSubtype="16" fill="hold" grpId="0" nodeType="withEffect">
                                  <p:stCondLst>
                                    <p:cond delay="500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13" grpId="0"/>
      <p:bldP spid="15" grpId="0"/>
      <p:bldP spid="16" grpId="0"/>
      <p:bldP spid="19" grpId="0" animBg="1"/>
      <p:bldP spid="19" grpId="1" animBg="1"/>
      <p:bldP spid="20" grpId="0" animBg="1"/>
      <p:bldP spid="20" grpId="1" animBg="1"/>
      <p:bldP spid="21" grpId="0" animBg="1"/>
      <p:bldP spid="21" grpId="1" animBg="1"/>
      <p:bldP spid="23" grpId="0" animBg="1"/>
      <p:bldP spid="23" grpId="1"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矩形 2"/>
          <p:cNvSpPr/>
          <p:nvPr/>
        </p:nvSpPr>
        <p:spPr>
          <a:xfrm>
            <a:off x="1" y="0"/>
            <a:ext cx="9147749" cy="5156751"/>
          </a:xfrm>
          <a:custGeom>
            <a:avLst/>
            <a:gdLst>
              <a:gd name="connsiteX0" fmla="*/ 0 w 4716735"/>
              <a:gd name="connsiteY0" fmla="*/ 0 h 6859588"/>
              <a:gd name="connsiteX1" fmla="*/ 4716735 w 4716735"/>
              <a:gd name="connsiteY1" fmla="*/ 0 h 6859588"/>
              <a:gd name="connsiteX2" fmla="*/ 4716735 w 4716735"/>
              <a:gd name="connsiteY2" fmla="*/ 6859588 h 6859588"/>
              <a:gd name="connsiteX3" fmla="*/ 0 w 4716735"/>
              <a:gd name="connsiteY3" fmla="*/ 6859588 h 6859588"/>
              <a:gd name="connsiteX4" fmla="*/ 0 w 4716735"/>
              <a:gd name="connsiteY4" fmla="*/ 0 h 6859588"/>
              <a:gd name="connsiteX0" fmla="*/ 0 w 6070972"/>
              <a:gd name="connsiteY0" fmla="*/ 0 h 6859588"/>
              <a:gd name="connsiteX1" fmla="*/ 4716735 w 6070972"/>
              <a:gd name="connsiteY1" fmla="*/ 0 h 6859588"/>
              <a:gd name="connsiteX2" fmla="*/ 6070972 w 6070972"/>
              <a:gd name="connsiteY2" fmla="*/ 3734423 h 6859588"/>
              <a:gd name="connsiteX3" fmla="*/ 0 w 6070972"/>
              <a:gd name="connsiteY3" fmla="*/ 6859588 h 6859588"/>
              <a:gd name="connsiteX4" fmla="*/ 0 w 6070972"/>
              <a:gd name="connsiteY4" fmla="*/ 0 h 6859588"/>
              <a:gd name="connsiteX0" fmla="*/ 0 w 5631134"/>
              <a:gd name="connsiteY0" fmla="*/ 0 h 6859588"/>
              <a:gd name="connsiteX1" fmla="*/ 4716735 w 5631134"/>
              <a:gd name="connsiteY1" fmla="*/ 0 h 6859588"/>
              <a:gd name="connsiteX2" fmla="*/ 5631134 w 5631134"/>
              <a:gd name="connsiteY2" fmla="*/ 2519082 h 6859588"/>
              <a:gd name="connsiteX3" fmla="*/ 0 w 5631134"/>
              <a:gd name="connsiteY3" fmla="*/ 6859588 h 6859588"/>
              <a:gd name="connsiteX4" fmla="*/ 0 w 5631134"/>
              <a:gd name="connsiteY4" fmla="*/ 0 h 6859588"/>
              <a:gd name="connsiteX0" fmla="*/ 0 w 5631134"/>
              <a:gd name="connsiteY0" fmla="*/ 0 h 60492735"/>
              <a:gd name="connsiteX1" fmla="*/ 4716735 w 5631134"/>
              <a:gd name="connsiteY1" fmla="*/ 0 h 60492735"/>
              <a:gd name="connsiteX2" fmla="*/ 5631134 w 5631134"/>
              <a:gd name="connsiteY2" fmla="*/ 2519082 h 60492735"/>
              <a:gd name="connsiteX3" fmla="*/ 0 w 5631134"/>
              <a:gd name="connsiteY3" fmla="*/ 60492735 h 60492735"/>
              <a:gd name="connsiteX4" fmla="*/ 0 w 5631134"/>
              <a:gd name="connsiteY4" fmla="*/ 0 h 60492735"/>
              <a:gd name="connsiteX0" fmla="*/ 0 w 5631134"/>
              <a:gd name="connsiteY0" fmla="*/ 0 h 60492735"/>
              <a:gd name="connsiteX1" fmla="*/ 4716735 w 5631134"/>
              <a:gd name="connsiteY1" fmla="*/ 0 h 60492735"/>
              <a:gd name="connsiteX2" fmla="*/ 5631134 w 5631134"/>
              <a:gd name="connsiteY2" fmla="*/ 23630000 h 60492735"/>
              <a:gd name="connsiteX3" fmla="*/ 0 w 5631134"/>
              <a:gd name="connsiteY3" fmla="*/ 60492735 h 60492735"/>
              <a:gd name="connsiteX4" fmla="*/ 0 w 5631134"/>
              <a:gd name="connsiteY4" fmla="*/ 0 h 60492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134" h="60492735">
                <a:moveTo>
                  <a:pt x="0" y="0"/>
                </a:moveTo>
                <a:lnTo>
                  <a:pt x="4716735" y="0"/>
                </a:lnTo>
                <a:lnTo>
                  <a:pt x="5631134" y="23630000"/>
                </a:lnTo>
                <a:lnTo>
                  <a:pt x="0" y="60492735"/>
                </a:lnTo>
                <a:lnTo>
                  <a:pt x="0" y="0"/>
                </a:lnTo>
                <a:close/>
              </a:path>
            </a:pathLst>
          </a:custGeom>
          <a:solidFill>
            <a:srgbClr val="3E0000">
              <a:alpha val="80000"/>
            </a:srgbClr>
          </a:solidFill>
          <a:effectLst>
            <a:glow rad="254000">
              <a:schemeClr val="tx1">
                <a:lumMod val="95000"/>
                <a:lumOff val="5000"/>
                <a:alpha val="34000"/>
              </a:schemeClr>
            </a:glow>
            <a:outerShdw blurRad="50800" dist="38100" algn="l" rotWithShape="0">
              <a:prstClr val="black">
                <a:alpha val="40000"/>
              </a:prstClr>
            </a:outerShdw>
            <a:softEdge rad="0"/>
          </a:effectLst>
        </p:spPr>
        <p:txBody>
          <a:bodyPr wrap="square" lIns="91416" tIns="45708" rIns="91416" bIns="45708" rtlCol="0" anchor="ctr">
            <a:spAutoFit/>
          </a:bodyPr>
          <a:lstStyle/>
          <a:p>
            <a:pPr algn="ctr" defTabSz="933770"/>
            <a:endParaRPr lang="zh-CN" altLang="en-US" sz="3200" b="1" dirty="0">
              <a:solidFill>
                <a:srgbClr val="FF3300"/>
              </a:solidFill>
              <a:latin typeface="微软雅黑" panose="020B0503020204020204" pitchFamily="34" charset="-122"/>
              <a:ea typeface="微软雅黑" panose="020B0503020204020204" pitchFamily="34" charset="-122"/>
            </a:endParaRPr>
          </a:p>
        </p:txBody>
      </p:sp>
      <p:sp>
        <p:nvSpPr>
          <p:cNvPr id="30" name="等腰三角形 29"/>
          <p:cNvSpPr/>
          <p:nvPr/>
        </p:nvSpPr>
        <p:spPr>
          <a:xfrm>
            <a:off x="4949838" y="507565"/>
            <a:ext cx="1624033" cy="1161585"/>
          </a:xfrm>
          <a:prstGeom prst="triangle">
            <a:avLst/>
          </a:prstGeom>
        </p:spPr>
        <p:txBody>
          <a:bodyPr wrap="square" lIns="91416" tIns="45708" rIns="91416" bIns="45708" rtlCol="0" anchor="ctr">
            <a:spAutoFit/>
          </a:bodyPr>
          <a:lstStyle/>
          <a:p>
            <a:pPr algn="ctr" defTabSz="933770"/>
            <a:endParaRPr lang="zh-CN" altLang="en-US" sz="3200" b="1" dirty="0">
              <a:solidFill>
                <a:srgbClr val="FF3300"/>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928392" y="4407529"/>
            <a:ext cx="3988008" cy="392490"/>
          </a:xfrm>
          <a:prstGeom prst="rect">
            <a:avLst/>
          </a:prstGeom>
          <a:noFill/>
        </p:spPr>
        <p:txBody>
          <a:bodyPr wrap="square" lIns="68653" tIns="34327" rIns="68653" bIns="34327" rtlCol="0">
            <a:spAutoFit/>
          </a:bodyPr>
          <a:lstStyle/>
          <a:p>
            <a:pPr defTabSz="686532">
              <a:defRPr/>
            </a:pPr>
            <a:r>
              <a:rPr lang="zh-CN" altLang="en-US" sz="2100"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汇报</a:t>
            </a:r>
            <a:r>
              <a:rPr lang="zh-CN" altLang="en-US" sz="21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人：任   勇   </a:t>
            </a:r>
            <a:r>
              <a:rPr lang="en-US" altLang="zh-CN" sz="21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2017</a:t>
            </a:r>
            <a:r>
              <a:rPr lang="zh-CN" altLang="en-US" sz="21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1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a:t>
            </a:r>
            <a:r>
              <a:rPr lang="zh-CN" altLang="en-US" sz="2100" kern="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endParaRPr lang="zh-CN" altLang="en-US" sz="2100"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TextBox 31"/>
          <p:cNvSpPr txBox="1"/>
          <p:nvPr/>
        </p:nvSpPr>
        <p:spPr>
          <a:xfrm>
            <a:off x="2786547" y="1467485"/>
            <a:ext cx="4792168" cy="996278"/>
          </a:xfrm>
          <a:prstGeom prst="rect">
            <a:avLst/>
          </a:prstGeom>
          <a:noFill/>
        </p:spPr>
        <p:txBody>
          <a:bodyPr wrap="square" lIns="72549" tIns="36274" rIns="72549" bIns="36274" rtlCol="0">
            <a:spAutoFit/>
          </a:bodyPr>
          <a:lstStyle/>
          <a:p>
            <a:r>
              <a:rPr lang="zh-CN" altLang="en-US" sz="6000" b="1" dirty="0" smtClean="0">
                <a:solidFill>
                  <a:schemeClr val="bg1">
                    <a:alpha val="98000"/>
                  </a:schemeClr>
                </a:solidFill>
                <a:latin typeface="微软雅黑" pitchFamily="34" charset="-122"/>
                <a:ea typeface="微软雅黑" pitchFamily="34" charset="-122"/>
              </a:rPr>
              <a:t>感 谢 聆 听！</a:t>
            </a:r>
            <a:endParaRPr lang="zh-CN" altLang="en-US" sz="6000" b="1" dirty="0">
              <a:solidFill>
                <a:schemeClr val="bg1">
                  <a:alpha val="98000"/>
                </a:schemeClr>
              </a:solidFill>
              <a:latin typeface="微软雅黑" pitchFamily="34" charset="-122"/>
              <a:ea typeface="微软雅黑" pitchFamily="34" charset="-122"/>
            </a:endParaRPr>
          </a:p>
        </p:txBody>
      </p:sp>
    </p:spTree>
    <p:custDataLst>
      <p:tags r:id="rId1"/>
    </p:custDataLst>
    <p:extLst>
      <p:ext uri="{BB962C8B-B14F-4D97-AF65-F5344CB8AC3E}">
        <p14:creationId xmlns="" xmlns:p14="http://schemas.microsoft.com/office/powerpoint/2010/main" val="41840809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1651000" y="2133588"/>
            <a:ext cx="5689600" cy="1079512"/>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Lst>
            <a:ahLst/>
            <a:cxnLst>
              <a:cxn ang="0">
                <a:pos x="connsiteX0" y="connsiteY0"/>
              </a:cxn>
              <a:cxn ang="0">
                <a:pos x="connsiteX1" y="connsiteY1"/>
              </a:cxn>
              <a:cxn ang="0">
                <a:pos x="connsiteX2" y="connsiteY2"/>
              </a:cxn>
              <a:cxn ang="0">
                <a:pos x="connsiteX3" y="connsiteY3"/>
              </a:cxn>
            </a:cxnLst>
            <a:rect l="l" t="t" r="r" b="b"/>
            <a:pathLst>
              <a:path w="5689600" h="1079512">
                <a:moveTo>
                  <a:pt x="0" y="1079512"/>
                </a:moveTo>
                <a:cubicBezTo>
                  <a:pt x="641350" y="541878"/>
                  <a:pt x="1282700" y="4245"/>
                  <a:pt x="1917700" y="12"/>
                </a:cubicBezTo>
                <a:cubicBezTo>
                  <a:pt x="2552700" y="-4221"/>
                  <a:pt x="3181350" y="1051995"/>
                  <a:pt x="3810000" y="1054112"/>
                </a:cubicBezTo>
                <a:cubicBezTo>
                  <a:pt x="4438650" y="1056229"/>
                  <a:pt x="5372100" y="158762"/>
                  <a:pt x="5689600" y="12712"/>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 name="TextBox 6"/>
          <p:cNvSpPr txBox="1">
            <a:spLocks noChangeArrowheads="1"/>
          </p:cNvSpPr>
          <p:nvPr/>
        </p:nvSpPr>
        <p:spPr bwMode="auto">
          <a:xfrm>
            <a:off x="1014984" y="1801368"/>
            <a:ext cx="16474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smtClean="0">
                <a:latin typeface="方正兰亭细黑_GBK" pitchFamily="2" charset="-122"/>
                <a:ea typeface="方正兰亭细黑_GBK" pitchFamily="2" charset="-122"/>
              </a:rPr>
              <a:t>案 例 背 景</a:t>
            </a:r>
            <a:endParaRPr lang="zh-CN" b="1" dirty="0">
              <a:latin typeface="方正兰亭细黑_GBK" pitchFamily="2" charset="-122"/>
              <a:ea typeface="方正兰亭细黑_GBK" pitchFamily="2" charset="-122"/>
            </a:endParaRPr>
          </a:p>
        </p:txBody>
      </p:sp>
      <p:sp>
        <p:nvSpPr>
          <p:cNvPr id="105" name="TextBox 6"/>
          <p:cNvSpPr txBox="1">
            <a:spLocks noChangeArrowheads="1"/>
          </p:cNvSpPr>
          <p:nvPr/>
        </p:nvSpPr>
        <p:spPr bwMode="auto">
          <a:xfrm>
            <a:off x="3024648" y="3176336"/>
            <a:ext cx="142162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smtClean="0">
                <a:latin typeface="方正兰亭细黑_GBK" pitchFamily="2" charset="-122"/>
                <a:ea typeface="方正兰亭细黑_GBK" pitchFamily="2" charset="-122"/>
              </a:rPr>
              <a:t>案 例 实 施</a:t>
            </a:r>
            <a:r>
              <a:rPr lang="en-US" altLang="zh-CN" dirty="0" smtClean="0">
                <a:latin typeface="方正兰亭细黑_GBK" pitchFamily="2" charset="-122"/>
                <a:ea typeface="方正兰亭细黑_GBK" pitchFamily="2" charset="-122"/>
              </a:rPr>
              <a:t>	</a:t>
            </a:r>
            <a:endParaRPr lang="zh-CN" dirty="0">
              <a:latin typeface="方正兰亭细黑_GBK" pitchFamily="2" charset="-122"/>
              <a:ea typeface="方正兰亭细黑_GBK" pitchFamily="2" charset="-122"/>
            </a:endParaRPr>
          </a:p>
        </p:txBody>
      </p:sp>
      <p:sp>
        <p:nvSpPr>
          <p:cNvPr id="106" name="TextBox 6"/>
          <p:cNvSpPr txBox="1">
            <a:spLocks noChangeArrowheads="1"/>
          </p:cNvSpPr>
          <p:nvPr/>
        </p:nvSpPr>
        <p:spPr bwMode="auto">
          <a:xfrm>
            <a:off x="4900887" y="1764256"/>
            <a:ext cx="14216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smtClean="0">
                <a:latin typeface="方正兰亭细黑_GBK" pitchFamily="2" charset="-122"/>
                <a:ea typeface="方正兰亭细黑_GBK" pitchFamily="2" charset="-122"/>
              </a:rPr>
              <a:t>实 施 效 果</a:t>
            </a:r>
            <a:endParaRPr lang="zh-CN" b="1" dirty="0">
              <a:latin typeface="方正兰亭细黑_GBK" pitchFamily="2" charset="-122"/>
              <a:ea typeface="方正兰亭细黑_GBK" pitchFamily="2" charset="-122"/>
            </a:endParaRPr>
          </a:p>
        </p:txBody>
      </p:sp>
      <p:sp>
        <p:nvSpPr>
          <p:cNvPr id="107" name="TextBox 6"/>
          <p:cNvSpPr txBox="1">
            <a:spLocks noChangeArrowheads="1"/>
          </p:cNvSpPr>
          <p:nvPr/>
        </p:nvSpPr>
        <p:spPr bwMode="auto">
          <a:xfrm>
            <a:off x="6816048" y="3119204"/>
            <a:ext cx="142162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b="1" dirty="0" smtClean="0">
                <a:latin typeface="方正兰亭细黑_GBK" pitchFamily="2" charset="-122"/>
                <a:ea typeface="方正兰亭细黑_GBK" pitchFamily="2" charset="-122"/>
              </a:rPr>
              <a:t>案 例 总 结</a:t>
            </a:r>
            <a:endParaRPr lang="zh-CN" b="1" dirty="0">
              <a:latin typeface="方正兰亭细黑_GBK" pitchFamily="2" charset="-122"/>
              <a:ea typeface="方正兰亭细黑_GBK" pitchFamily="2" charset="-122"/>
            </a:endParaRPr>
          </a:p>
        </p:txBody>
      </p:sp>
      <p:sp>
        <p:nvSpPr>
          <p:cNvPr id="112" name="TextBox 111"/>
          <p:cNvSpPr txBox="1"/>
          <p:nvPr/>
        </p:nvSpPr>
        <p:spPr>
          <a:xfrm>
            <a:off x="1024128" y="2135123"/>
            <a:ext cx="1280160" cy="276999"/>
          </a:xfrm>
          <a:prstGeom prst="rect">
            <a:avLst/>
          </a:prstGeom>
          <a:noFill/>
        </p:spPr>
        <p:txBody>
          <a:bodyPr wrap="square" rtlCol="0">
            <a:spAutoFit/>
          </a:bodyPr>
          <a:lstStyle/>
          <a:p>
            <a:r>
              <a:rPr lang="en-US" altLang="zh-CN" sz="1200" dirty="0" smtClean="0">
                <a:solidFill>
                  <a:srgbClr val="C00000"/>
                </a:solidFill>
                <a:latin typeface="Kozuka Gothic Pro R" pitchFamily="34" charset="-128"/>
                <a:ea typeface="Kozuka Gothic Pro R" pitchFamily="34" charset="-128"/>
              </a:rPr>
              <a:t>BACKGROUND</a:t>
            </a:r>
            <a:endParaRPr lang="zh-CN" altLang="en-US" sz="1200" dirty="0">
              <a:solidFill>
                <a:srgbClr val="C00000"/>
              </a:solidFill>
              <a:latin typeface="Kozuka Gothic Pro R" pitchFamily="34" charset="-128"/>
              <a:ea typeface="Kozuka Gothic Pro R" pitchFamily="34" charset="-128"/>
            </a:endParaRPr>
          </a:p>
        </p:txBody>
      </p:sp>
      <p:sp>
        <p:nvSpPr>
          <p:cNvPr id="113" name="TextBox 112"/>
          <p:cNvSpPr txBox="1"/>
          <p:nvPr/>
        </p:nvSpPr>
        <p:spPr>
          <a:xfrm>
            <a:off x="3025275" y="3497680"/>
            <a:ext cx="1436997" cy="276999"/>
          </a:xfrm>
          <a:prstGeom prst="rect">
            <a:avLst/>
          </a:prstGeom>
          <a:noFill/>
        </p:spPr>
        <p:txBody>
          <a:bodyPr wrap="square" rtlCol="0">
            <a:spAutoFit/>
          </a:bodyPr>
          <a:lstStyle/>
          <a:p>
            <a:r>
              <a:rPr lang="en-US" altLang="zh-CN" sz="1200" dirty="0" smtClean="0">
                <a:solidFill>
                  <a:srgbClr val="C00000"/>
                </a:solidFill>
                <a:latin typeface="Kozuka Gothic Pro R" pitchFamily="34" charset="-128"/>
                <a:ea typeface="Kozuka Gothic Pro R" pitchFamily="34" charset="-128"/>
              </a:rPr>
              <a:t>IMPLEMENTION</a:t>
            </a:r>
            <a:endParaRPr lang="zh-CN" altLang="en-US" sz="1200" dirty="0">
              <a:solidFill>
                <a:srgbClr val="C00000"/>
              </a:solidFill>
              <a:latin typeface="Kozuka Gothic Pro R" pitchFamily="34" charset="-128"/>
              <a:ea typeface="Kozuka Gothic Pro R" pitchFamily="34" charset="-128"/>
            </a:endParaRPr>
          </a:p>
        </p:txBody>
      </p:sp>
      <p:sp>
        <p:nvSpPr>
          <p:cNvPr id="114" name="TextBox 113"/>
          <p:cNvSpPr txBox="1"/>
          <p:nvPr/>
        </p:nvSpPr>
        <p:spPr>
          <a:xfrm>
            <a:off x="5120640" y="2089403"/>
            <a:ext cx="1024128" cy="276999"/>
          </a:xfrm>
          <a:prstGeom prst="rect">
            <a:avLst/>
          </a:prstGeom>
          <a:noFill/>
        </p:spPr>
        <p:txBody>
          <a:bodyPr wrap="square" rtlCol="0">
            <a:spAutoFit/>
          </a:bodyPr>
          <a:lstStyle/>
          <a:p>
            <a:r>
              <a:rPr lang="en-US" altLang="zh-CN" sz="1200" dirty="0" smtClean="0">
                <a:solidFill>
                  <a:srgbClr val="C00000"/>
                </a:solidFill>
                <a:latin typeface="Kozuka Gothic Pro R" pitchFamily="34" charset="-128"/>
                <a:ea typeface="Kozuka Gothic Pro R" pitchFamily="34" charset="-128"/>
              </a:rPr>
              <a:t>EFFECT</a:t>
            </a:r>
            <a:endParaRPr lang="zh-CN" altLang="en-US" sz="1200" dirty="0">
              <a:solidFill>
                <a:srgbClr val="C00000"/>
              </a:solidFill>
              <a:latin typeface="Kozuka Gothic Pro R" pitchFamily="34" charset="-128"/>
              <a:ea typeface="Kozuka Gothic Pro R" pitchFamily="34" charset="-128"/>
            </a:endParaRPr>
          </a:p>
        </p:txBody>
      </p:sp>
      <p:sp>
        <p:nvSpPr>
          <p:cNvPr id="115" name="TextBox 114"/>
          <p:cNvSpPr txBox="1"/>
          <p:nvPr/>
        </p:nvSpPr>
        <p:spPr>
          <a:xfrm>
            <a:off x="6989413" y="3477750"/>
            <a:ext cx="1386491" cy="276999"/>
          </a:xfrm>
          <a:prstGeom prst="rect">
            <a:avLst/>
          </a:prstGeom>
          <a:noFill/>
        </p:spPr>
        <p:txBody>
          <a:bodyPr wrap="square" rtlCol="0">
            <a:spAutoFit/>
          </a:bodyPr>
          <a:lstStyle/>
          <a:p>
            <a:r>
              <a:rPr lang="en-US" altLang="zh-CN" sz="1200" dirty="0" smtClean="0">
                <a:solidFill>
                  <a:srgbClr val="C00000"/>
                </a:solidFill>
                <a:latin typeface="Kozuka Gothic Pro R" pitchFamily="34" charset="-128"/>
                <a:ea typeface="Kozuka Gothic Pro R" pitchFamily="34" charset="-128"/>
              </a:rPr>
              <a:t>SUMMARY</a:t>
            </a:r>
            <a:endParaRPr lang="zh-CN" altLang="en-US" sz="1200" dirty="0">
              <a:solidFill>
                <a:srgbClr val="C00000"/>
              </a:solidFill>
              <a:latin typeface="Kozuka Gothic Pro R" pitchFamily="34" charset="-128"/>
              <a:ea typeface="Kozuka Gothic Pro R" pitchFamily="34" charset="-128"/>
            </a:endParaRPr>
          </a:p>
        </p:txBody>
      </p: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069524" cy="400110"/>
          </a:xfrm>
          <a:prstGeom prst="rect">
            <a:avLst/>
          </a:prstGeom>
          <a:noFill/>
        </p:spPr>
        <p:txBody>
          <a:bodyPr wrap="none" rtlCol="0">
            <a:spAutoFit/>
          </a:bodyPr>
          <a:lstStyle/>
          <a:p>
            <a:r>
              <a:rPr lang="zh-CN" altLang="en-US" sz="2000" b="1" spc="300" dirty="0" smtClean="0">
                <a:latin typeface="方正兰亭细黑_GBK" pitchFamily="2" charset="-122"/>
                <a:ea typeface="方正兰亭细黑_GBK" pitchFamily="2" charset="-122"/>
              </a:rPr>
              <a:t>主目录</a:t>
            </a:r>
            <a:endParaRPr lang="zh-CN" altLang="en-US" sz="2000" b="1" spc="300" dirty="0">
              <a:latin typeface="方正兰亭细黑_GBK" pitchFamily="2" charset="-122"/>
              <a:ea typeface="方正兰亭细黑_GBK" pitchFamily="2" charset="-122"/>
            </a:endParaRPr>
          </a:p>
        </p:txBody>
      </p:sp>
      <p:sp>
        <p:nvSpPr>
          <p:cNvPr id="116" name="TextBox 115"/>
          <p:cNvSpPr txBox="1"/>
          <p:nvPr/>
        </p:nvSpPr>
        <p:spPr>
          <a:xfrm>
            <a:off x="2160085" y="267886"/>
            <a:ext cx="1365758" cy="338554"/>
          </a:xfrm>
          <a:prstGeom prst="rect">
            <a:avLst/>
          </a:prstGeom>
          <a:noFill/>
        </p:spPr>
        <p:txBody>
          <a:bodyPr wrap="none" rtlCol="0">
            <a:spAutoFit/>
          </a:bodyPr>
          <a:lstStyle/>
          <a:p>
            <a:r>
              <a:rPr lang="en-US" altLang="zh-CN" sz="1600" b="1" dirty="0" smtClean="0">
                <a:solidFill>
                  <a:srgbClr val="C00000"/>
                </a:solidFill>
                <a:latin typeface="Kozuka Gothic Pro R" pitchFamily="34" charset="-128"/>
                <a:ea typeface="Kozuka Gothic Pro R" pitchFamily="34" charset="-128"/>
              </a:rPr>
              <a:t>CONTENTS</a:t>
            </a:r>
            <a:endParaRPr lang="zh-CN" altLang="en-US" sz="1600" b="1" dirty="0">
              <a:solidFill>
                <a:srgbClr val="C00000"/>
              </a:solidFill>
              <a:latin typeface="Kozuka Gothic Pro R" pitchFamily="34" charset="-128"/>
              <a:ea typeface="Kozuka Gothic Pro R" pitchFamily="34" charset="-128"/>
            </a:endParaRPr>
          </a:p>
        </p:txBody>
      </p:sp>
      <p:cxnSp>
        <p:nvCxnSpPr>
          <p:cNvPr id="14" name="直接连接符 13"/>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008115" y="2542722"/>
            <a:ext cx="1360493" cy="1360493"/>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TextBox 107"/>
            <p:cNvSpPr txBox="1"/>
            <p:nvPr/>
          </p:nvSpPr>
          <p:spPr>
            <a:xfrm>
              <a:off x="1357180" y="2796039"/>
              <a:ext cx="662361" cy="830997"/>
            </a:xfrm>
            <a:prstGeom prst="rect">
              <a:avLst/>
            </a:prstGeom>
            <a:noFill/>
          </p:spPr>
          <p:txBody>
            <a:bodyPr wrap="none" rtlCol="0">
              <a:spAutoFit/>
            </a:bodyPr>
            <a:lstStyle/>
            <a:p>
              <a:r>
                <a:rPr lang="en-US" altLang="zh-CN" sz="4800" dirty="0" smtClean="0">
                  <a:latin typeface="Watford DB" pitchFamily="2" charset="0"/>
                  <a:ea typeface="造字工房劲黑（非商用）常规体" pitchFamily="50" charset="-122"/>
                </a:rPr>
                <a:t>1</a:t>
              </a:r>
              <a:endParaRPr lang="zh-CN" altLang="en-US" sz="4800" dirty="0">
                <a:latin typeface="Watford DB" pitchFamily="2" charset="0"/>
                <a:ea typeface="造字工房劲黑（非商用）常规体" pitchFamily="50" charset="-122"/>
              </a:endParaRPr>
            </a:p>
          </p:txBody>
        </p:sp>
      </p:grpSp>
      <p:grpSp>
        <p:nvGrpSpPr>
          <p:cNvPr id="24" name="组合 23"/>
          <p:cNvGrpSpPr/>
          <p:nvPr/>
        </p:nvGrpSpPr>
        <p:grpSpPr>
          <a:xfrm>
            <a:off x="4770261" y="2542722"/>
            <a:ext cx="1360493" cy="1360493"/>
            <a:chOff x="4770261" y="2542722"/>
            <a:chExt cx="1360493" cy="1360493"/>
          </a:xfrm>
        </p:grpSpPr>
        <p:grpSp>
          <p:nvGrpSpPr>
            <p:cNvPr id="89" name="组合 8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TextBox 108"/>
            <p:cNvSpPr txBox="1"/>
            <p:nvPr/>
          </p:nvSpPr>
          <p:spPr>
            <a:xfrm>
              <a:off x="5119326" y="2780033"/>
              <a:ext cx="662361" cy="830997"/>
            </a:xfrm>
            <a:prstGeom prst="rect">
              <a:avLst/>
            </a:prstGeom>
            <a:noFill/>
          </p:spPr>
          <p:txBody>
            <a:bodyPr wrap="none" rtlCol="0">
              <a:spAutoFit/>
            </a:bodyPr>
            <a:lstStyle/>
            <a:p>
              <a:r>
                <a:rPr lang="en-US" altLang="zh-CN" sz="4800" dirty="0" smtClean="0">
                  <a:latin typeface="Watford DB" pitchFamily="2" charset="0"/>
                  <a:ea typeface="造字工房劲黑（非商用）常规体" pitchFamily="50" charset="-122"/>
                </a:rPr>
                <a:t>3</a:t>
              </a:r>
              <a:endParaRPr lang="zh-CN" altLang="en-US" sz="4800" dirty="0">
                <a:latin typeface="Watford DB" pitchFamily="2" charset="0"/>
                <a:ea typeface="造字工房劲黑（非商用）常规体" pitchFamily="50" charset="-122"/>
              </a:endParaRPr>
            </a:p>
          </p:txBody>
        </p:sp>
      </p:grpSp>
      <p:grpSp>
        <p:nvGrpSpPr>
          <p:cNvPr id="23" name="组合 22"/>
          <p:cNvGrpSpPr/>
          <p:nvPr/>
        </p:nvGrpSpPr>
        <p:grpSpPr>
          <a:xfrm>
            <a:off x="2889188" y="1494971"/>
            <a:ext cx="1360493" cy="1360493"/>
            <a:chOff x="2889188" y="1494971"/>
            <a:chExt cx="1360493" cy="1360493"/>
          </a:xfrm>
        </p:grpSpPr>
        <p:grpSp>
          <p:nvGrpSpPr>
            <p:cNvPr id="80" name="组合 79"/>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TextBox 109"/>
            <p:cNvSpPr txBox="1"/>
            <p:nvPr/>
          </p:nvSpPr>
          <p:spPr>
            <a:xfrm>
              <a:off x="3238253" y="1729519"/>
              <a:ext cx="662361" cy="830997"/>
            </a:xfrm>
            <a:prstGeom prst="rect">
              <a:avLst/>
            </a:prstGeom>
            <a:noFill/>
          </p:spPr>
          <p:txBody>
            <a:bodyPr wrap="none" rtlCol="0">
              <a:spAutoFit/>
            </a:bodyPr>
            <a:lstStyle/>
            <a:p>
              <a:r>
                <a:rPr lang="en-US" altLang="zh-CN" sz="4800" dirty="0" smtClean="0">
                  <a:latin typeface="Watford DB" pitchFamily="2" charset="0"/>
                  <a:ea typeface="造字工房劲黑（非商用）常规体" pitchFamily="50" charset="-122"/>
                </a:rPr>
                <a:t>2</a:t>
              </a:r>
              <a:endParaRPr lang="zh-CN" altLang="en-US" sz="4800" dirty="0">
                <a:latin typeface="Watford DB" pitchFamily="2" charset="0"/>
                <a:ea typeface="造字工房劲黑（非商用）常规体" pitchFamily="50" charset="-122"/>
              </a:endParaRPr>
            </a:p>
          </p:txBody>
        </p:sp>
      </p:grpSp>
      <p:grpSp>
        <p:nvGrpSpPr>
          <p:cNvPr id="25" name="组合 24"/>
          <p:cNvGrpSpPr/>
          <p:nvPr/>
        </p:nvGrpSpPr>
        <p:grpSpPr>
          <a:xfrm>
            <a:off x="6651335" y="1494971"/>
            <a:ext cx="1360493" cy="1360493"/>
            <a:chOff x="6651335" y="1494971"/>
            <a:chExt cx="1360493" cy="1360493"/>
          </a:xfrm>
        </p:grpSpPr>
        <p:grpSp>
          <p:nvGrpSpPr>
            <p:cNvPr id="83" name="组合 8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1" name="TextBox 110"/>
            <p:cNvSpPr txBox="1"/>
            <p:nvPr/>
          </p:nvSpPr>
          <p:spPr>
            <a:xfrm>
              <a:off x="6958619" y="1702647"/>
              <a:ext cx="662361" cy="830997"/>
            </a:xfrm>
            <a:prstGeom prst="rect">
              <a:avLst/>
            </a:prstGeom>
            <a:noFill/>
          </p:spPr>
          <p:txBody>
            <a:bodyPr wrap="none" rtlCol="0">
              <a:spAutoFit/>
            </a:bodyPr>
            <a:lstStyle/>
            <a:p>
              <a:r>
                <a:rPr lang="en-US" altLang="zh-CN" sz="4800" dirty="0" smtClean="0">
                  <a:latin typeface="Watford DB" pitchFamily="2" charset="0"/>
                  <a:ea typeface="造字工房劲黑（非商用）常规体" pitchFamily="50" charset="-122"/>
                </a:rPr>
                <a:t>4</a:t>
              </a:r>
              <a:endParaRPr lang="zh-CN" altLang="en-US" sz="4800" dirty="0">
                <a:latin typeface="Watford DB" pitchFamily="2" charset="0"/>
                <a:ea typeface="造字工房劲黑（非商用）常规体" pitchFamily="50" charset="-122"/>
              </a:endParaRPr>
            </a:p>
          </p:txBody>
        </p:sp>
      </p:grpSp>
    </p:spTree>
    <p:custDataLst>
      <p:tags r:id="rId1"/>
    </p:custDataLst>
    <p:extLst>
      <p:ext uri="{BB962C8B-B14F-4D97-AF65-F5344CB8AC3E}">
        <p14:creationId xmlns="" xmlns:p14="http://schemas.microsoft.com/office/powerpoint/2010/main" val="32916065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par>
                          <p:cTn id="25" fill="hold">
                            <p:stCondLst>
                              <p:cond delay="1100"/>
                            </p:stCondLst>
                            <p:childTnLst>
                              <p:par>
                                <p:cTn id="26" presetID="53" presetClass="entr" presetSubtype="16"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16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2000"/>
                                        <p:tgtEl>
                                          <p:spTgt spid="9"/>
                                        </p:tgtEl>
                                      </p:cBhvr>
                                    </p:animEffect>
                                  </p:childTnLst>
                                </p:cTn>
                              </p:par>
                              <p:par>
                                <p:cTn id="35" presetID="53" presetClass="entr" presetSubtype="16" fill="hold" nodeType="withEffect">
                                  <p:stCondLst>
                                    <p:cond delay="30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nodeType="withEffect">
                                  <p:stCondLst>
                                    <p:cond delay="90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14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fade">
                                      <p:cBhvr>
                                        <p:cTn id="52" dur="1000"/>
                                        <p:tgtEl>
                                          <p:spTgt spid="104"/>
                                        </p:tgtEl>
                                      </p:cBhvr>
                                    </p:animEffect>
                                    <p:anim calcmode="lin" valueType="num">
                                      <p:cBhvr>
                                        <p:cTn id="53" dur="1000" fill="hold"/>
                                        <p:tgtEl>
                                          <p:spTgt spid="104"/>
                                        </p:tgtEl>
                                        <p:attrNameLst>
                                          <p:attrName>ppt_x</p:attrName>
                                        </p:attrNameLst>
                                      </p:cBhvr>
                                      <p:tavLst>
                                        <p:tav tm="0">
                                          <p:val>
                                            <p:strVal val="#ppt_x"/>
                                          </p:val>
                                        </p:tav>
                                        <p:tav tm="100000">
                                          <p:val>
                                            <p:strVal val="#ppt_x"/>
                                          </p:val>
                                        </p:tav>
                                      </p:tavLst>
                                    </p:anim>
                                    <p:anim calcmode="lin" valueType="num">
                                      <p:cBhvr>
                                        <p:cTn id="54" dur="1000" fill="hold"/>
                                        <p:tgtEl>
                                          <p:spTgt spid="10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fade">
                                      <p:cBhvr>
                                        <p:cTn id="57" dur="1000"/>
                                        <p:tgtEl>
                                          <p:spTgt spid="112"/>
                                        </p:tgtEl>
                                      </p:cBhvr>
                                    </p:animEffect>
                                    <p:anim calcmode="lin" valueType="num">
                                      <p:cBhvr>
                                        <p:cTn id="58" dur="1000" fill="hold"/>
                                        <p:tgtEl>
                                          <p:spTgt spid="112"/>
                                        </p:tgtEl>
                                        <p:attrNameLst>
                                          <p:attrName>ppt_x</p:attrName>
                                        </p:attrNameLst>
                                      </p:cBhvr>
                                      <p:tavLst>
                                        <p:tav tm="0">
                                          <p:val>
                                            <p:strVal val="#ppt_x"/>
                                          </p:val>
                                        </p:tav>
                                        <p:tav tm="100000">
                                          <p:val>
                                            <p:strVal val="#ppt_x"/>
                                          </p:val>
                                        </p:tav>
                                      </p:tavLst>
                                    </p:anim>
                                    <p:anim calcmode="lin" valueType="num">
                                      <p:cBhvr>
                                        <p:cTn id="59" dur="1000" fill="hold"/>
                                        <p:tgtEl>
                                          <p:spTgt spid="11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80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1000"/>
                                        <p:tgtEl>
                                          <p:spTgt spid="105"/>
                                        </p:tgtEl>
                                      </p:cBhvr>
                                    </p:animEffect>
                                    <p:anim calcmode="lin" valueType="num">
                                      <p:cBhvr>
                                        <p:cTn id="63" dur="1000" fill="hold"/>
                                        <p:tgtEl>
                                          <p:spTgt spid="105"/>
                                        </p:tgtEl>
                                        <p:attrNameLst>
                                          <p:attrName>ppt_x</p:attrName>
                                        </p:attrNameLst>
                                      </p:cBhvr>
                                      <p:tavLst>
                                        <p:tav tm="0">
                                          <p:val>
                                            <p:strVal val="#ppt_x"/>
                                          </p:val>
                                        </p:tav>
                                        <p:tav tm="100000">
                                          <p:val>
                                            <p:strVal val="#ppt_x"/>
                                          </p:val>
                                        </p:tav>
                                      </p:tavLst>
                                    </p:anim>
                                    <p:anim calcmode="lin" valueType="num">
                                      <p:cBhvr>
                                        <p:cTn id="64" dur="1000" fill="hold"/>
                                        <p:tgtEl>
                                          <p:spTgt spid="10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800"/>
                                  </p:stCondLst>
                                  <p:childTnLst>
                                    <p:set>
                                      <p:cBhvr>
                                        <p:cTn id="66" dur="1" fill="hold">
                                          <p:stCondLst>
                                            <p:cond delay="0"/>
                                          </p:stCondLst>
                                        </p:cTn>
                                        <p:tgtEl>
                                          <p:spTgt spid="113"/>
                                        </p:tgtEl>
                                        <p:attrNameLst>
                                          <p:attrName>style.visibility</p:attrName>
                                        </p:attrNameLst>
                                      </p:cBhvr>
                                      <p:to>
                                        <p:strVal val="visible"/>
                                      </p:to>
                                    </p:set>
                                    <p:animEffect transition="in" filter="fade">
                                      <p:cBhvr>
                                        <p:cTn id="67" dur="1000"/>
                                        <p:tgtEl>
                                          <p:spTgt spid="113"/>
                                        </p:tgtEl>
                                      </p:cBhvr>
                                    </p:animEffect>
                                    <p:anim calcmode="lin" valueType="num">
                                      <p:cBhvr>
                                        <p:cTn id="68" dur="1000" fill="hold"/>
                                        <p:tgtEl>
                                          <p:spTgt spid="113"/>
                                        </p:tgtEl>
                                        <p:attrNameLst>
                                          <p:attrName>ppt_x</p:attrName>
                                        </p:attrNameLst>
                                      </p:cBhvr>
                                      <p:tavLst>
                                        <p:tav tm="0">
                                          <p:val>
                                            <p:strVal val="#ppt_x"/>
                                          </p:val>
                                        </p:tav>
                                        <p:tav tm="100000">
                                          <p:val>
                                            <p:strVal val="#ppt_x"/>
                                          </p:val>
                                        </p:tav>
                                      </p:tavLst>
                                    </p:anim>
                                    <p:anim calcmode="lin" valueType="num">
                                      <p:cBhvr>
                                        <p:cTn id="69" dur="1000" fill="hold"/>
                                        <p:tgtEl>
                                          <p:spTgt spid="11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400"/>
                                  </p:stCondLst>
                                  <p:childTnLst>
                                    <p:set>
                                      <p:cBhvr>
                                        <p:cTn id="71" dur="1" fill="hold">
                                          <p:stCondLst>
                                            <p:cond delay="0"/>
                                          </p:stCondLst>
                                        </p:cTn>
                                        <p:tgtEl>
                                          <p:spTgt spid="106"/>
                                        </p:tgtEl>
                                        <p:attrNameLst>
                                          <p:attrName>style.visibility</p:attrName>
                                        </p:attrNameLst>
                                      </p:cBhvr>
                                      <p:to>
                                        <p:strVal val="visible"/>
                                      </p:to>
                                    </p:set>
                                    <p:animEffect transition="in" filter="fade">
                                      <p:cBhvr>
                                        <p:cTn id="72" dur="1000"/>
                                        <p:tgtEl>
                                          <p:spTgt spid="106"/>
                                        </p:tgtEl>
                                      </p:cBhvr>
                                    </p:animEffect>
                                    <p:anim calcmode="lin" valueType="num">
                                      <p:cBhvr>
                                        <p:cTn id="73" dur="1000" fill="hold"/>
                                        <p:tgtEl>
                                          <p:spTgt spid="106"/>
                                        </p:tgtEl>
                                        <p:attrNameLst>
                                          <p:attrName>ppt_x</p:attrName>
                                        </p:attrNameLst>
                                      </p:cBhvr>
                                      <p:tavLst>
                                        <p:tav tm="0">
                                          <p:val>
                                            <p:strVal val="#ppt_x"/>
                                          </p:val>
                                        </p:tav>
                                        <p:tav tm="100000">
                                          <p:val>
                                            <p:strVal val="#ppt_x"/>
                                          </p:val>
                                        </p:tav>
                                      </p:tavLst>
                                    </p:anim>
                                    <p:anim calcmode="lin" valueType="num">
                                      <p:cBhvr>
                                        <p:cTn id="74" dur="1000" fill="hold"/>
                                        <p:tgtEl>
                                          <p:spTgt spid="10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400"/>
                                  </p:stCondLst>
                                  <p:childTnLst>
                                    <p:set>
                                      <p:cBhvr>
                                        <p:cTn id="76" dur="1" fill="hold">
                                          <p:stCondLst>
                                            <p:cond delay="0"/>
                                          </p:stCondLst>
                                        </p:cTn>
                                        <p:tgtEl>
                                          <p:spTgt spid="114"/>
                                        </p:tgtEl>
                                        <p:attrNameLst>
                                          <p:attrName>style.visibility</p:attrName>
                                        </p:attrNameLst>
                                      </p:cBhvr>
                                      <p:to>
                                        <p:strVal val="visible"/>
                                      </p:to>
                                    </p:set>
                                    <p:animEffect transition="in" filter="fade">
                                      <p:cBhvr>
                                        <p:cTn id="77" dur="1000"/>
                                        <p:tgtEl>
                                          <p:spTgt spid="114"/>
                                        </p:tgtEl>
                                      </p:cBhvr>
                                    </p:animEffect>
                                    <p:anim calcmode="lin" valueType="num">
                                      <p:cBhvr>
                                        <p:cTn id="78" dur="1000" fill="hold"/>
                                        <p:tgtEl>
                                          <p:spTgt spid="114"/>
                                        </p:tgtEl>
                                        <p:attrNameLst>
                                          <p:attrName>ppt_x</p:attrName>
                                        </p:attrNameLst>
                                      </p:cBhvr>
                                      <p:tavLst>
                                        <p:tav tm="0">
                                          <p:val>
                                            <p:strVal val="#ppt_x"/>
                                          </p:val>
                                        </p:tav>
                                        <p:tav tm="100000">
                                          <p:val>
                                            <p:strVal val="#ppt_x"/>
                                          </p:val>
                                        </p:tav>
                                      </p:tavLst>
                                    </p:anim>
                                    <p:anim calcmode="lin" valueType="num">
                                      <p:cBhvr>
                                        <p:cTn id="79" dur="1000" fill="hold"/>
                                        <p:tgtEl>
                                          <p:spTgt spid="114"/>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900"/>
                                  </p:stCondLst>
                                  <p:childTnLst>
                                    <p:set>
                                      <p:cBhvr>
                                        <p:cTn id="81" dur="1" fill="hold">
                                          <p:stCondLst>
                                            <p:cond delay="0"/>
                                          </p:stCondLst>
                                        </p:cTn>
                                        <p:tgtEl>
                                          <p:spTgt spid="107"/>
                                        </p:tgtEl>
                                        <p:attrNameLst>
                                          <p:attrName>style.visibility</p:attrName>
                                        </p:attrNameLst>
                                      </p:cBhvr>
                                      <p:to>
                                        <p:strVal val="visible"/>
                                      </p:to>
                                    </p:set>
                                    <p:animEffect transition="in" filter="fade">
                                      <p:cBhvr>
                                        <p:cTn id="82" dur="1000"/>
                                        <p:tgtEl>
                                          <p:spTgt spid="107"/>
                                        </p:tgtEl>
                                      </p:cBhvr>
                                    </p:animEffect>
                                    <p:anim calcmode="lin" valueType="num">
                                      <p:cBhvr>
                                        <p:cTn id="83" dur="1000" fill="hold"/>
                                        <p:tgtEl>
                                          <p:spTgt spid="107"/>
                                        </p:tgtEl>
                                        <p:attrNameLst>
                                          <p:attrName>ppt_x</p:attrName>
                                        </p:attrNameLst>
                                      </p:cBhvr>
                                      <p:tavLst>
                                        <p:tav tm="0">
                                          <p:val>
                                            <p:strVal val="#ppt_x"/>
                                          </p:val>
                                        </p:tav>
                                        <p:tav tm="100000">
                                          <p:val>
                                            <p:strVal val="#ppt_x"/>
                                          </p:val>
                                        </p:tav>
                                      </p:tavLst>
                                    </p:anim>
                                    <p:anim calcmode="lin" valueType="num">
                                      <p:cBhvr>
                                        <p:cTn id="84" dur="1000" fill="hold"/>
                                        <p:tgtEl>
                                          <p:spTgt spid="10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90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1000"/>
                                        <p:tgtEl>
                                          <p:spTgt spid="115"/>
                                        </p:tgtEl>
                                      </p:cBhvr>
                                    </p:animEffect>
                                    <p:anim calcmode="lin" valueType="num">
                                      <p:cBhvr>
                                        <p:cTn id="88" dur="1000" fill="hold"/>
                                        <p:tgtEl>
                                          <p:spTgt spid="115"/>
                                        </p:tgtEl>
                                        <p:attrNameLst>
                                          <p:attrName>ppt_x</p:attrName>
                                        </p:attrNameLst>
                                      </p:cBhvr>
                                      <p:tavLst>
                                        <p:tav tm="0">
                                          <p:val>
                                            <p:strVal val="#ppt_x"/>
                                          </p:val>
                                        </p:tav>
                                        <p:tav tm="100000">
                                          <p:val>
                                            <p:strVal val="#ppt_x"/>
                                          </p:val>
                                        </p:tav>
                                      </p:tavLst>
                                    </p:anim>
                                    <p:anim calcmode="lin" valueType="num">
                                      <p:cBhvr>
                                        <p:cTn id="89"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4" grpId="0"/>
      <p:bldP spid="105" grpId="0"/>
      <p:bldP spid="106" grpId="0"/>
      <p:bldP spid="107" grpId="0"/>
      <p:bldP spid="112" grpId="0"/>
      <p:bldP spid="113" grpId="0"/>
      <p:bldP spid="114" grpId="0"/>
      <p:bldP spid="115" grpId="0"/>
      <p:bldP spid="103" grpId="0" animBg="1"/>
      <p:bldP spid="94" grpId="0"/>
      <p:bldP spid="1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94" name="TextBox 93"/>
          <p:cNvSpPr txBox="1"/>
          <p:nvPr/>
        </p:nvSpPr>
        <p:spPr>
          <a:xfrm>
            <a:off x="4828355" y="2162071"/>
            <a:ext cx="1364476" cy="400110"/>
          </a:xfrm>
          <a:prstGeom prst="rect">
            <a:avLst/>
          </a:prstGeom>
          <a:noFill/>
        </p:spPr>
        <p:txBody>
          <a:bodyPr wrap="none" rtlCol="0">
            <a:spAutoFit/>
          </a:bodyPr>
          <a:lstStyle/>
          <a:p>
            <a:r>
              <a:rPr lang="zh-CN" altLang="en-US" sz="2000" b="1" spc="300" dirty="0" smtClean="0">
                <a:latin typeface="方正兰亭细黑_GBK" pitchFamily="2" charset="-122"/>
                <a:ea typeface="方正兰亭细黑_GBK" pitchFamily="2" charset="-122"/>
              </a:rPr>
              <a:t>案例背景</a:t>
            </a:r>
            <a:endParaRPr lang="zh-CN" altLang="en-US" sz="2000" b="1" spc="300" dirty="0">
              <a:latin typeface="方正兰亭细黑_GBK" pitchFamily="2" charset="-122"/>
              <a:ea typeface="方正兰亭细黑_GBK" pitchFamily="2" charset="-122"/>
            </a:endParaRPr>
          </a:p>
        </p:txBody>
      </p:sp>
      <p:sp>
        <p:nvSpPr>
          <p:cNvPr id="116" name="TextBox 115"/>
          <p:cNvSpPr txBox="1"/>
          <p:nvPr/>
        </p:nvSpPr>
        <p:spPr>
          <a:xfrm>
            <a:off x="4828355" y="2694582"/>
            <a:ext cx="1636154" cy="338554"/>
          </a:xfrm>
          <a:prstGeom prst="rect">
            <a:avLst/>
          </a:prstGeom>
          <a:noFill/>
        </p:spPr>
        <p:txBody>
          <a:bodyPr wrap="none" rtlCol="0">
            <a:spAutoFit/>
          </a:bodyPr>
          <a:lstStyle/>
          <a:p>
            <a:r>
              <a:rPr lang="en-US" altLang="zh-CN" sz="1600" dirty="0" smtClean="0">
                <a:solidFill>
                  <a:srgbClr val="C00000"/>
                </a:solidFill>
                <a:latin typeface="Kozuka Gothic Pro R" pitchFamily="34" charset="-128"/>
                <a:ea typeface="Kozuka Gothic Pro R" pitchFamily="34" charset="-128"/>
              </a:rPr>
              <a:t>BACKGROUND</a:t>
            </a:r>
            <a:endParaRPr lang="zh-CN" altLang="en-US" sz="1600" dirty="0">
              <a:solidFill>
                <a:srgbClr val="C00000"/>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02623" y="2185262"/>
              <a:ext cx="662361" cy="830997"/>
            </a:xfrm>
            <a:prstGeom prst="rect">
              <a:avLst/>
            </a:prstGeom>
            <a:solidFill>
              <a:schemeClr val="tx1">
                <a:lumMod val="95000"/>
                <a:lumOff val="5000"/>
              </a:schemeClr>
            </a:solidFill>
          </p:spPr>
          <p:txBody>
            <a:bodyPr wrap="none" rtlCol="0">
              <a:spAutoFit/>
            </a:bodyPr>
            <a:lstStyle/>
            <a:p>
              <a:r>
                <a:rPr lang="en-US" altLang="zh-CN" sz="4800" dirty="0" smtClean="0">
                  <a:solidFill>
                    <a:schemeClr val="bg1"/>
                  </a:solidFill>
                  <a:latin typeface="Watford DB" pitchFamily="2" charset="0"/>
                  <a:ea typeface="造字工房劲黑（非商用）常规体" pitchFamily="50" charset="-122"/>
                </a:rPr>
                <a:t>1</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33475611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736"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案例背景</a:t>
            </a:r>
            <a:endParaRPr lang="zh-CN" altLang="en-US" sz="2000" spc="300" dirty="0">
              <a:latin typeface="方正兰亭细黑_GBK" pitchFamily="2" charset="-122"/>
              <a:ea typeface="方正兰亭细黑_GBK" pitchFamily="2" charset="-122"/>
            </a:endParaRPr>
          </a:p>
        </p:txBody>
      </p:sp>
      <p:sp>
        <p:nvSpPr>
          <p:cNvPr id="116" name="TextBox 115"/>
          <p:cNvSpPr txBox="1"/>
          <p:nvPr/>
        </p:nvSpPr>
        <p:spPr>
          <a:xfrm>
            <a:off x="2441102" y="267886"/>
            <a:ext cx="1636154" cy="338554"/>
          </a:xfrm>
          <a:prstGeom prst="rect">
            <a:avLst/>
          </a:prstGeom>
          <a:noFill/>
        </p:spPr>
        <p:txBody>
          <a:bodyPr wrap="none" rtlCol="0">
            <a:spAutoFit/>
          </a:bodyPr>
          <a:lstStyle/>
          <a:p>
            <a:r>
              <a:rPr lang="en-US" altLang="zh-CN" sz="1600" dirty="0" smtClean="0">
                <a:solidFill>
                  <a:srgbClr val="C00000"/>
                </a:solidFill>
                <a:latin typeface="Kozuka Gothic Pro R" pitchFamily="34" charset="-128"/>
                <a:ea typeface="Kozuka Gothic Pro R" pitchFamily="34" charset="-128"/>
              </a:rPr>
              <a:t>BACKGROUND</a:t>
            </a:r>
            <a:endParaRPr lang="zh-CN" altLang="en-US" sz="1600" dirty="0">
              <a:solidFill>
                <a:srgbClr val="C00000"/>
              </a:solidFill>
              <a:latin typeface="Kozuka Gothic Pro R" pitchFamily="34" charset="-128"/>
              <a:ea typeface="Kozuka Gothic Pro R" pitchFamily="34" charset="-128"/>
            </a:endParaRPr>
          </a:p>
        </p:txBody>
      </p:sp>
      <p:cxnSp>
        <p:nvCxnSpPr>
          <p:cNvPr id="14" name="直接连接符 13"/>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AutoShape 10"/>
          <p:cNvSpPr>
            <a:spLocks noChangeArrowheads="1"/>
          </p:cNvSpPr>
          <p:nvPr/>
        </p:nvSpPr>
        <p:spPr bwMode="auto">
          <a:xfrm rot="-5400000">
            <a:off x="3956903" y="-1336767"/>
            <a:ext cx="1208094" cy="8390380"/>
          </a:xfrm>
          <a:prstGeom prst="downArrow">
            <a:avLst>
              <a:gd name="adj1" fmla="val 49065"/>
              <a:gd name="adj2" fmla="val 44769"/>
            </a:avLst>
          </a:prstGeom>
          <a:solidFill>
            <a:srgbClr val="AA0A0A"/>
          </a:solidFill>
          <a:ln w="9525">
            <a:noFill/>
            <a:miter lim="800000"/>
            <a:headEnd/>
            <a:tailEnd/>
          </a:ln>
        </p:spPr>
        <p:txBody>
          <a:bodyPr vert="eaVert" lIns="121711" tIns="60857" rIns="121711" bIns="60857"/>
          <a:lstStyle/>
          <a:p>
            <a:endParaRPr lang="zh-CN" altLang="en-US" sz="2700">
              <a:latin typeface="微软雅黑" pitchFamily="34" charset="-122"/>
              <a:ea typeface="微软雅黑" pitchFamily="34" charset="-122"/>
            </a:endParaRPr>
          </a:p>
        </p:txBody>
      </p:sp>
      <p:grpSp>
        <p:nvGrpSpPr>
          <p:cNvPr id="67" name="组合 41"/>
          <p:cNvGrpSpPr>
            <a:grpSpLocks/>
          </p:cNvGrpSpPr>
          <p:nvPr/>
        </p:nvGrpSpPr>
        <p:grpSpPr bwMode="auto">
          <a:xfrm>
            <a:off x="3181054" y="2259600"/>
            <a:ext cx="1628137" cy="1328629"/>
            <a:chOff x="1214414" y="2786058"/>
            <a:chExt cx="1935848" cy="1751017"/>
          </a:xfrm>
        </p:grpSpPr>
        <p:grpSp>
          <p:nvGrpSpPr>
            <p:cNvPr id="73" name="Group 6"/>
            <p:cNvGrpSpPr>
              <a:grpSpLocks/>
            </p:cNvGrpSpPr>
            <p:nvPr/>
          </p:nvGrpSpPr>
          <p:grpSpPr bwMode="auto">
            <a:xfrm>
              <a:off x="1295400" y="2786058"/>
              <a:ext cx="1753450" cy="1751017"/>
              <a:chOff x="1823" y="2371"/>
              <a:chExt cx="1801" cy="1801"/>
            </a:xfrm>
          </p:grpSpPr>
          <p:sp>
            <p:nvSpPr>
              <p:cNvPr id="75" name="Oval 7"/>
              <p:cNvSpPr>
                <a:spLocks noChangeArrowheads="1"/>
              </p:cNvSpPr>
              <p:nvPr/>
            </p:nvSpPr>
            <p:spPr bwMode="auto">
              <a:xfrm>
                <a:off x="1823" y="2371"/>
                <a:ext cx="1801" cy="1801"/>
              </a:xfrm>
              <a:prstGeom prst="ellipse">
                <a:avLst/>
              </a:prstGeom>
              <a:solidFill>
                <a:schemeClr val="tx1">
                  <a:lumMod val="75000"/>
                  <a:lumOff val="25000"/>
                  <a:alpha val="47842"/>
                </a:schemeClr>
              </a:solidFill>
              <a:ln w="9525">
                <a:noFill/>
                <a:round/>
                <a:headEnd/>
                <a:tailEnd/>
              </a:ln>
            </p:spPr>
            <p:txBody>
              <a:bodyPr/>
              <a:lstStyle/>
              <a:p>
                <a:endParaRPr lang="zh-CN" altLang="en-US" sz="2700">
                  <a:solidFill>
                    <a:srgbClr val="0070C0"/>
                  </a:solidFill>
                  <a:latin typeface="微软雅黑" pitchFamily="34" charset="-122"/>
                  <a:ea typeface="微软雅黑" pitchFamily="34" charset="-122"/>
                </a:endParaRPr>
              </a:p>
            </p:txBody>
          </p:sp>
          <p:sp>
            <p:nvSpPr>
              <p:cNvPr id="76" name="Oval 8"/>
              <p:cNvSpPr>
                <a:spLocks noChangeArrowheads="1"/>
              </p:cNvSpPr>
              <p:nvPr/>
            </p:nvSpPr>
            <p:spPr bwMode="auto">
              <a:xfrm>
                <a:off x="1946" y="2494"/>
                <a:ext cx="1556" cy="1556"/>
              </a:xfrm>
              <a:prstGeom prst="ellipse">
                <a:avLst/>
              </a:prstGeom>
              <a:solidFill>
                <a:schemeClr val="tx1">
                  <a:lumMod val="75000"/>
                  <a:lumOff val="25000"/>
                </a:schemeClr>
              </a:solidFill>
              <a:ln w="38100">
                <a:solidFill>
                  <a:srgbClr val="FFFFFF"/>
                </a:solidFill>
                <a:round/>
                <a:headEnd/>
                <a:tailEnd/>
              </a:ln>
            </p:spPr>
            <p:txBody>
              <a:bodyPr/>
              <a:lstStyle/>
              <a:p>
                <a:pPr>
                  <a:defRPr/>
                </a:pPr>
                <a:endParaRPr lang="zh-CN" altLang="en-US" sz="2700">
                  <a:solidFill>
                    <a:srgbClr val="0070C0"/>
                  </a:solidFill>
                  <a:latin typeface="微软雅黑" pitchFamily="34" charset="-122"/>
                  <a:ea typeface="微软雅黑" pitchFamily="34" charset="-122"/>
                </a:endParaRPr>
              </a:p>
            </p:txBody>
          </p:sp>
        </p:grpSp>
        <p:sp>
          <p:nvSpPr>
            <p:cNvPr id="74" name="Text Box 9"/>
            <p:cNvSpPr txBox="1">
              <a:spLocks noChangeArrowheads="1"/>
            </p:cNvSpPr>
            <p:nvPr/>
          </p:nvSpPr>
          <p:spPr bwMode="auto">
            <a:xfrm>
              <a:off x="1214414" y="3259534"/>
              <a:ext cx="1935848" cy="620153"/>
            </a:xfrm>
            <a:prstGeom prst="rect">
              <a:avLst/>
            </a:prstGeom>
            <a:noFill/>
            <a:ln w="9525">
              <a:noFill/>
              <a:miter lim="800000"/>
              <a:headEnd/>
              <a:tailEnd/>
            </a:ln>
          </p:spPr>
          <p:txBody>
            <a:bodyPr/>
            <a:lstStyle/>
            <a:p>
              <a:pPr algn="ctr"/>
              <a:r>
                <a:rPr lang="zh-CN" altLang="en-US" sz="1400" b="1" dirty="0" smtClean="0">
                  <a:solidFill>
                    <a:schemeClr val="bg1">
                      <a:lumMod val="95000"/>
                    </a:schemeClr>
                  </a:solidFill>
                  <a:latin typeface="方正兰亭细黑_GBK" charset="-122"/>
                  <a:ea typeface="方正兰亭细黑_GBK" charset="-122"/>
                </a:rPr>
                <a:t>图书馆</a:t>
              </a:r>
              <a:endParaRPr lang="en-US" altLang="zh-CN" sz="1400" b="1" dirty="0" smtClean="0">
                <a:solidFill>
                  <a:schemeClr val="bg1">
                    <a:lumMod val="95000"/>
                  </a:schemeClr>
                </a:solidFill>
                <a:latin typeface="方正兰亭细黑_GBK" charset="-122"/>
                <a:ea typeface="方正兰亭细黑_GBK" charset="-122"/>
              </a:endParaRPr>
            </a:p>
            <a:p>
              <a:pPr algn="ctr"/>
              <a:r>
                <a:rPr lang="zh-CN" altLang="en-US" sz="1400" b="1" dirty="0" smtClean="0">
                  <a:solidFill>
                    <a:schemeClr val="bg1">
                      <a:lumMod val="95000"/>
                    </a:schemeClr>
                  </a:solidFill>
                  <a:latin typeface="方正兰亭细黑_GBK" charset="-122"/>
                  <a:ea typeface="方正兰亭细黑_GBK" charset="-122"/>
                </a:rPr>
                <a:t>转型发展需要</a:t>
              </a:r>
            </a:p>
          </p:txBody>
        </p:sp>
      </p:grpSp>
      <p:grpSp>
        <p:nvGrpSpPr>
          <p:cNvPr id="77" name="组合 46"/>
          <p:cNvGrpSpPr>
            <a:grpSpLocks/>
          </p:cNvGrpSpPr>
          <p:nvPr/>
        </p:nvGrpSpPr>
        <p:grpSpPr bwMode="auto">
          <a:xfrm>
            <a:off x="5701063" y="2259600"/>
            <a:ext cx="1628137" cy="1328629"/>
            <a:chOff x="1214414" y="2786058"/>
            <a:chExt cx="1935848" cy="1751017"/>
          </a:xfrm>
        </p:grpSpPr>
        <p:grpSp>
          <p:nvGrpSpPr>
            <p:cNvPr id="78" name="Group 6"/>
            <p:cNvGrpSpPr>
              <a:grpSpLocks/>
            </p:cNvGrpSpPr>
            <p:nvPr/>
          </p:nvGrpSpPr>
          <p:grpSpPr bwMode="auto">
            <a:xfrm>
              <a:off x="1295400" y="2786058"/>
              <a:ext cx="1753450" cy="1751017"/>
              <a:chOff x="1823" y="2371"/>
              <a:chExt cx="1801" cy="1801"/>
            </a:xfrm>
          </p:grpSpPr>
          <p:sp>
            <p:nvSpPr>
              <p:cNvPr id="80" name="Oval 7"/>
              <p:cNvSpPr>
                <a:spLocks noChangeArrowheads="1"/>
              </p:cNvSpPr>
              <p:nvPr/>
            </p:nvSpPr>
            <p:spPr bwMode="auto">
              <a:xfrm>
                <a:off x="1823" y="2371"/>
                <a:ext cx="1801" cy="1801"/>
              </a:xfrm>
              <a:prstGeom prst="ellipse">
                <a:avLst/>
              </a:prstGeom>
              <a:solidFill>
                <a:schemeClr val="accent4">
                  <a:lumMod val="75000"/>
                  <a:alpha val="48000"/>
                </a:schemeClr>
              </a:solidFill>
              <a:ln w="9525">
                <a:noFill/>
                <a:round/>
                <a:headEnd/>
                <a:tailEnd/>
              </a:ln>
            </p:spPr>
            <p:txBody>
              <a:bodyPr/>
              <a:lstStyle/>
              <a:p>
                <a:endParaRPr lang="zh-CN" altLang="en-US" sz="2700">
                  <a:solidFill>
                    <a:srgbClr val="0070C0"/>
                  </a:solidFill>
                  <a:latin typeface="微软雅黑" pitchFamily="34" charset="-122"/>
                  <a:ea typeface="微软雅黑" pitchFamily="34" charset="-122"/>
                </a:endParaRPr>
              </a:p>
            </p:txBody>
          </p:sp>
          <p:sp>
            <p:nvSpPr>
              <p:cNvPr id="81" name="Oval 8"/>
              <p:cNvSpPr>
                <a:spLocks noChangeArrowheads="1"/>
              </p:cNvSpPr>
              <p:nvPr/>
            </p:nvSpPr>
            <p:spPr bwMode="auto">
              <a:xfrm>
                <a:off x="1946" y="2494"/>
                <a:ext cx="1556" cy="1556"/>
              </a:xfrm>
              <a:prstGeom prst="ellipse">
                <a:avLst/>
              </a:prstGeom>
              <a:solidFill>
                <a:schemeClr val="accent4">
                  <a:lumMod val="75000"/>
                </a:schemeClr>
              </a:solidFill>
              <a:ln w="38100">
                <a:solidFill>
                  <a:srgbClr val="FFFFFF"/>
                </a:solidFill>
                <a:round/>
                <a:headEnd/>
                <a:tailEnd/>
              </a:ln>
            </p:spPr>
            <p:txBody>
              <a:bodyPr/>
              <a:lstStyle/>
              <a:p>
                <a:pPr>
                  <a:defRPr/>
                </a:pPr>
                <a:endParaRPr lang="zh-CN" altLang="en-US" sz="2700">
                  <a:solidFill>
                    <a:srgbClr val="0070C0"/>
                  </a:solidFill>
                  <a:latin typeface="微软雅黑" pitchFamily="34" charset="-122"/>
                  <a:ea typeface="微软雅黑" pitchFamily="34" charset="-122"/>
                </a:endParaRPr>
              </a:p>
            </p:txBody>
          </p:sp>
        </p:grpSp>
        <p:sp>
          <p:nvSpPr>
            <p:cNvPr id="79" name="Text Box 9"/>
            <p:cNvSpPr txBox="1">
              <a:spLocks noChangeArrowheads="1"/>
            </p:cNvSpPr>
            <p:nvPr/>
          </p:nvSpPr>
          <p:spPr bwMode="auto">
            <a:xfrm>
              <a:off x="1214414" y="3265355"/>
              <a:ext cx="1935848" cy="620153"/>
            </a:xfrm>
            <a:prstGeom prst="rect">
              <a:avLst/>
            </a:prstGeom>
            <a:noFill/>
            <a:ln w="9525">
              <a:noFill/>
              <a:miter lim="800000"/>
              <a:headEnd/>
              <a:tailEnd/>
            </a:ln>
          </p:spPr>
          <p:txBody>
            <a:bodyPr/>
            <a:lstStyle/>
            <a:p>
              <a:pPr algn="ctr"/>
              <a:r>
                <a:rPr lang="zh-CN" altLang="en-US" sz="1400" b="1" dirty="0" smtClean="0">
                  <a:solidFill>
                    <a:schemeClr val="bg1">
                      <a:lumMod val="95000"/>
                    </a:schemeClr>
                  </a:solidFill>
                  <a:latin typeface="方正兰亭细黑_GBK" charset="-122"/>
                  <a:ea typeface="方正兰亭细黑_GBK" charset="-122"/>
                </a:rPr>
                <a:t>开展服</a:t>
              </a:r>
              <a:endParaRPr lang="en-US" altLang="zh-CN" sz="1400" b="1" dirty="0" smtClean="0">
                <a:solidFill>
                  <a:schemeClr val="bg1">
                    <a:lumMod val="95000"/>
                  </a:schemeClr>
                </a:solidFill>
                <a:latin typeface="方正兰亭细黑_GBK" charset="-122"/>
                <a:ea typeface="方正兰亭细黑_GBK" charset="-122"/>
              </a:endParaRPr>
            </a:p>
            <a:p>
              <a:pPr algn="ctr"/>
              <a:r>
                <a:rPr lang="zh-CN" altLang="en-US" sz="1400" b="1" dirty="0" smtClean="0">
                  <a:solidFill>
                    <a:schemeClr val="bg1">
                      <a:lumMod val="95000"/>
                    </a:schemeClr>
                  </a:solidFill>
                  <a:latin typeface="方正兰亭细黑_GBK" charset="-122"/>
                  <a:ea typeface="方正兰亭细黑_GBK" charset="-122"/>
                </a:rPr>
                <a:t>务的可能性</a:t>
              </a:r>
            </a:p>
          </p:txBody>
        </p:sp>
      </p:grpSp>
      <p:grpSp>
        <p:nvGrpSpPr>
          <p:cNvPr id="87" name="组合 40"/>
          <p:cNvGrpSpPr>
            <a:grpSpLocks/>
          </p:cNvGrpSpPr>
          <p:nvPr/>
        </p:nvGrpSpPr>
        <p:grpSpPr bwMode="auto">
          <a:xfrm>
            <a:off x="656302" y="2259600"/>
            <a:ext cx="1628137" cy="1328629"/>
            <a:chOff x="1214414" y="2786058"/>
            <a:chExt cx="1935848" cy="1751017"/>
          </a:xfrm>
        </p:grpSpPr>
        <p:grpSp>
          <p:nvGrpSpPr>
            <p:cNvPr id="88" name="Group 6"/>
            <p:cNvGrpSpPr>
              <a:grpSpLocks/>
            </p:cNvGrpSpPr>
            <p:nvPr/>
          </p:nvGrpSpPr>
          <p:grpSpPr bwMode="auto">
            <a:xfrm>
              <a:off x="1295400" y="2786058"/>
              <a:ext cx="1753450" cy="1751017"/>
              <a:chOff x="1823" y="2371"/>
              <a:chExt cx="1801" cy="1801"/>
            </a:xfrm>
          </p:grpSpPr>
          <p:sp>
            <p:nvSpPr>
              <p:cNvPr id="90" name="Oval 7"/>
              <p:cNvSpPr>
                <a:spLocks noChangeArrowheads="1"/>
              </p:cNvSpPr>
              <p:nvPr/>
            </p:nvSpPr>
            <p:spPr bwMode="auto">
              <a:xfrm>
                <a:off x="1823" y="2371"/>
                <a:ext cx="1801" cy="1801"/>
              </a:xfrm>
              <a:prstGeom prst="ellipse">
                <a:avLst/>
              </a:prstGeom>
              <a:solidFill>
                <a:srgbClr val="9A2222">
                  <a:alpha val="47842"/>
                </a:srgbClr>
              </a:solidFill>
              <a:ln w="9525">
                <a:noFill/>
                <a:round/>
                <a:headEnd/>
                <a:tailEnd/>
              </a:ln>
            </p:spPr>
            <p:txBody>
              <a:bodyPr/>
              <a:lstStyle/>
              <a:p>
                <a:endParaRPr lang="zh-CN" altLang="en-US" sz="2700">
                  <a:latin typeface="微软雅黑" pitchFamily="34" charset="-122"/>
                  <a:ea typeface="微软雅黑" pitchFamily="34" charset="-122"/>
                </a:endParaRPr>
              </a:p>
            </p:txBody>
          </p:sp>
          <p:sp>
            <p:nvSpPr>
              <p:cNvPr id="91" name="Oval 8"/>
              <p:cNvSpPr>
                <a:spLocks noChangeArrowheads="1"/>
              </p:cNvSpPr>
              <p:nvPr/>
            </p:nvSpPr>
            <p:spPr bwMode="auto">
              <a:xfrm>
                <a:off x="1946" y="2493"/>
                <a:ext cx="1556" cy="1556"/>
              </a:xfrm>
              <a:prstGeom prst="ellipse">
                <a:avLst/>
              </a:prstGeom>
              <a:solidFill>
                <a:srgbClr val="7B1B1B"/>
              </a:solidFill>
              <a:ln w="38100">
                <a:solidFill>
                  <a:srgbClr val="FFFFFF"/>
                </a:solidFill>
                <a:round/>
                <a:headEnd/>
                <a:tailEnd/>
              </a:ln>
            </p:spPr>
            <p:txBody>
              <a:bodyPr/>
              <a:lstStyle/>
              <a:p>
                <a:endParaRPr lang="zh-CN" altLang="en-US" sz="2700">
                  <a:latin typeface="微软雅黑" pitchFamily="34" charset="-122"/>
                  <a:ea typeface="微软雅黑" pitchFamily="34" charset="-122"/>
                </a:endParaRPr>
              </a:p>
            </p:txBody>
          </p:sp>
        </p:grpSp>
        <p:sp>
          <p:nvSpPr>
            <p:cNvPr id="89" name="Text Box 9"/>
            <p:cNvSpPr txBox="1">
              <a:spLocks noChangeArrowheads="1"/>
            </p:cNvSpPr>
            <p:nvPr/>
          </p:nvSpPr>
          <p:spPr bwMode="auto">
            <a:xfrm>
              <a:off x="1214414" y="3265355"/>
              <a:ext cx="1935848" cy="620153"/>
            </a:xfrm>
            <a:prstGeom prst="rect">
              <a:avLst/>
            </a:prstGeom>
            <a:noFill/>
            <a:ln w="9525">
              <a:noFill/>
              <a:miter lim="800000"/>
              <a:headEnd/>
              <a:tailEnd/>
            </a:ln>
          </p:spPr>
          <p:txBody>
            <a:bodyPr/>
            <a:lstStyle/>
            <a:p>
              <a:pPr algn="ctr"/>
              <a:r>
                <a:rPr lang="zh-CN" altLang="en-US" sz="1400" b="1" dirty="0" smtClean="0">
                  <a:solidFill>
                    <a:schemeClr val="bg1">
                      <a:lumMod val="95000"/>
                    </a:schemeClr>
                  </a:solidFill>
                  <a:latin typeface="方正兰亭细黑_GBK" charset="-122"/>
                  <a:ea typeface="方正兰亭细黑_GBK" charset="-122"/>
                </a:rPr>
                <a:t>高校双</a:t>
              </a:r>
              <a:endParaRPr lang="en-US" altLang="zh-CN" sz="1400" b="1" dirty="0" smtClean="0">
                <a:solidFill>
                  <a:schemeClr val="bg1">
                    <a:lumMod val="95000"/>
                  </a:schemeClr>
                </a:solidFill>
                <a:latin typeface="方正兰亭细黑_GBK" charset="-122"/>
                <a:ea typeface="方正兰亭细黑_GBK" charset="-122"/>
              </a:endParaRPr>
            </a:p>
            <a:p>
              <a:pPr algn="ctr"/>
              <a:r>
                <a:rPr lang="zh-CN" altLang="en-US" sz="1400" b="1" dirty="0" smtClean="0">
                  <a:solidFill>
                    <a:schemeClr val="bg1">
                      <a:lumMod val="95000"/>
                    </a:schemeClr>
                  </a:solidFill>
                  <a:latin typeface="方正兰亭细黑_GBK" charset="-122"/>
                  <a:ea typeface="方正兰亭细黑_GBK" charset="-122"/>
                </a:rPr>
                <a:t>一流建设需要</a:t>
              </a:r>
            </a:p>
          </p:txBody>
        </p:sp>
      </p:grpSp>
      <p:sp>
        <p:nvSpPr>
          <p:cNvPr id="92" name="矩形标注 91"/>
          <p:cNvSpPr/>
          <p:nvPr/>
        </p:nvSpPr>
        <p:spPr>
          <a:xfrm>
            <a:off x="3267267" y="3803203"/>
            <a:ext cx="1685605" cy="45719"/>
          </a:xfrm>
          <a:prstGeom prst="wedgeRectCallout">
            <a:avLst>
              <a:gd name="adj1" fmla="val -17526"/>
              <a:gd name="adj2" fmla="val -5094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itchFamily="34" charset="-122"/>
            </a:endParaRPr>
          </a:p>
        </p:txBody>
      </p:sp>
      <p:sp>
        <p:nvSpPr>
          <p:cNvPr id="93" name="矩形标注 92"/>
          <p:cNvSpPr/>
          <p:nvPr/>
        </p:nvSpPr>
        <p:spPr>
          <a:xfrm>
            <a:off x="1018030" y="1931743"/>
            <a:ext cx="1515728" cy="56157"/>
          </a:xfrm>
          <a:prstGeom prst="wedgeRectCallout">
            <a:avLst>
              <a:gd name="adj1" fmla="val -23398"/>
              <a:gd name="adj2" fmla="val 403291"/>
            </a:avLst>
          </a:prstGeom>
          <a:solidFill>
            <a:srgbClr val="7B1B1B"/>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itchFamily="34" charset="-122"/>
            </a:endParaRPr>
          </a:p>
        </p:txBody>
      </p:sp>
      <p:sp>
        <p:nvSpPr>
          <p:cNvPr id="95" name="Rectangle 28"/>
          <p:cNvSpPr>
            <a:spLocks noChangeArrowheads="1"/>
          </p:cNvSpPr>
          <p:nvPr/>
        </p:nvSpPr>
        <p:spPr bwMode="auto">
          <a:xfrm>
            <a:off x="2788494" y="3934305"/>
            <a:ext cx="2649289" cy="723067"/>
          </a:xfrm>
          <a:prstGeom prst="rect">
            <a:avLst/>
          </a:prstGeom>
          <a:noFill/>
          <a:ln>
            <a:noFill/>
          </a:ln>
          <a:extLst/>
        </p:spPr>
        <p:txBody>
          <a:bodyPr wrap="square" lIns="121711" tIns="60857" rIns="121711" bIns="60857">
            <a:spAutoFit/>
          </a:bodyPr>
          <a:lstStyle/>
          <a:p>
            <a:pPr lvl="0" algn="just" fontAlgn="base">
              <a:spcBef>
                <a:spcPct val="0"/>
              </a:spcBef>
              <a:spcAft>
                <a:spcPct val="0"/>
              </a:spcAft>
            </a:pPr>
            <a:r>
              <a:rPr lang="zh-CN" altLang="en-US" sz="1300" dirty="0" smtClean="0">
                <a:latin typeface="方正兰亭细黑_GBK" charset="-122"/>
                <a:ea typeface="方正兰亭细黑_GBK" charset="-122"/>
              </a:rPr>
              <a:t>图书馆传统业务和服务功能逐渐弱化的背景下，高校图书馆都在谋划转型发展。</a:t>
            </a:r>
            <a:endParaRPr lang="zh-CN" altLang="en-US" sz="1300" dirty="0">
              <a:solidFill>
                <a:prstClr val="black"/>
              </a:solidFill>
              <a:latin typeface="方正兰亭细黑_GBK" charset="-122"/>
              <a:ea typeface="方正兰亭细黑_GBK" charset="-122"/>
              <a:cs typeface="方正兰亭纤黑简体"/>
            </a:endParaRPr>
          </a:p>
        </p:txBody>
      </p:sp>
      <p:sp>
        <p:nvSpPr>
          <p:cNvPr id="96" name="Rectangle 28"/>
          <p:cNvSpPr>
            <a:spLocks noChangeArrowheads="1"/>
          </p:cNvSpPr>
          <p:nvPr/>
        </p:nvSpPr>
        <p:spPr bwMode="auto">
          <a:xfrm>
            <a:off x="526009" y="837743"/>
            <a:ext cx="2162347" cy="1123176"/>
          </a:xfrm>
          <a:prstGeom prst="rect">
            <a:avLst/>
          </a:prstGeom>
          <a:noFill/>
          <a:ln>
            <a:noFill/>
          </a:ln>
          <a:extLst/>
        </p:spPr>
        <p:txBody>
          <a:bodyPr wrap="square" lIns="121711" tIns="60857" rIns="121711" bIns="60857">
            <a:spAutoFit/>
          </a:bodyPr>
          <a:lstStyle/>
          <a:p>
            <a:pPr algn="just" fontAlgn="base">
              <a:spcBef>
                <a:spcPct val="0"/>
              </a:spcBef>
              <a:spcAft>
                <a:spcPct val="0"/>
              </a:spcAft>
            </a:pPr>
            <a:r>
              <a:rPr lang="en-US" altLang="zh-CN" sz="1300" dirty="0" smtClean="0">
                <a:latin typeface="方正兰亭细黑_GBK" charset="-122"/>
                <a:ea typeface="方正兰亭细黑_GBK" charset="-122"/>
              </a:rPr>
              <a:t>2015</a:t>
            </a:r>
            <a:r>
              <a:rPr lang="zh-CN" altLang="en-US" sz="1300" dirty="0" smtClean="0">
                <a:latin typeface="方正兰亭细黑_GBK" charset="-122"/>
                <a:ea typeface="方正兰亭细黑_GBK" charset="-122"/>
              </a:rPr>
              <a:t>年</a:t>
            </a:r>
            <a:r>
              <a:rPr lang="en-US" altLang="zh-CN" sz="1300" dirty="0" smtClean="0">
                <a:latin typeface="方正兰亭细黑_GBK" charset="-122"/>
                <a:ea typeface="方正兰亭细黑_GBK" charset="-122"/>
              </a:rPr>
              <a:t>10</a:t>
            </a:r>
            <a:r>
              <a:rPr lang="zh-CN" altLang="en-US" sz="1300" dirty="0" smtClean="0">
                <a:latin typeface="方正兰亭细黑_GBK" charset="-122"/>
                <a:ea typeface="方正兰亭细黑_GBK" charset="-122"/>
              </a:rPr>
              <a:t>月，国务院印发</a:t>
            </a:r>
            <a:r>
              <a:rPr lang="en-US" altLang="zh-CN" sz="1300" dirty="0" smtClean="0">
                <a:latin typeface="+mn-ea"/>
              </a:rPr>
              <a:t>《</a:t>
            </a:r>
            <a:r>
              <a:rPr lang="zh-CN" altLang="en-US" sz="1300" dirty="0" smtClean="0">
                <a:latin typeface="方正兰亭细黑_GBK" charset="-122"/>
                <a:ea typeface="方正兰亭细黑_GBK" charset="-122"/>
              </a:rPr>
              <a:t>统筹推进世界一流大学和一流学科建设总体方案</a:t>
            </a:r>
            <a:r>
              <a:rPr lang="en-US" altLang="zh-CN" sz="1300" dirty="0" smtClean="0">
                <a:latin typeface="+mn-ea"/>
              </a:rPr>
              <a:t>》</a:t>
            </a:r>
            <a:r>
              <a:rPr lang="zh-CN" altLang="en-US" sz="1300" dirty="0" smtClean="0">
                <a:latin typeface="方正兰亭细黑_GBK" charset="-122"/>
                <a:ea typeface="方正兰亭细黑_GBK" charset="-122"/>
              </a:rPr>
              <a:t>被称作高校五年计划的新战略。</a:t>
            </a:r>
          </a:p>
        </p:txBody>
      </p:sp>
      <p:sp>
        <p:nvSpPr>
          <p:cNvPr id="97" name="矩形标注 96"/>
          <p:cNvSpPr/>
          <p:nvPr/>
        </p:nvSpPr>
        <p:spPr>
          <a:xfrm>
            <a:off x="5993069" y="1931743"/>
            <a:ext cx="1515728" cy="56157"/>
          </a:xfrm>
          <a:prstGeom prst="wedgeRectCallout">
            <a:avLst>
              <a:gd name="adj1" fmla="val -23398"/>
              <a:gd name="adj2" fmla="val 40329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endParaRPr lang="zh-CN" altLang="en-US" dirty="0">
              <a:solidFill>
                <a:srgbClr val="C00000"/>
              </a:solidFill>
              <a:ea typeface="微软雅黑" pitchFamily="34" charset="-122"/>
            </a:endParaRPr>
          </a:p>
        </p:txBody>
      </p:sp>
      <p:sp>
        <p:nvSpPr>
          <p:cNvPr id="98" name="Rectangle 28"/>
          <p:cNvSpPr>
            <a:spLocks noChangeArrowheads="1"/>
          </p:cNvSpPr>
          <p:nvPr/>
        </p:nvSpPr>
        <p:spPr bwMode="auto">
          <a:xfrm>
            <a:off x="5584869" y="877231"/>
            <a:ext cx="2454606" cy="1066815"/>
          </a:xfrm>
          <a:prstGeom prst="rect">
            <a:avLst/>
          </a:prstGeom>
          <a:noFill/>
          <a:ln>
            <a:noFill/>
          </a:ln>
          <a:extLst/>
        </p:spPr>
        <p:txBody>
          <a:bodyPr wrap="square" lIns="121711" tIns="60857" rIns="121711" bIns="60857">
            <a:spAutoFit/>
          </a:bodyPr>
          <a:lstStyle/>
          <a:p>
            <a:pPr>
              <a:lnSpc>
                <a:spcPct val="120000"/>
              </a:lnSpc>
              <a:defRPr/>
            </a:pPr>
            <a:r>
              <a:rPr lang="zh-CN" altLang="zh-CN" sz="1300" dirty="0" smtClean="0">
                <a:latin typeface="方正兰亭细黑_GBK" charset="-122"/>
                <a:ea typeface="方正兰亭细黑_GBK" charset="-122"/>
              </a:rPr>
              <a:t>图书馆</a:t>
            </a:r>
            <a:r>
              <a:rPr lang="zh-CN" altLang="en-US" sz="1300" dirty="0" smtClean="0">
                <a:latin typeface="方正兰亭细黑_GBK" charset="-122"/>
                <a:ea typeface="方正兰亭细黑_GBK" charset="-122"/>
              </a:rPr>
              <a:t>拥有得天独厚的资源优势和人才优势，这为我们助力学校双一流学科建设提供了坚实的基础。</a:t>
            </a:r>
            <a:endParaRPr lang="zh-CN" altLang="en-US" sz="1300" dirty="0">
              <a:latin typeface="方正兰亭细黑_GBK" charset="-122"/>
              <a:ea typeface="方正兰亭细黑_GBK" charset="-122"/>
            </a:endParaRPr>
          </a:p>
        </p:txBody>
      </p:sp>
    </p:spTree>
    <p:custDataLst>
      <p:tags r:id="rId1"/>
    </p:custDataLst>
    <p:extLst>
      <p:ext uri="{BB962C8B-B14F-4D97-AF65-F5344CB8AC3E}">
        <p14:creationId xmlns="" xmlns:p14="http://schemas.microsoft.com/office/powerpoint/2010/main" val="36560457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par>
                          <p:cTn id="28" fill="hold">
                            <p:stCondLst>
                              <p:cond delay="1100"/>
                            </p:stCondLst>
                            <p:childTnLst>
                              <p:par>
                                <p:cTn id="29" presetID="15" presetClass="entr" presetSubtype="0"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1000" fill="hold"/>
                                        <p:tgtEl>
                                          <p:spTgt spid="87"/>
                                        </p:tgtEl>
                                        <p:attrNameLst>
                                          <p:attrName>ppt_w</p:attrName>
                                        </p:attrNameLst>
                                      </p:cBhvr>
                                      <p:tavLst>
                                        <p:tav tm="0">
                                          <p:val>
                                            <p:fltVal val="0"/>
                                          </p:val>
                                        </p:tav>
                                        <p:tav tm="100000">
                                          <p:val>
                                            <p:strVal val="#ppt_w"/>
                                          </p:val>
                                        </p:tav>
                                      </p:tavLst>
                                    </p:anim>
                                    <p:anim calcmode="lin" valueType="num">
                                      <p:cBhvr>
                                        <p:cTn id="32" dur="1000" fill="hold"/>
                                        <p:tgtEl>
                                          <p:spTgt spid="87"/>
                                        </p:tgtEl>
                                        <p:attrNameLst>
                                          <p:attrName>ppt_h</p:attrName>
                                        </p:attrNameLst>
                                      </p:cBhvr>
                                      <p:tavLst>
                                        <p:tav tm="0">
                                          <p:val>
                                            <p:fltVal val="0"/>
                                          </p:val>
                                        </p:tav>
                                        <p:tav tm="100000">
                                          <p:val>
                                            <p:strVal val="#ppt_h"/>
                                          </p:val>
                                        </p:tav>
                                      </p:tavLst>
                                    </p:anim>
                                    <p:anim calcmode="lin" valueType="num">
                                      <p:cBhvr>
                                        <p:cTn id="33"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250"/>
                                  </p:stCondLst>
                                  <p:childTnLst>
                                    <p:set>
                                      <p:cBhvr>
                                        <p:cTn id="36" dur="1" fill="hold">
                                          <p:stCondLst>
                                            <p:cond delay="0"/>
                                          </p:stCondLst>
                                        </p:cTn>
                                        <p:tgtEl>
                                          <p:spTgt spid="67"/>
                                        </p:tgtEl>
                                        <p:attrNameLst>
                                          <p:attrName>style.visibility</p:attrName>
                                        </p:attrNameLst>
                                      </p:cBhvr>
                                      <p:to>
                                        <p:strVal val="visible"/>
                                      </p:to>
                                    </p:set>
                                    <p:anim calcmode="lin" valueType="num">
                                      <p:cBhvr>
                                        <p:cTn id="37" dur="1000" fill="hold"/>
                                        <p:tgtEl>
                                          <p:spTgt spid="67"/>
                                        </p:tgtEl>
                                        <p:attrNameLst>
                                          <p:attrName>ppt_w</p:attrName>
                                        </p:attrNameLst>
                                      </p:cBhvr>
                                      <p:tavLst>
                                        <p:tav tm="0">
                                          <p:val>
                                            <p:fltVal val="0"/>
                                          </p:val>
                                        </p:tav>
                                        <p:tav tm="100000">
                                          <p:val>
                                            <p:strVal val="#ppt_w"/>
                                          </p:val>
                                        </p:tav>
                                      </p:tavLst>
                                    </p:anim>
                                    <p:anim calcmode="lin" valueType="num">
                                      <p:cBhvr>
                                        <p:cTn id="38" dur="1000" fill="hold"/>
                                        <p:tgtEl>
                                          <p:spTgt spid="67"/>
                                        </p:tgtEl>
                                        <p:attrNameLst>
                                          <p:attrName>ppt_h</p:attrName>
                                        </p:attrNameLst>
                                      </p:cBhvr>
                                      <p:tavLst>
                                        <p:tav tm="0">
                                          <p:val>
                                            <p:fltVal val="0"/>
                                          </p:val>
                                        </p:tav>
                                        <p:tav tm="100000">
                                          <p:val>
                                            <p:strVal val="#ppt_h"/>
                                          </p:val>
                                        </p:tav>
                                      </p:tavLst>
                                    </p:anim>
                                    <p:anim calcmode="lin" valueType="num">
                                      <p:cBhvr>
                                        <p:cTn id="39"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7"/>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500"/>
                                  </p:stCondLst>
                                  <p:childTnLst>
                                    <p:set>
                                      <p:cBhvr>
                                        <p:cTn id="42" dur="1" fill="hold">
                                          <p:stCondLst>
                                            <p:cond delay="0"/>
                                          </p:stCondLst>
                                        </p:cTn>
                                        <p:tgtEl>
                                          <p:spTgt spid="77"/>
                                        </p:tgtEl>
                                        <p:attrNameLst>
                                          <p:attrName>style.visibility</p:attrName>
                                        </p:attrNameLst>
                                      </p:cBhvr>
                                      <p:to>
                                        <p:strVal val="visible"/>
                                      </p:to>
                                    </p:set>
                                    <p:anim calcmode="lin" valueType="num">
                                      <p:cBhvr>
                                        <p:cTn id="43" dur="1000" fill="hold"/>
                                        <p:tgtEl>
                                          <p:spTgt spid="77"/>
                                        </p:tgtEl>
                                        <p:attrNameLst>
                                          <p:attrName>ppt_w</p:attrName>
                                        </p:attrNameLst>
                                      </p:cBhvr>
                                      <p:tavLst>
                                        <p:tav tm="0">
                                          <p:val>
                                            <p:fltVal val="0"/>
                                          </p:val>
                                        </p:tav>
                                        <p:tav tm="100000">
                                          <p:val>
                                            <p:strVal val="#ppt_w"/>
                                          </p:val>
                                        </p:tav>
                                      </p:tavLst>
                                    </p:anim>
                                    <p:anim calcmode="lin" valueType="num">
                                      <p:cBhvr>
                                        <p:cTn id="44" dur="1000" fill="hold"/>
                                        <p:tgtEl>
                                          <p:spTgt spid="77"/>
                                        </p:tgtEl>
                                        <p:attrNameLst>
                                          <p:attrName>ppt_h</p:attrName>
                                        </p:attrNameLst>
                                      </p:cBhvr>
                                      <p:tavLst>
                                        <p:tav tm="0">
                                          <p:val>
                                            <p:fltVal val="0"/>
                                          </p:val>
                                        </p:tav>
                                        <p:tav tm="100000">
                                          <p:val>
                                            <p:strVal val="#ppt_h"/>
                                          </p:val>
                                        </p:tav>
                                      </p:tavLst>
                                    </p:anim>
                                    <p:anim calcmode="lin" valueType="num">
                                      <p:cBhvr>
                                        <p:cTn id="45"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77"/>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600"/>
                            </p:stCondLst>
                            <p:childTnLst>
                              <p:par>
                                <p:cTn id="48" presetID="2" presetClass="entr" presetSubtype="1" fill="hold" grpId="0" nodeType="afterEffect">
                                  <p:stCondLst>
                                    <p:cond delay="0"/>
                                  </p:stCondLst>
                                  <p:childTnLst>
                                    <p:set>
                                      <p:cBhvr>
                                        <p:cTn id="49" dur="1" fill="hold">
                                          <p:stCondLst>
                                            <p:cond delay="0"/>
                                          </p:stCondLst>
                                        </p:cTn>
                                        <p:tgtEl>
                                          <p:spTgt spid="93"/>
                                        </p:tgtEl>
                                        <p:attrNameLst>
                                          <p:attrName>style.visibility</p:attrName>
                                        </p:attrNameLst>
                                      </p:cBhvr>
                                      <p:to>
                                        <p:strVal val="visible"/>
                                      </p:to>
                                    </p:set>
                                    <p:anim calcmode="lin" valueType="num">
                                      <p:cBhvr additive="base">
                                        <p:cTn id="50" dur="500" fill="hold"/>
                                        <p:tgtEl>
                                          <p:spTgt spid="93"/>
                                        </p:tgtEl>
                                        <p:attrNameLst>
                                          <p:attrName>ppt_x</p:attrName>
                                        </p:attrNameLst>
                                      </p:cBhvr>
                                      <p:tavLst>
                                        <p:tav tm="0">
                                          <p:val>
                                            <p:strVal val="#ppt_x"/>
                                          </p:val>
                                        </p:tav>
                                        <p:tav tm="100000">
                                          <p:val>
                                            <p:strVal val="#ppt_x"/>
                                          </p:val>
                                        </p:tav>
                                      </p:tavLst>
                                    </p:anim>
                                    <p:anim calcmode="lin" valueType="num">
                                      <p:cBhvr additive="base">
                                        <p:cTn id="51" dur="500" fill="hold"/>
                                        <p:tgtEl>
                                          <p:spTgt spid="93"/>
                                        </p:tgtEl>
                                        <p:attrNameLst>
                                          <p:attrName>ppt_y</p:attrName>
                                        </p:attrNameLst>
                                      </p:cBhvr>
                                      <p:tavLst>
                                        <p:tav tm="0">
                                          <p:val>
                                            <p:strVal val="0-#ppt_h/2"/>
                                          </p:val>
                                        </p:tav>
                                        <p:tav tm="100000">
                                          <p:val>
                                            <p:strVal val="#ppt_y"/>
                                          </p:val>
                                        </p:tav>
                                      </p:tavLst>
                                    </p:anim>
                                  </p:childTnLst>
                                </p:cTn>
                              </p:par>
                            </p:childTnLst>
                          </p:cTn>
                        </p:par>
                        <p:par>
                          <p:cTn id="52" fill="hold">
                            <p:stCondLst>
                              <p:cond delay="3100"/>
                            </p:stCondLst>
                            <p:childTnLst>
                              <p:par>
                                <p:cTn id="53" presetID="32" presetClass="emph" presetSubtype="0" fill="hold" grpId="1" nodeType="afterEffect">
                                  <p:stCondLst>
                                    <p:cond delay="0"/>
                                  </p:stCondLst>
                                  <p:childTnLst>
                                    <p:animRot by="120000">
                                      <p:cBhvr>
                                        <p:cTn id="54" dur="50" fill="hold">
                                          <p:stCondLst>
                                            <p:cond delay="0"/>
                                          </p:stCondLst>
                                        </p:cTn>
                                        <p:tgtEl>
                                          <p:spTgt spid="93"/>
                                        </p:tgtEl>
                                        <p:attrNameLst>
                                          <p:attrName>r</p:attrName>
                                        </p:attrNameLst>
                                      </p:cBhvr>
                                    </p:animRot>
                                    <p:animRot by="-240000">
                                      <p:cBhvr>
                                        <p:cTn id="55" dur="100" fill="hold">
                                          <p:stCondLst>
                                            <p:cond delay="100"/>
                                          </p:stCondLst>
                                        </p:cTn>
                                        <p:tgtEl>
                                          <p:spTgt spid="93"/>
                                        </p:tgtEl>
                                        <p:attrNameLst>
                                          <p:attrName>r</p:attrName>
                                        </p:attrNameLst>
                                      </p:cBhvr>
                                    </p:animRot>
                                    <p:animRot by="240000">
                                      <p:cBhvr>
                                        <p:cTn id="56" dur="100" fill="hold">
                                          <p:stCondLst>
                                            <p:cond delay="200"/>
                                          </p:stCondLst>
                                        </p:cTn>
                                        <p:tgtEl>
                                          <p:spTgt spid="93"/>
                                        </p:tgtEl>
                                        <p:attrNameLst>
                                          <p:attrName>r</p:attrName>
                                        </p:attrNameLst>
                                      </p:cBhvr>
                                    </p:animRot>
                                    <p:animRot by="-240000">
                                      <p:cBhvr>
                                        <p:cTn id="57" dur="100" fill="hold">
                                          <p:stCondLst>
                                            <p:cond delay="300"/>
                                          </p:stCondLst>
                                        </p:cTn>
                                        <p:tgtEl>
                                          <p:spTgt spid="93"/>
                                        </p:tgtEl>
                                        <p:attrNameLst>
                                          <p:attrName>r</p:attrName>
                                        </p:attrNameLst>
                                      </p:cBhvr>
                                    </p:animRot>
                                    <p:animRot by="120000">
                                      <p:cBhvr>
                                        <p:cTn id="58" dur="100" fill="hold">
                                          <p:stCondLst>
                                            <p:cond delay="400"/>
                                          </p:stCondLst>
                                        </p:cTn>
                                        <p:tgtEl>
                                          <p:spTgt spid="93"/>
                                        </p:tgtEl>
                                        <p:attrNameLst>
                                          <p:attrName>r</p:attrName>
                                        </p:attrNameLst>
                                      </p:cBhvr>
                                    </p:animRot>
                                  </p:childTnLst>
                                </p:cTn>
                              </p:par>
                            </p:childTnLst>
                          </p:cTn>
                        </p:par>
                        <p:par>
                          <p:cTn id="59" fill="hold">
                            <p:stCondLst>
                              <p:cond delay="3600"/>
                            </p:stCondLst>
                            <p:childTnLst>
                              <p:par>
                                <p:cTn id="60" presetID="18" presetClass="entr" presetSubtype="9"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strips(upLeft)">
                                      <p:cBhvr>
                                        <p:cTn id="62" dur="500"/>
                                        <p:tgtEl>
                                          <p:spTgt spid="96"/>
                                        </p:tgtEl>
                                      </p:cBhvr>
                                    </p:animEffect>
                                  </p:childTnLst>
                                </p:cTn>
                              </p:par>
                            </p:childTnLst>
                          </p:cTn>
                        </p:par>
                        <p:par>
                          <p:cTn id="63" fill="hold">
                            <p:stCondLst>
                              <p:cond delay="4100"/>
                            </p:stCondLst>
                            <p:childTnLst>
                              <p:par>
                                <p:cTn id="64" presetID="2" presetClass="entr" presetSubtype="4" fill="hold" grpId="0" nodeType="afterEffect">
                                  <p:stCondLst>
                                    <p:cond delay="0"/>
                                  </p:stCondLst>
                                  <p:childTnLst>
                                    <p:set>
                                      <p:cBhvr>
                                        <p:cTn id="65" dur="1" fill="hold">
                                          <p:stCondLst>
                                            <p:cond delay="0"/>
                                          </p:stCondLst>
                                        </p:cTn>
                                        <p:tgtEl>
                                          <p:spTgt spid="92"/>
                                        </p:tgtEl>
                                        <p:attrNameLst>
                                          <p:attrName>style.visibility</p:attrName>
                                        </p:attrNameLst>
                                      </p:cBhvr>
                                      <p:to>
                                        <p:strVal val="visible"/>
                                      </p:to>
                                    </p:set>
                                    <p:anim calcmode="lin" valueType="num">
                                      <p:cBhvr additive="base">
                                        <p:cTn id="66" dur="500" fill="hold"/>
                                        <p:tgtEl>
                                          <p:spTgt spid="92"/>
                                        </p:tgtEl>
                                        <p:attrNameLst>
                                          <p:attrName>ppt_x</p:attrName>
                                        </p:attrNameLst>
                                      </p:cBhvr>
                                      <p:tavLst>
                                        <p:tav tm="0">
                                          <p:val>
                                            <p:strVal val="#ppt_x"/>
                                          </p:val>
                                        </p:tav>
                                        <p:tav tm="100000">
                                          <p:val>
                                            <p:strVal val="#ppt_x"/>
                                          </p:val>
                                        </p:tav>
                                      </p:tavLst>
                                    </p:anim>
                                    <p:anim calcmode="lin" valueType="num">
                                      <p:cBhvr additive="base">
                                        <p:cTn id="67" dur="500" fill="hold"/>
                                        <p:tgtEl>
                                          <p:spTgt spid="92"/>
                                        </p:tgtEl>
                                        <p:attrNameLst>
                                          <p:attrName>ppt_y</p:attrName>
                                        </p:attrNameLst>
                                      </p:cBhvr>
                                      <p:tavLst>
                                        <p:tav tm="0">
                                          <p:val>
                                            <p:strVal val="1+#ppt_h/2"/>
                                          </p:val>
                                        </p:tav>
                                        <p:tav tm="100000">
                                          <p:val>
                                            <p:strVal val="#ppt_y"/>
                                          </p:val>
                                        </p:tav>
                                      </p:tavLst>
                                    </p:anim>
                                  </p:childTnLst>
                                </p:cTn>
                              </p:par>
                            </p:childTnLst>
                          </p:cTn>
                        </p:par>
                        <p:par>
                          <p:cTn id="68" fill="hold">
                            <p:stCondLst>
                              <p:cond delay="4600"/>
                            </p:stCondLst>
                            <p:childTnLst>
                              <p:par>
                                <p:cTn id="69" presetID="32" presetClass="emph" presetSubtype="0" fill="hold" grpId="1" nodeType="afterEffect">
                                  <p:stCondLst>
                                    <p:cond delay="0"/>
                                  </p:stCondLst>
                                  <p:childTnLst>
                                    <p:animRot by="120000">
                                      <p:cBhvr>
                                        <p:cTn id="70" dur="50" fill="hold">
                                          <p:stCondLst>
                                            <p:cond delay="0"/>
                                          </p:stCondLst>
                                        </p:cTn>
                                        <p:tgtEl>
                                          <p:spTgt spid="92"/>
                                        </p:tgtEl>
                                        <p:attrNameLst>
                                          <p:attrName>r</p:attrName>
                                        </p:attrNameLst>
                                      </p:cBhvr>
                                    </p:animRot>
                                    <p:animRot by="-240000">
                                      <p:cBhvr>
                                        <p:cTn id="71" dur="100" fill="hold">
                                          <p:stCondLst>
                                            <p:cond delay="100"/>
                                          </p:stCondLst>
                                        </p:cTn>
                                        <p:tgtEl>
                                          <p:spTgt spid="92"/>
                                        </p:tgtEl>
                                        <p:attrNameLst>
                                          <p:attrName>r</p:attrName>
                                        </p:attrNameLst>
                                      </p:cBhvr>
                                    </p:animRot>
                                    <p:animRot by="240000">
                                      <p:cBhvr>
                                        <p:cTn id="72" dur="100" fill="hold">
                                          <p:stCondLst>
                                            <p:cond delay="200"/>
                                          </p:stCondLst>
                                        </p:cTn>
                                        <p:tgtEl>
                                          <p:spTgt spid="92"/>
                                        </p:tgtEl>
                                        <p:attrNameLst>
                                          <p:attrName>r</p:attrName>
                                        </p:attrNameLst>
                                      </p:cBhvr>
                                    </p:animRot>
                                    <p:animRot by="-240000">
                                      <p:cBhvr>
                                        <p:cTn id="73" dur="100" fill="hold">
                                          <p:stCondLst>
                                            <p:cond delay="300"/>
                                          </p:stCondLst>
                                        </p:cTn>
                                        <p:tgtEl>
                                          <p:spTgt spid="92"/>
                                        </p:tgtEl>
                                        <p:attrNameLst>
                                          <p:attrName>r</p:attrName>
                                        </p:attrNameLst>
                                      </p:cBhvr>
                                    </p:animRot>
                                    <p:animRot by="120000">
                                      <p:cBhvr>
                                        <p:cTn id="74" dur="100" fill="hold">
                                          <p:stCondLst>
                                            <p:cond delay="400"/>
                                          </p:stCondLst>
                                        </p:cTn>
                                        <p:tgtEl>
                                          <p:spTgt spid="92"/>
                                        </p:tgtEl>
                                        <p:attrNameLst>
                                          <p:attrName>r</p:attrName>
                                        </p:attrNameLst>
                                      </p:cBhvr>
                                    </p:animRot>
                                  </p:childTnLst>
                                </p:cTn>
                              </p:par>
                            </p:childTnLst>
                          </p:cTn>
                        </p:par>
                        <p:par>
                          <p:cTn id="75" fill="hold">
                            <p:stCondLst>
                              <p:cond delay="5100"/>
                            </p:stCondLst>
                            <p:childTnLst>
                              <p:par>
                                <p:cTn id="76" presetID="18" presetClass="entr" presetSubtype="9" fill="hold" grpId="0"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strips(upLeft)">
                                      <p:cBhvr>
                                        <p:cTn id="78" dur="500"/>
                                        <p:tgtEl>
                                          <p:spTgt spid="95"/>
                                        </p:tgtEl>
                                      </p:cBhvr>
                                    </p:animEffect>
                                  </p:childTnLst>
                                </p:cTn>
                              </p:par>
                            </p:childTnLst>
                          </p:cTn>
                        </p:par>
                        <p:par>
                          <p:cTn id="79" fill="hold">
                            <p:stCondLst>
                              <p:cond delay="5600"/>
                            </p:stCondLst>
                            <p:childTnLst>
                              <p:par>
                                <p:cTn id="80" presetID="2" presetClass="entr" presetSubtype="1" fill="hold" grpId="0" nodeType="afterEffect">
                                  <p:stCondLst>
                                    <p:cond delay="0"/>
                                  </p:stCondLst>
                                  <p:childTnLst>
                                    <p:set>
                                      <p:cBhvr>
                                        <p:cTn id="81" dur="1" fill="hold">
                                          <p:stCondLst>
                                            <p:cond delay="0"/>
                                          </p:stCondLst>
                                        </p:cTn>
                                        <p:tgtEl>
                                          <p:spTgt spid="97"/>
                                        </p:tgtEl>
                                        <p:attrNameLst>
                                          <p:attrName>style.visibility</p:attrName>
                                        </p:attrNameLst>
                                      </p:cBhvr>
                                      <p:to>
                                        <p:strVal val="visible"/>
                                      </p:to>
                                    </p:set>
                                    <p:anim calcmode="lin" valueType="num">
                                      <p:cBhvr additive="base">
                                        <p:cTn id="82" dur="500" fill="hold"/>
                                        <p:tgtEl>
                                          <p:spTgt spid="97"/>
                                        </p:tgtEl>
                                        <p:attrNameLst>
                                          <p:attrName>ppt_x</p:attrName>
                                        </p:attrNameLst>
                                      </p:cBhvr>
                                      <p:tavLst>
                                        <p:tav tm="0">
                                          <p:val>
                                            <p:strVal val="#ppt_x"/>
                                          </p:val>
                                        </p:tav>
                                        <p:tav tm="100000">
                                          <p:val>
                                            <p:strVal val="#ppt_x"/>
                                          </p:val>
                                        </p:tav>
                                      </p:tavLst>
                                    </p:anim>
                                    <p:anim calcmode="lin" valueType="num">
                                      <p:cBhvr additive="base">
                                        <p:cTn id="83" dur="500" fill="hold"/>
                                        <p:tgtEl>
                                          <p:spTgt spid="97"/>
                                        </p:tgtEl>
                                        <p:attrNameLst>
                                          <p:attrName>ppt_y</p:attrName>
                                        </p:attrNameLst>
                                      </p:cBhvr>
                                      <p:tavLst>
                                        <p:tav tm="0">
                                          <p:val>
                                            <p:strVal val="0-#ppt_h/2"/>
                                          </p:val>
                                        </p:tav>
                                        <p:tav tm="100000">
                                          <p:val>
                                            <p:strVal val="#ppt_y"/>
                                          </p:val>
                                        </p:tav>
                                      </p:tavLst>
                                    </p:anim>
                                  </p:childTnLst>
                                </p:cTn>
                              </p:par>
                            </p:childTnLst>
                          </p:cTn>
                        </p:par>
                        <p:par>
                          <p:cTn id="84" fill="hold">
                            <p:stCondLst>
                              <p:cond delay="6100"/>
                            </p:stCondLst>
                            <p:childTnLst>
                              <p:par>
                                <p:cTn id="85" presetID="32" presetClass="emph" presetSubtype="0" fill="hold" grpId="1" nodeType="afterEffect">
                                  <p:stCondLst>
                                    <p:cond delay="0"/>
                                  </p:stCondLst>
                                  <p:childTnLst>
                                    <p:animRot by="120000">
                                      <p:cBhvr>
                                        <p:cTn id="86" dur="50" fill="hold">
                                          <p:stCondLst>
                                            <p:cond delay="0"/>
                                          </p:stCondLst>
                                        </p:cTn>
                                        <p:tgtEl>
                                          <p:spTgt spid="97"/>
                                        </p:tgtEl>
                                        <p:attrNameLst>
                                          <p:attrName>r</p:attrName>
                                        </p:attrNameLst>
                                      </p:cBhvr>
                                    </p:animRot>
                                    <p:animRot by="-240000">
                                      <p:cBhvr>
                                        <p:cTn id="87" dur="100" fill="hold">
                                          <p:stCondLst>
                                            <p:cond delay="100"/>
                                          </p:stCondLst>
                                        </p:cTn>
                                        <p:tgtEl>
                                          <p:spTgt spid="97"/>
                                        </p:tgtEl>
                                        <p:attrNameLst>
                                          <p:attrName>r</p:attrName>
                                        </p:attrNameLst>
                                      </p:cBhvr>
                                    </p:animRot>
                                    <p:animRot by="240000">
                                      <p:cBhvr>
                                        <p:cTn id="88" dur="100" fill="hold">
                                          <p:stCondLst>
                                            <p:cond delay="200"/>
                                          </p:stCondLst>
                                        </p:cTn>
                                        <p:tgtEl>
                                          <p:spTgt spid="97"/>
                                        </p:tgtEl>
                                        <p:attrNameLst>
                                          <p:attrName>r</p:attrName>
                                        </p:attrNameLst>
                                      </p:cBhvr>
                                    </p:animRot>
                                    <p:animRot by="-240000">
                                      <p:cBhvr>
                                        <p:cTn id="89" dur="100" fill="hold">
                                          <p:stCondLst>
                                            <p:cond delay="300"/>
                                          </p:stCondLst>
                                        </p:cTn>
                                        <p:tgtEl>
                                          <p:spTgt spid="97"/>
                                        </p:tgtEl>
                                        <p:attrNameLst>
                                          <p:attrName>r</p:attrName>
                                        </p:attrNameLst>
                                      </p:cBhvr>
                                    </p:animRot>
                                    <p:animRot by="120000">
                                      <p:cBhvr>
                                        <p:cTn id="90" dur="100" fill="hold">
                                          <p:stCondLst>
                                            <p:cond delay="400"/>
                                          </p:stCondLst>
                                        </p:cTn>
                                        <p:tgtEl>
                                          <p:spTgt spid="97"/>
                                        </p:tgtEl>
                                        <p:attrNameLst>
                                          <p:attrName>r</p:attrName>
                                        </p:attrNameLst>
                                      </p:cBhvr>
                                    </p:animRot>
                                  </p:childTnLst>
                                </p:cTn>
                              </p:par>
                            </p:childTnLst>
                          </p:cTn>
                        </p:par>
                        <p:par>
                          <p:cTn id="91" fill="hold">
                            <p:stCondLst>
                              <p:cond delay="6600"/>
                            </p:stCondLst>
                            <p:childTnLst>
                              <p:par>
                                <p:cTn id="92" presetID="18" presetClass="entr" presetSubtype="9" fill="hold" grpId="0" nodeType="afterEffect">
                                  <p:stCondLst>
                                    <p:cond delay="0"/>
                                  </p:stCondLst>
                                  <p:childTnLst>
                                    <p:set>
                                      <p:cBhvr>
                                        <p:cTn id="93" dur="1" fill="hold">
                                          <p:stCondLst>
                                            <p:cond delay="0"/>
                                          </p:stCondLst>
                                        </p:cTn>
                                        <p:tgtEl>
                                          <p:spTgt spid="98"/>
                                        </p:tgtEl>
                                        <p:attrNameLst>
                                          <p:attrName>style.visibility</p:attrName>
                                        </p:attrNameLst>
                                      </p:cBhvr>
                                      <p:to>
                                        <p:strVal val="visible"/>
                                      </p:to>
                                    </p:set>
                                    <p:animEffect transition="in" filter="strips(upLeft)">
                                      <p:cBhvr>
                                        <p:cTn id="9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64" grpId="0" animBg="1"/>
      <p:bldP spid="92" grpId="0" animBg="1"/>
      <p:bldP spid="92" grpId="1" animBg="1"/>
      <p:bldP spid="93" grpId="0" animBg="1"/>
      <p:bldP spid="93" grpId="1" animBg="1"/>
      <p:bldP spid="95" grpId="0"/>
      <p:bldP spid="96" grpId="0"/>
      <p:bldP spid="97" grpId="0" animBg="1"/>
      <p:bldP spid="97" grpId="1"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94" name="TextBox 93"/>
          <p:cNvSpPr txBox="1"/>
          <p:nvPr/>
        </p:nvSpPr>
        <p:spPr>
          <a:xfrm>
            <a:off x="4828355" y="2162071"/>
            <a:ext cx="1433406" cy="400110"/>
          </a:xfrm>
          <a:prstGeom prst="rect">
            <a:avLst/>
          </a:prstGeom>
          <a:noFill/>
        </p:spPr>
        <p:txBody>
          <a:bodyPr wrap="none" rtlCol="0">
            <a:spAutoFit/>
          </a:bodyPr>
          <a:lstStyle/>
          <a:p>
            <a:r>
              <a:rPr lang="zh-CN" altLang="en-US" sz="2000" b="1" dirty="0" smtClean="0">
                <a:latin typeface="方正兰亭细黑_GBK" pitchFamily="2" charset="-122"/>
                <a:ea typeface="方正兰亭细黑_GBK" pitchFamily="2" charset="-122"/>
              </a:rPr>
              <a:t>案 例 实 施</a:t>
            </a:r>
            <a:endParaRPr lang="zh-CN" altLang="en-US" sz="2000" spc="300" dirty="0">
              <a:latin typeface="方正兰亭细黑_GBK" pitchFamily="2" charset="-122"/>
              <a:ea typeface="方正兰亭细黑_GBK" pitchFamily="2" charset="-122"/>
            </a:endParaRPr>
          </a:p>
        </p:txBody>
      </p:sp>
      <p:sp>
        <p:nvSpPr>
          <p:cNvPr id="116" name="TextBox 115"/>
          <p:cNvSpPr txBox="1"/>
          <p:nvPr/>
        </p:nvSpPr>
        <p:spPr>
          <a:xfrm>
            <a:off x="4828355" y="2694582"/>
            <a:ext cx="1771639" cy="338554"/>
          </a:xfrm>
          <a:prstGeom prst="rect">
            <a:avLst/>
          </a:prstGeom>
          <a:noFill/>
        </p:spPr>
        <p:txBody>
          <a:bodyPr wrap="none" rtlCol="0">
            <a:spAutoFit/>
          </a:bodyPr>
          <a:lstStyle/>
          <a:p>
            <a:r>
              <a:rPr lang="en-US" altLang="zh-CN" sz="1600" dirty="0" smtClean="0">
                <a:solidFill>
                  <a:srgbClr val="C00000"/>
                </a:solidFill>
                <a:latin typeface="Kozuka Gothic Pro R" pitchFamily="34" charset="-128"/>
                <a:ea typeface="Kozuka Gothic Pro R" pitchFamily="34" charset="-128"/>
              </a:rPr>
              <a:t>IMPLEMENTION</a:t>
            </a:r>
            <a:endParaRPr lang="zh-CN" altLang="en-US" sz="1600" dirty="0">
              <a:solidFill>
                <a:srgbClr val="C00000"/>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02623" y="2185262"/>
              <a:ext cx="662361" cy="830997"/>
            </a:xfrm>
            <a:prstGeom prst="rect">
              <a:avLst/>
            </a:prstGeom>
            <a:solidFill>
              <a:schemeClr val="tx1">
                <a:lumMod val="95000"/>
                <a:lumOff val="5000"/>
              </a:schemeClr>
            </a:solidFill>
          </p:spPr>
          <p:txBody>
            <a:bodyPr wrap="none" rtlCol="0">
              <a:spAutoFit/>
            </a:bodyPr>
            <a:lstStyle/>
            <a:p>
              <a:r>
                <a:rPr lang="en-US" altLang="zh-CN" sz="4800" dirty="0" smtClean="0">
                  <a:solidFill>
                    <a:schemeClr val="bg1"/>
                  </a:solidFill>
                  <a:latin typeface="Watford DB" pitchFamily="2" charset="0"/>
                  <a:ea typeface="造字工房劲黑（非商用）常规体" pitchFamily="50" charset="-122"/>
                </a:rPr>
                <a:t>2</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25212713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364476" cy="707886"/>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案例实施</a:t>
            </a:r>
          </a:p>
          <a:p>
            <a:endParaRPr lang="zh-CN" altLang="en-US" sz="2000" spc="300" dirty="0">
              <a:latin typeface="方正兰亭细黑_GBK" pitchFamily="2" charset="-122"/>
              <a:ea typeface="方正兰亭细黑_GBK" pitchFamily="2" charset="-122"/>
            </a:endParaRPr>
          </a:p>
        </p:txBody>
      </p:sp>
      <p:sp>
        <p:nvSpPr>
          <p:cNvPr id="116" name="TextBox 115"/>
          <p:cNvSpPr txBox="1"/>
          <p:nvPr/>
        </p:nvSpPr>
        <p:spPr>
          <a:xfrm>
            <a:off x="2441102" y="267886"/>
            <a:ext cx="2020366" cy="584775"/>
          </a:xfrm>
          <a:prstGeom prst="rect">
            <a:avLst/>
          </a:prstGeom>
          <a:noFill/>
        </p:spPr>
        <p:txBody>
          <a:bodyPr wrap="square" rtlCol="0">
            <a:spAutoFit/>
          </a:bodyPr>
          <a:lstStyle/>
          <a:p>
            <a:r>
              <a:rPr lang="en-US" altLang="zh-CN" sz="1600" dirty="0" smtClean="0">
                <a:solidFill>
                  <a:srgbClr val="C00000"/>
                </a:solidFill>
                <a:latin typeface="Kozuka Gothic Pro R" pitchFamily="34" charset="-128"/>
                <a:ea typeface="Kozuka Gothic Pro R" pitchFamily="34" charset="-128"/>
              </a:rPr>
              <a:t>IMPLEMENTION</a:t>
            </a:r>
            <a:endParaRPr lang="zh-CN" altLang="en-US" sz="1600" dirty="0" smtClean="0">
              <a:solidFill>
                <a:srgbClr val="C00000"/>
              </a:solidFill>
              <a:latin typeface="Kozuka Gothic Pro R" pitchFamily="34" charset="-128"/>
              <a:ea typeface="Kozuka Gothic Pro R" pitchFamily="34" charset="-128"/>
            </a:endParaRPr>
          </a:p>
          <a:p>
            <a:endParaRPr lang="zh-CN" altLang="en-US" sz="1600" dirty="0">
              <a:solidFill>
                <a:srgbClr val="C00000"/>
              </a:solidFill>
              <a:latin typeface="Kozuka Gothic Pro R" pitchFamily="34" charset="-128"/>
              <a:ea typeface="Kozuka Gothic Pro R" pitchFamily="34" charset="-128"/>
            </a:endParaRPr>
          </a:p>
        </p:txBody>
      </p:sp>
      <p:cxnSp>
        <p:nvCxnSpPr>
          <p:cNvPr id="14" name="直接连接符 13"/>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1693" y="2228605"/>
            <a:ext cx="2059911" cy="1169551"/>
          </a:xfrm>
          <a:prstGeom prst="rect">
            <a:avLst/>
          </a:prstGeom>
          <a:noFill/>
        </p:spPr>
        <p:txBody>
          <a:bodyPr wrap="square" rtlCol="0">
            <a:spAutoFit/>
          </a:bodyPr>
          <a:lstStyle/>
          <a:p>
            <a:r>
              <a:rPr lang="zh-CN" altLang="en-US" sz="1400" b="1" dirty="0" smtClean="0">
                <a:solidFill>
                  <a:srgbClr val="C00000"/>
                </a:solidFill>
                <a:latin typeface="方正兰亭细黑_GBK_M" pitchFamily="2" charset="2"/>
                <a:ea typeface="方正兰亭细黑_GBK_M" pitchFamily="2" charset="2"/>
                <a:cs typeface="方正兰亭细黑_GBK_M" pitchFamily="2" charset="2"/>
              </a:rPr>
              <a:t>根据</a:t>
            </a:r>
            <a:r>
              <a:rPr lang="en-US" altLang="zh-CN" sz="1400" b="1" dirty="0" smtClean="0">
                <a:solidFill>
                  <a:srgbClr val="C00000"/>
                </a:solidFill>
                <a:latin typeface="方正兰亭细黑_GBK_M" pitchFamily="2" charset="2"/>
                <a:ea typeface="方正兰亭细黑_GBK_M" pitchFamily="2" charset="2"/>
                <a:cs typeface="方正兰亭细黑_GBK_M" pitchFamily="2" charset="2"/>
              </a:rPr>
              <a:t>ESI</a:t>
            </a:r>
            <a:r>
              <a:rPr lang="zh-CN" altLang="en-US" sz="1400" b="1" dirty="0" smtClean="0">
                <a:solidFill>
                  <a:srgbClr val="C00000"/>
                </a:solidFill>
                <a:latin typeface="方正兰亭细黑_GBK_M" pitchFamily="2" charset="2"/>
                <a:ea typeface="方正兰亭细黑_GBK_M" pitchFamily="2" charset="2"/>
                <a:cs typeface="方正兰亭细黑_GBK_M" pitchFamily="2" charset="2"/>
              </a:rPr>
              <a:t>学科数据更新频次，每两月定期为发规处提供一份我校</a:t>
            </a:r>
            <a:r>
              <a:rPr lang="en-US" altLang="zh-CN" sz="1400" b="1" dirty="0" smtClean="0">
                <a:solidFill>
                  <a:srgbClr val="C00000"/>
                </a:solidFill>
                <a:latin typeface="方正兰亭细黑_GBK_M" pitchFamily="2" charset="2"/>
                <a:ea typeface="方正兰亭细黑_GBK_M" pitchFamily="2" charset="2"/>
                <a:cs typeface="方正兰亭细黑_GBK_M" pitchFamily="2" charset="2"/>
              </a:rPr>
              <a:t>ESI</a:t>
            </a:r>
            <a:r>
              <a:rPr lang="zh-CN" altLang="en-US" sz="1400" b="1" dirty="0" smtClean="0">
                <a:solidFill>
                  <a:srgbClr val="C00000"/>
                </a:solidFill>
                <a:latin typeface="方正兰亭细黑_GBK_M" pitchFamily="2" charset="2"/>
                <a:ea typeface="方正兰亭细黑_GBK_M" pitchFamily="2" charset="2"/>
                <a:cs typeface="方正兰亭细黑_GBK_M" pitchFamily="2" charset="2"/>
              </a:rPr>
              <a:t>学科评估分析报告，为发规处提供决策支持。</a:t>
            </a:r>
            <a:endParaRPr lang="en-US" altLang="zh-CN" sz="1400" b="1" dirty="0" smtClean="0">
              <a:solidFill>
                <a:srgbClr val="C00000"/>
              </a:solidFill>
              <a:latin typeface="方正兰亭细黑_GBK_M" pitchFamily="2" charset="2"/>
              <a:ea typeface="方正兰亭细黑_GBK_M" pitchFamily="2" charset="2"/>
              <a:cs typeface="方正兰亭细黑_GBK_M" pitchFamily="2" charset="2"/>
            </a:endParaRPr>
          </a:p>
        </p:txBody>
      </p:sp>
      <p:grpSp>
        <p:nvGrpSpPr>
          <p:cNvPr id="2" name="组合 3"/>
          <p:cNvGrpSpPr/>
          <p:nvPr/>
        </p:nvGrpSpPr>
        <p:grpSpPr>
          <a:xfrm>
            <a:off x="3702615" y="2622833"/>
            <a:ext cx="1604974" cy="368530"/>
            <a:chOff x="3838575" y="2712368"/>
            <a:chExt cx="1604974" cy="368530"/>
          </a:xfrm>
        </p:grpSpPr>
        <p:cxnSp>
          <p:nvCxnSpPr>
            <p:cNvPr id="68" name="直接连接符 67"/>
            <p:cNvCxnSpPr/>
            <p:nvPr/>
          </p:nvCxnSpPr>
          <p:spPr>
            <a:xfrm>
              <a:off x="3838575" y="2892218"/>
              <a:ext cx="59318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952634" y="2911353"/>
              <a:ext cx="49091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4405565" y="2712368"/>
              <a:ext cx="186017" cy="18946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4807526" y="2899283"/>
              <a:ext cx="171299" cy="1744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4543202" y="2717130"/>
              <a:ext cx="316707" cy="3637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3" name="椭圆 62"/>
          <p:cNvSpPr/>
          <p:nvPr/>
        </p:nvSpPr>
        <p:spPr>
          <a:xfrm>
            <a:off x="2652567" y="2088733"/>
            <a:ext cx="1423450" cy="142345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Watford DB" pitchFamily="2" charset="0"/>
                <a:ea typeface="造字工房劲黑（非商用）常规体" pitchFamily="50" charset="-122"/>
              </a:rPr>
              <a:t>图书馆</a:t>
            </a:r>
          </a:p>
        </p:txBody>
      </p:sp>
      <p:grpSp>
        <p:nvGrpSpPr>
          <p:cNvPr id="3" name="组合 63"/>
          <p:cNvGrpSpPr/>
          <p:nvPr/>
        </p:nvGrpSpPr>
        <p:grpSpPr>
          <a:xfrm>
            <a:off x="5041985" y="2086579"/>
            <a:ext cx="1402358" cy="1402358"/>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2" y="760412"/>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Watford DB" pitchFamily="2" charset="0"/>
                  <a:ea typeface="造字工房劲黑（非商用）常规体" pitchFamily="50" charset="-122"/>
                </a:rPr>
                <a:t>发规处</a:t>
              </a:r>
              <a:endParaRPr lang="zh-CN" altLang="en-US" dirty="0"/>
            </a:p>
          </p:txBody>
        </p:sp>
      </p:grpSp>
      <p:sp>
        <p:nvSpPr>
          <p:cNvPr id="25" name="TextBox 24"/>
          <p:cNvSpPr txBox="1"/>
          <p:nvPr/>
        </p:nvSpPr>
        <p:spPr>
          <a:xfrm>
            <a:off x="6626181" y="2254711"/>
            <a:ext cx="2187079" cy="738664"/>
          </a:xfrm>
          <a:prstGeom prst="rect">
            <a:avLst/>
          </a:prstGeom>
          <a:noFill/>
        </p:spPr>
        <p:txBody>
          <a:bodyPr wrap="square" rtlCol="0">
            <a:spAutoFit/>
          </a:bodyPr>
          <a:lstStyle/>
          <a:p>
            <a:r>
              <a:rPr lang="zh-CN" altLang="en-US" sz="1400" b="1" dirty="0" smtClean="0">
                <a:solidFill>
                  <a:srgbClr val="C00000"/>
                </a:solidFill>
                <a:latin typeface="方正兰亭细黑_GBK_M" pitchFamily="2" charset="2"/>
                <a:ea typeface="方正兰亭细黑_GBK_M" pitchFamily="2" charset="2"/>
                <a:cs typeface="方正兰亭细黑_GBK_M" pitchFamily="2" charset="2"/>
              </a:rPr>
              <a:t>发规处根据我们提供的分析报告实时调整和制定学校相应学科的发展政策。</a:t>
            </a:r>
            <a:endParaRPr lang="en-US" altLang="zh-CN" sz="1400" b="1" dirty="0" smtClean="0">
              <a:solidFill>
                <a:srgbClr val="C00000"/>
              </a:solidFill>
              <a:latin typeface="方正兰亭细黑_GBK_M" pitchFamily="2" charset="2"/>
              <a:ea typeface="方正兰亭细黑_GBK_M" pitchFamily="2" charset="2"/>
              <a:cs typeface="方正兰亭细黑_GBK_M" pitchFamily="2" charset="2"/>
            </a:endParaRPr>
          </a:p>
        </p:txBody>
      </p:sp>
    </p:spTree>
    <p:custDataLst>
      <p:tags r:id="rId1"/>
    </p:custDataLst>
    <p:extLst>
      <p:ext uri="{BB962C8B-B14F-4D97-AF65-F5344CB8AC3E}">
        <p14:creationId xmlns="" xmlns:p14="http://schemas.microsoft.com/office/powerpoint/2010/main" val="36560457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par>
                          <p:cTn id="25" fill="hold">
                            <p:stCondLst>
                              <p:cond delay="1100"/>
                            </p:stCondLst>
                            <p:childTnLst>
                              <p:par>
                                <p:cTn id="26" presetID="2" presetClass="entr" presetSubtype="4"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ppt_x"/>
                                          </p:val>
                                        </p:tav>
                                        <p:tav tm="100000">
                                          <p:val>
                                            <p:strVal val="#ppt_x"/>
                                          </p:val>
                                        </p:tav>
                                      </p:tavLst>
                                    </p:anim>
                                    <p:anim calcmode="lin" valueType="num">
                                      <p:cBhvr additive="base">
                                        <p:cTn id="29" dur="500" fill="hold"/>
                                        <p:tgtEl>
                                          <p:spTgt spid="63"/>
                                        </p:tgtEl>
                                        <p:attrNameLst>
                                          <p:attrName>ppt_y</p:attrName>
                                        </p:attrNameLst>
                                      </p:cBhvr>
                                      <p:tavLst>
                                        <p:tav tm="0">
                                          <p:val>
                                            <p:strVal val="1+#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0-#ppt_h/2"/>
                                          </p:val>
                                        </p:tav>
                                        <p:tav tm="100000">
                                          <p:val>
                                            <p:strVal val="#ppt_y"/>
                                          </p:val>
                                        </p:tav>
                                      </p:tavLst>
                                    </p:anim>
                                  </p:childTnLst>
                                </p:cTn>
                              </p:par>
                            </p:childTnLst>
                          </p:cTn>
                        </p:par>
                        <p:par>
                          <p:cTn id="34" fill="hold">
                            <p:stCondLst>
                              <p:cond delay="1600"/>
                            </p:stCondLst>
                            <p:childTnLst>
                              <p:par>
                                <p:cTn id="35" presetID="16" presetClass="entr" presetSubtype="21"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par>
                          <p:cTn id="38" fill="hold">
                            <p:stCondLst>
                              <p:cond delay="2100"/>
                            </p:stCondLst>
                            <p:childTnLst>
                              <p:par>
                                <p:cTn id="39" presetID="26" presetClass="emph" presetSubtype="0" repeatCount="15000" fill="hold" nodeType="afterEffect">
                                  <p:stCondLst>
                                    <p:cond delay="0"/>
                                  </p:stCondLst>
                                  <p:childTnLst>
                                    <p:animEffect transition="out" filter="fade">
                                      <p:cBhvr>
                                        <p:cTn id="40" dur="100" tmFilter="0, 0; .2, .5; .8, .5; 1, 0"/>
                                        <p:tgtEl>
                                          <p:spTgt spid="2"/>
                                        </p:tgtEl>
                                      </p:cBhvr>
                                    </p:animEffect>
                                    <p:animScale>
                                      <p:cBhvr>
                                        <p:cTn id="41" dur="50" autoRev="1" fill="hold"/>
                                        <p:tgtEl>
                                          <p:spTgt spid="2"/>
                                        </p:tgtEl>
                                      </p:cBhvr>
                                      <p:by x="105000" y="105000"/>
                                    </p:animScale>
                                  </p:childTnLst>
                                </p:cTn>
                              </p:par>
                              <p:par>
                                <p:cTn id="42" presetID="12" presetClass="entr" presetSubtype="2"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p:tgtEl>
                                          <p:spTgt spid="26"/>
                                        </p:tgtEl>
                                        <p:attrNameLst>
                                          <p:attrName>ppt_x</p:attrName>
                                        </p:attrNameLst>
                                      </p:cBhvr>
                                      <p:tavLst>
                                        <p:tav tm="0">
                                          <p:val>
                                            <p:strVal val="#ppt_x+#ppt_w*1.125000"/>
                                          </p:val>
                                        </p:tav>
                                        <p:tav tm="100000">
                                          <p:val>
                                            <p:strVal val="#ppt_x"/>
                                          </p:val>
                                        </p:tav>
                                      </p:tavLst>
                                    </p:anim>
                                    <p:animEffect transition="in" filter="wipe(left)">
                                      <p:cBhvr>
                                        <p:cTn id="45" dur="1000"/>
                                        <p:tgtEl>
                                          <p:spTgt spid="26"/>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1000"/>
                                        <p:tgtEl>
                                          <p:spTgt spid="25"/>
                                        </p:tgtEl>
                                        <p:attrNameLst>
                                          <p:attrName>ppt_x</p:attrName>
                                        </p:attrNameLst>
                                      </p:cBhvr>
                                      <p:tavLst>
                                        <p:tav tm="0">
                                          <p:val>
                                            <p:strVal val="#ppt_x-#ppt_w*1.125000"/>
                                          </p:val>
                                        </p:tav>
                                        <p:tav tm="100000">
                                          <p:val>
                                            <p:strVal val="#ppt_x"/>
                                          </p:val>
                                        </p:tav>
                                      </p:tavLst>
                                    </p:anim>
                                    <p:animEffect transition="in" filter="wipe(right)">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6" grpId="0"/>
      <p:bldP spid="63"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908957" y="206330"/>
            <a:ext cx="1364476" cy="707886"/>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案例实施</a:t>
            </a:r>
          </a:p>
          <a:p>
            <a:endParaRPr lang="zh-CN" altLang="en-US" sz="2000" spc="300" dirty="0">
              <a:latin typeface="方正兰亭细黑_GBK" pitchFamily="2" charset="-122"/>
              <a:ea typeface="方正兰亭细黑_GBK" pitchFamily="2" charset="-122"/>
            </a:endParaRPr>
          </a:p>
        </p:txBody>
      </p:sp>
      <p:sp>
        <p:nvSpPr>
          <p:cNvPr id="116" name="TextBox 115"/>
          <p:cNvSpPr txBox="1"/>
          <p:nvPr/>
        </p:nvSpPr>
        <p:spPr>
          <a:xfrm>
            <a:off x="2441102" y="267886"/>
            <a:ext cx="2020366" cy="584775"/>
          </a:xfrm>
          <a:prstGeom prst="rect">
            <a:avLst/>
          </a:prstGeom>
          <a:noFill/>
        </p:spPr>
        <p:txBody>
          <a:bodyPr wrap="square" rtlCol="0">
            <a:spAutoFit/>
          </a:bodyPr>
          <a:lstStyle/>
          <a:p>
            <a:r>
              <a:rPr lang="en-US" altLang="zh-CN" sz="1600" dirty="0" smtClean="0">
                <a:solidFill>
                  <a:srgbClr val="C00000"/>
                </a:solidFill>
                <a:latin typeface="Kozuka Gothic Pro R" pitchFamily="34" charset="-128"/>
                <a:ea typeface="Kozuka Gothic Pro R" pitchFamily="34" charset="-128"/>
              </a:rPr>
              <a:t>IMPLEMENTION</a:t>
            </a:r>
            <a:endParaRPr lang="zh-CN" altLang="en-US" sz="1600" dirty="0" smtClean="0">
              <a:solidFill>
                <a:srgbClr val="C00000"/>
              </a:solidFill>
              <a:latin typeface="Kozuka Gothic Pro R" pitchFamily="34" charset="-128"/>
              <a:ea typeface="Kozuka Gothic Pro R" pitchFamily="34" charset="-128"/>
            </a:endParaRPr>
          </a:p>
          <a:p>
            <a:endParaRPr lang="zh-CN" altLang="en-US" sz="1600" dirty="0">
              <a:solidFill>
                <a:srgbClr val="C00000"/>
              </a:solidFill>
              <a:latin typeface="Kozuka Gothic Pro R" pitchFamily="34" charset="-128"/>
              <a:ea typeface="Kozuka Gothic Pro R" pitchFamily="34" charset="-128"/>
            </a:endParaRPr>
          </a:p>
        </p:txBody>
      </p:sp>
      <p:cxnSp>
        <p:nvCxnSpPr>
          <p:cNvPr id="14" name="直接连接符 13"/>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1693" y="2220413"/>
            <a:ext cx="2059911" cy="1169551"/>
          </a:xfrm>
          <a:prstGeom prst="rect">
            <a:avLst/>
          </a:prstGeom>
          <a:noFill/>
        </p:spPr>
        <p:txBody>
          <a:bodyPr wrap="square" rtlCol="0">
            <a:spAutoFit/>
          </a:bodyPr>
          <a:lstStyle/>
          <a:p>
            <a:r>
              <a:rPr lang="zh-CN" altLang="en-US" sz="1400" b="1" dirty="0" smtClean="0">
                <a:solidFill>
                  <a:srgbClr val="C00000"/>
                </a:solidFill>
                <a:latin typeface="方正兰亭细黑_GBK_M" pitchFamily="2" charset="2"/>
                <a:ea typeface="方正兰亭细黑_GBK_M" pitchFamily="2" charset="2"/>
                <a:cs typeface="方正兰亭细黑_GBK_M" pitchFamily="2" charset="2"/>
              </a:rPr>
              <a:t>根据我校</a:t>
            </a:r>
            <a:r>
              <a:rPr lang="en-US" altLang="zh-CN" sz="1400" b="1" dirty="0" smtClean="0">
                <a:solidFill>
                  <a:srgbClr val="C00000"/>
                </a:solidFill>
                <a:latin typeface="方正兰亭细黑_GBK_M" pitchFamily="2" charset="2"/>
                <a:ea typeface="方正兰亭细黑_GBK_M" pitchFamily="2" charset="2"/>
                <a:cs typeface="方正兰亭细黑_GBK_M" pitchFamily="2" charset="2"/>
              </a:rPr>
              <a:t>ESI</a:t>
            </a:r>
            <a:r>
              <a:rPr lang="zh-CN" altLang="en-US" sz="1400" b="1" dirty="0" smtClean="0">
                <a:solidFill>
                  <a:srgbClr val="C00000"/>
                </a:solidFill>
                <a:latin typeface="方正兰亭细黑_GBK_M" pitchFamily="2" charset="2"/>
                <a:ea typeface="方正兰亭细黑_GBK_M" pitchFamily="2" charset="2"/>
                <a:cs typeface="方正兰亭细黑_GBK_M" pitchFamily="2" charset="2"/>
              </a:rPr>
              <a:t>学科发展情况，为人事处提供相关学科人才需求分析报告，为学校人才引进政策制定提供决策支持。</a:t>
            </a:r>
            <a:endParaRPr lang="en-US" altLang="zh-CN" sz="1400" b="1" dirty="0" smtClean="0">
              <a:solidFill>
                <a:srgbClr val="C00000"/>
              </a:solidFill>
              <a:latin typeface="方正兰亭细黑_GBK_M" pitchFamily="2" charset="2"/>
              <a:ea typeface="方正兰亭细黑_GBK_M" pitchFamily="2" charset="2"/>
              <a:cs typeface="方正兰亭细黑_GBK_M" pitchFamily="2" charset="2"/>
            </a:endParaRPr>
          </a:p>
        </p:txBody>
      </p:sp>
      <p:sp>
        <p:nvSpPr>
          <p:cNvPr id="43" name="TextBox 42"/>
          <p:cNvSpPr txBox="1"/>
          <p:nvPr/>
        </p:nvSpPr>
        <p:spPr>
          <a:xfrm>
            <a:off x="6636230" y="2255001"/>
            <a:ext cx="1975207" cy="738664"/>
          </a:xfrm>
          <a:prstGeom prst="rect">
            <a:avLst/>
          </a:prstGeom>
          <a:noFill/>
        </p:spPr>
        <p:txBody>
          <a:bodyPr wrap="square" rtlCol="0">
            <a:spAutoFit/>
          </a:bodyPr>
          <a:lstStyle/>
          <a:p>
            <a:r>
              <a:rPr lang="zh-CN" altLang="en-US" sz="1400" b="1" dirty="0" smtClean="0">
                <a:solidFill>
                  <a:srgbClr val="C00000"/>
                </a:solidFill>
                <a:latin typeface="方正兰亭细黑_GBK_M" pitchFamily="2" charset="2"/>
                <a:ea typeface="方正兰亭细黑_GBK_M" pitchFamily="2" charset="2"/>
                <a:cs typeface="方正兰亭细黑_GBK_M" pitchFamily="2" charset="2"/>
              </a:rPr>
              <a:t>人事处根据评估分析报告制定相应学科人才引进计划和人才培养政策。</a:t>
            </a:r>
            <a:endParaRPr lang="en-US" altLang="zh-CN" sz="1400" b="1" dirty="0" smtClean="0">
              <a:solidFill>
                <a:srgbClr val="C00000"/>
              </a:solidFill>
              <a:latin typeface="方正兰亭细黑_GBK_M" pitchFamily="2" charset="2"/>
              <a:ea typeface="方正兰亭细黑_GBK_M" pitchFamily="2" charset="2"/>
              <a:cs typeface="方正兰亭细黑_GBK_M" pitchFamily="2" charset="2"/>
            </a:endParaRPr>
          </a:p>
        </p:txBody>
      </p:sp>
      <p:grpSp>
        <p:nvGrpSpPr>
          <p:cNvPr id="2" name="组合 3"/>
          <p:cNvGrpSpPr/>
          <p:nvPr/>
        </p:nvGrpSpPr>
        <p:grpSpPr>
          <a:xfrm>
            <a:off x="3702615" y="2622833"/>
            <a:ext cx="1604974" cy="368530"/>
            <a:chOff x="3838575" y="2712368"/>
            <a:chExt cx="1604974" cy="368530"/>
          </a:xfrm>
        </p:grpSpPr>
        <p:cxnSp>
          <p:nvCxnSpPr>
            <p:cNvPr id="68" name="直接连接符 67"/>
            <p:cNvCxnSpPr/>
            <p:nvPr/>
          </p:nvCxnSpPr>
          <p:spPr>
            <a:xfrm>
              <a:off x="3838575" y="2892218"/>
              <a:ext cx="59318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952634" y="2911353"/>
              <a:ext cx="49091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4405565" y="2712368"/>
              <a:ext cx="186017" cy="18946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4807526" y="2899283"/>
              <a:ext cx="171299" cy="1744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4543202" y="2717130"/>
              <a:ext cx="316707" cy="3637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3" name="椭圆 62"/>
          <p:cNvSpPr/>
          <p:nvPr/>
        </p:nvSpPr>
        <p:spPr>
          <a:xfrm>
            <a:off x="2652567" y="2088733"/>
            <a:ext cx="1423450" cy="142345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Watford DB" pitchFamily="2" charset="0"/>
                <a:ea typeface="造字工房劲黑（非商用）常规体" pitchFamily="50" charset="-122"/>
              </a:rPr>
              <a:t>图书馆</a:t>
            </a:r>
          </a:p>
        </p:txBody>
      </p:sp>
      <p:grpSp>
        <p:nvGrpSpPr>
          <p:cNvPr id="3" name="组合 63"/>
          <p:cNvGrpSpPr/>
          <p:nvPr/>
        </p:nvGrpSpPr>
        <p:grpSpPr>
          <a:xfrm>
            <a:off x="5041985" y="2086579"/>
            <a:ext cx="1402358" cy="1402358"/>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2" y="760412"/>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Watford DB" pitchFamily="2" charset="0"/>
                  <a:ea typeface="造字工房劲黑（非商用）常规体" pitchFamily="50" charset="-122"/>
                </a:rPr>
                <a:t>人事处</a:t>
              </a:r>
              <a:endParaRPr lang="zh-CN" altLang="en-US" dirty="0"/>
            </a:p>
          </p:txBody>
        </p:sp>
      </p:grpSp>
    </p:spTree>
    <p:custDataLst>
      <p:tags r:id="rId1"/>
    </p:custDataLst>
    <p:extLst>
      <p:ext uri="{BB962C8B-B14F-4D97-AF65-F5344CB8AC3E}">
        <p14:creationId xmlns="" xmlns:p14="http://schemas.microsoft.com/office/powerpoint/2010/main" val="36560457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22" presetClass="entr" presetSubtype="4"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down)">
                                      <p:cBhvr>
                                        <p:cTn id="11" dur="300"/>
                                        <p:tgtEl>
                                          <p:spTgt spid="103"/>
                                        </p:tgtEl>
                                      </p:cBhvr>
                                    </p:animEffect>
                                  </p:childTnLst>
                                </p:cTn>
                              </p:par>
                            </p:childTnLst>
                          </p:cTn>
                        </p:par>
                        <p:par>
                          <p:cTn id="12" fill="hold">
                            <p:stCondLst>
                              <p:cond delay="600"/>
                            </p:stCondLst>
                            <p:childTnLst>
                              <p:par>
                                <p:cTn id="13" presetID="12" presetClass="entr" presetSubtype="8"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p:tgtEl>
                                          <p:spTgt spid="116"/>
                                        </p:tgtEl>
                                        <p:attrNameLst>
                                          <p:attrName>ppt_x</p:attrName>
                                        </p:attrNameLst>
                                      </p:cBhvr>
                                      <p:tavLst>
                                        <p:tav tm="0">
                                          <p:val>
                                            <p:strVal val="#ppt_x-#ppt_w*1.125000"/>
                                          </p:val>
                                        </p:tav>
                                        <p:tav tm="100000">
                                          <p:val>
                                            <p:strVal val="#ppt_x"/>
                                          </p:val>
                                        </p:tav>
                                      </p:tavLst>
                                    </p:anim>
                                    <p:animEffect transition="in" filter="wipe(right)">
                                      <p:cBhvr>
                                        <p:cTn id="24" dur="500"/>
                                        <p:tgtEl>
                                          <p:spTgt spid="116"/>
                                        </p:tgtEl>
                                      </p:cBhvr>
                                    </p:animEffect>
                                  </p:childTnLst>
                                </p:cTn>
                              </p:par>
                            </p:childTnLst>
                          </p:cTn>
                        </p:par>
                        <p:par>
                          <p:cTn id="25" fill="hold">
                            <p:stCondLst>
                              <p:cond delay="1100"/>
                            </p:stCondLst>
                            <p:childTnLst>
                              <p:par>
                                <p:cTn id="26" presetID="2" presetClass="entr" presetSubtype="4"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ppt_x"/>
                                          </p:val>
                                        </p:tav>
                                        <p:tav tm="100000">
                                          <p:val>
                                            <p:strVal val="#ppt_x"/>
                                          </p:val>
                                        </p:tav>
                                      </p:tavLst>
                                    </p:anim>
                                    <p:anim calcmode="lin" valueType="num">
                                      <p:cBhvr additive="base">
                                        <p:cTn id="29" dur="500" fill="hold"/>
                                        <p:tgtEl>
                                          <p:spTgt spid="63"/>
                                        </p:tgtEl>
                                        <p:attrNameLst>
                                          <p:attrName>ppt_y</p:attrName>
                                        </p:attrNameLst>
                                      </p:cBhvr>
                                      <p:tavLst>
                                        <p:tav tm="0">
                                          <p:val>
                                            <p:strVal val="1+#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0-#ppt_h/2"/>
                                          </p:val>
                                        </p:tav>
                                        <p:tav tm="100000">
                                          <p:val>
                                            <p:strVal val="#ppt_y"/>
                                          </p:val>
                                        </p:tav>
                                      </p:tavLst>
                                    </p:anim>
                                  </p:childTnLst>
                                </p:cTn>
                              </p:par>
                            </p:childTnLst>
                          </p:cTn>
                        </p:par>
                        <p:par>
                          <p:cTn id="34" fill="hold">
                            <p:stCondLst>
                              <p:cond delay="1600"/>
                            </p:stCondLst>
                            <p:childTnLst>
                              <p:par>
                                <p:cTn id="35" presetID="16" presetClass="entr" presetSubtype="21"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par>
                          <p:cTn id="38" fill="hold">
                            <p:stCondLst>
                              <p:cond delay="2100"/>
                            </p:stCondLst>
                            <p:childTnLst>
                              <p:par>
                                <p:cTn id="39" presetID="26" presetClass="emph" presetSubtype="0" repeatCount="15000" fill="hold" nodeType="afterEffect">
                                  <p:stCondLst>
                                    <p:cond delay="0"/>
                                  </p:stCondLst>
                                  <p:childTnLst>
                                    <p:animEffect transition="out" filter="fade">
                                      <p:cBhvr>
                                        <p:cTn id="40" dur="100" tmFilter="0, 0; .2, .5; .8, .5; 1, 0"/>
                                        <p:tgtEl>
                                          <p:spTgt spid="2"/>
                                        </p:tgtEl>
                                      </p:cBhvr>
                                    </p:animEffect>
                                    <p:animScale>
                                      <p:cBhvr>
                                        <p:cTn id="41" dur="50" autoRev="1" fill="hold"/>
                                        <p:tgtEl>
                                          <p:spTgt spid="2"/>
                                        </p:tgtEl>
                                      </p:cBhvr>
                                      <p:by x="105000" y="105000"/>
                                    </p:animScale>
                                  </p:childTnLst>
                                </p:cTn>
                              </p:par>
                              <p:par>
                                <p:cTn id="42" presetID="12" presetClass="entr" presetSubtype="2"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p:tgtEl>
                                          <p:spTgt spid="26"/>
                                        </p:tgtEl>
                                        <p:attrNameLst>
                                          <p:attrName>ppt_x</p:attrName>
                                        </p:attrNameLst>
                                      </p:cBhvr>
                                      <p:tavLst>
                                        <p:tav tm="0">
                                          <p:val>
                                            <p:strVal val="#ppt_x+#ppt_w*1.125000"/>
                                          </p:val>
                                        </p:tav>
                                        <p:tav tm="100000">
                                          <p:val>
                                            <p:strVal val="#ppt_x"/>
                                          </p:val>
                                        </p:tav>
                                      </p:tavLst>
                                    </p:anim>
                                    <p:animEffect transition="in" filter="wipe(left)">
                                      <p:cBhvr>
                                        <p:cTn id="45" dur="1000"/>
                                        <p:tgtEl>
                                          <p:spTgt spid="26"/>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1000"/>
                                        <p:tgtEl>
                                          <p:spTgt spid="43"/>
                                        </p:tgtEl>
                                        <p:attrNameLst>
                                          <p:attrName>ppt_x</p:attrName>
                                        </p:attrNameLst>
                                      </p:cBhvr>
                                      <p:tavLst>
                                        <p:tav tm="0">
                                          <p:val>
                                            <p:strVal val="#ppt_x-#ppt_w*1.125000"/>
                                          </p:val>
                                        </p:tav>
                                        <p:tav tm="100000">
                                          <p:val>
                                            <p:strVal val="#ppt_x"/>
                                          </p:val>
                                        </p:tav>
                                      </p:tavLst>
                                    </p:anim>
                                    <p:animEffect transition="in" filter="wipe(right)">
                                      <p:cBhvr>
                                        <p:cTn id="4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94" grpId="0"/>
      <p:bldP spid="116" grpId="0"/>
      <p:bldP spid="26" grpId="0"/>
      <p:bldP spid="43" grpId="0"/>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94" name="TextBox 93"/>
          <p:cNvSpPr txBox="1"/>
          <p:nvPr/>
        </p:nvSpPr>
        <p:spPr>
          <a:xfrm>
            <a:off x="4828355" y="2162071"/>
            <a:ext cx="136447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实施效果</a:t>
            </a:r>
            <a:endParaRPr lang="zh-CN" altLang="en-US" sz="2000" spc="300" dirty="0">
              <a:latin typeface="方正兰亭细黑_GBK" pitchFamily="2" charset="-122"/>
              <a:ea typeface="方正兰亭细黑_GBK" pitchFamily="2" charset="-122"/>
            </a:endParaRPr>
          </a:p>
        </p:txBody>
      </p:sp>
      <p:sp>
        <p:nvSpPr>
          <p:cNvPr id="116" name="TextBox 115"/>
          <p:cNvSpPr txBox="1"/>
          <p:nvPr/>
        </p:nvSpPr>
        <p:spPr>
          <a:xfrm>
            <a:off x="4828355" y="2694582"/>
            <a:ext cx="939681" cy="338554"/>
          </a:xfrm>
          <a:prstGeom prst="rect">
            <a:avLst/>
          </a:prstGeom>
          <a:noFill/>
        </p:spPr>
        <p:txBody>
          <a:bodyPr wrap="none" rtlCol="0">
            <a:spAutoFit/>
          </a:bodyPr>
          <a:lstStyle/>
          <a:p>
            <a:r>
              <a:rPr lang="en-US" altLang="zh-CN" sz="1600" dirty="0" smtClean="0">
                <a:solidFill>
                  <a:srgbClr val="C00000"/>
                </a:solidFill>
                <a:latin typeface="Kozuka Gothic Pro R" pitchFamily="34" charset="-128"/>
                <a:ea typeface="Kozuka Gothic Pro R" pitchFamily="34" charset="-128"/>
              </a:rPr>
              <a:t>EFFECT</a:t>
            </a:r>
          </a:p>
        </p:txBody>
      </p:sp>
      <p:grpSp>
        <p:nvGrpSpPr>
          <p:cNvPr id="6" name="组合 5"/>
          <p:cNvGrpSpPr/>
          <p:nvPr/>
        </p:nvGrpSpPr>
        <p:grpSpPr>
          <a:xfrm>
            <a:off x="2980431" y="1940247"/>
            <a:ext cx="1301106" cy="1301106"/>
            <a:chOff x="2683251" y="1980687"/>
            <a:chExt cx="1301106" cy="1301106"/>
          </a:xfrm>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02623" y="2185262"/>
              <a:ext cx="662361" cy="830997"/>
            </a:xfrm>
            <a:prstGeom prst="rect">
              <a:avLst/>
            </a:prstGeom>
            <a:solidFill>
              <a:schemeClr val="tx1">
                <a:lumMod val="95000"/>
                <a:lumOff val="5000"/>
              </a:schemeClr>
            </a:solidFill>
          </p:spPr>
          <p:txBody>
            <a:bodyPr wrap="none" rtlCol="0">
              <a:spAutoFit/>
            </a:bodyPr>
            <a:lstStyle/>
            <a:p>
              <a:r>
                <a:rPr lang="en-US" altLang="zh-CN" sz="4800" dirty="0" smtClean="0">
                  <a:solidFill>
                    <a:schemeClr val="bg1"/>
                  </a:solidFill>
                  <a:latin typeface="Watford DB" pitchFamily="2" charset="0"/>
                  <a:ea typeface="造字工房劲黑（非商用）常规体" pitchFamily="50" charset="-122"/>
                </a:rPr>
                <a:t>3</a:t>
              </a:r>
              <a:endParaRPr lang="zh-CN" altLang="en-US" sz="4800" dirty="0">
                <a:solidFill>
                  <a:schemeClr val="bg1"/>
                </a:solidFill>
                <a:latin typeface="Watford DB" pitchFamily="2" charset="0"/>
                <a:ea typeface="造字工房劲黑（非商用）常规体" pitchFamily="50"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20178088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0PPT素材\背景及图片\白麻子.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任意多边形 37"/>
          <p:cNvSpPr/>
          <p:nvPr/>
        </p:nvSpPr>
        <p:spPr>
          <a:xfrm>
            <a:off x="1239020" y="1738030"/>
            <a:ext cx="6543964" cy="2465460"/>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 fmla="*/ 0 w 6161872"/>
              <a:gd name="connsiteY0" fmla="*/ 2131926 h 2281930"/>
              <a:gd name="connsiteX1" fmla="*/ 1917700 w 6161872"/>
              <a:gd name="connsiteY1" fmla="*/ 1052426 h 2281930"/>
              <a:gd name="connsiteX2" fmla="*/ 3810000 w 6161872"/>
              <a:gd name="connsiteY2" fmla="*/ 2106526 h 2281930"/>
              <a:gd name="connsiteX3" fmla="*/ 6161872 w 6161872"/>
              <a:gd name="connsiteY3" fmla="*/ 0 h 2281930"/>
              <a:gd name="connsiteX0" fmla="*/ 0 w 6161872"/>
              <a:gd name="connsiteY0" fmla="*/ 2131926 h 2131926"/>
              <a:gd name="connsiteX1" fmla="*/ 1917700 w 6161872"/>
              <a:gd name="connsiteY1" fmla="*/ 1052426 h 2131926"/>
              <a:gd name="connsiteX2" fmla="*/ 3810000 w 6161872"/>
              <a:gd name="connsiteY2" fmla="*/ 1473480 h 2131926"/>
              <a:gd name="connsiteX3" fmla="*/ 6161872 w 6161872"/>
              <a:gd name="connsiteY3" fmla="*/ 0 h 2131926"/>
              <a:gd name="connsiteX0" fmla="*/ 0 w 5910663"/>
              <a:gd name="connsiteY0" fmla="*/ 2714731 h 2714731"/>
              <a:gd name="connsiteX1" fmla="*/ 1666491 w 5910663"/>
              <a:gd name="connsiteY1" fmla="*/ 1052426 h 2714731"/>
              <a:gd name="connsiteX2" fmla="*/ 3558791 w 5910663"/>
              <a:gd name="connsiteY2" fmla="*/ 1473480 h 2714731"/>
              <a:gd name="connsiteX3" fmla="*/ 5910663 w 5910663"/>
              <a:gd name="connsiteY3" fmla="*/ 0 h 2714731"/>
              <a:gd name="connsiteX0" fmla="*/ 0 w 5910663"/>
              <a:gd name="connsiteY0" fmla="*/ 2714731 h 2714731"/>
              <a:gd name="connsiteX1" fmla="*/ 1666491 w 5910663"/>
              <a:gd name="connsiteY1" fmla="*/ 1353877 h 2714731"/>
              <a:gd name="connsiteX2" fmla="*/ 3558791 w 5910663"/>
              <a:gd name="connsiteY2" fmla="*/ 1473480 h 2714731"/>
              <a:gd name="connsiteX3" fmla="*/ 5910663 w 5910663"/>
              <a:gd name="connsiteY3" fmla="*/ 0 h 2714731"/>
              <a:gd name="connsiteX0" fmla="*/ 0 w 5337907"/>
              <a:gd name="connsiteY0" fmla="*/ 2523813 h 2523813"/>
              <a:gd name="connsiteX1" fmla="*/ 1666491 w 5337907"/>
              <a:gd name="connsiteY1" fmla="*/ 1162959 h 2523813"/>
              <a:gd name="connsiteX2" fmla="*/ 3558791 w 5337907"/>
              <a:gd name="connsiteY2" fmla="*/ 1282562 h 2523813"/>
              <a:gd name="connsiteX3" fmla="*/ 5337907 w 5337907"/>
              <a:gd name="connsiteY3"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5337907 w 5337907"/>
              <a:gd name="connsiteY3"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5337907 w 5337907"/>
              <a:gd name="connsiteY3"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548832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675980 w 5337907"/>
              <a:gd name="connsiteY2" fmla="*/ 1428614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675980 w 5337907"/>
              <a:gd name="connsiteY2" fmla="*/ 1428614 h 2523813"/>
              <a:gd name="connsiteX3" fmla="*/ 5337907 w 5337907"/>
              <a:gd name="connsiteY3" fmla="*/ 0 h 2523813"/>
              <a:gd name="connsiteX0" fmla="*/ 0 w 5337907"/>
              <a:gd name="connsiteY0" fmla="*/ 2523813 h 2523813"/>
              <a:gd name="connsiteX1" fmla="*/ 1666491 w 5337907"/>
              <a:gd name="connsiteY1" fmla="*/ 1162959 h 2523813"/>
              <a:gd name="connsiteX2" fmla="*/ 3457186 w 5337907"/>
              <a:gd name="connsiteY2" fmla="*/ 713343 h 2523813"/>
              <a:gd name="connsiteX3" fmla="*/ 5337907 w 5337907"/>
              <a:gd name="connsiteY3" fmla="*/ 0 h 2523813"/>
              <a:gd name="connsiteX0" fmla="*/ 0 w 5337907"/>
              <a:gd name="connsiteY0" fmla="*/ 2523813 h 2523813"/>
              <a:gd name="connsiteX1" fmla="*/ 1804251 w 5337907"/>
              <a:gd name="connsiteY1" fmla="*/ 1528912 h 2523813"/>
              <a:gd name="connsiteX2" fmla="*/ 3457186 w 5337907"/>
              <a:gd name="connsiteY2" fmla="*/ 713343 h 2523813"/>
              <a:gd name="connsiteX3" fmla="*/ 5337907 w 5337907"/>
              <a:gd name="connsiteY3" fmla="*/ 0 h 2523813"/>
              <a:gd name="connsiteX0" fmla="*/ 0 w 5337907"/>
              <a:gd name="connsiteY0" fmla="*/ 2523813 h 2523813"/>
              <a:gd name="connsiteX1" fmla="*/ 1901493 w 5337907"/>
              <a:gd name="connsiteY1" fmla="*/ 1645352 h 2523813"/>
              <a:gd name="connsiteX2" fmla="*/ 3457186 w 5337907"/>
              <a:gd name="connsiteY2" fmla="*/ 713343 h 2523813"/>
              <a:gd name="connsiteX3" fmla="*/ 5337907 w 5337907"/>
              <a:gd name="connsiteY3" fmla="*/ 0 h 2523813"/>
              <a:gd name="connsiteX0" fmla="*/ 0 w 5443252"/>
              <a:gd name="connsiteY0" fmla="*/ 2182812 h 2182812"/>
              <a:gd name="connsiteX1" fmla="*/ 1901493 w 5443252"/>
              <a:gd name="connsiteY1" fmla="*/ 1304351 h 2182812"/>
              <a:gd name="connsiteX2" fmla="*/ 3457186 w 5443252"/>
              <a:gd name="connsiteY2" fmla="*/ 372342 h 2182812"/>
              <a:gd name="connsiteX3" fmla="*/ 5443252 w 5443252"/>
              <a:gd name="connsiteY3" fmla="*/ 0 h 2182812"/>
              <a:gd name="connsiteX0" fmla="*/ 0 w 5451356"/>
              <a:gd name="connsiteY0" fmla="*/ 2107958 h 2107958"/>
              <a:gd name="connsiteX1" fmla="*/ 1901493 w 5451356"/>
              <a:gd name="connsiteY1" fmla="*/ 1229497 h 2107958"/>
              <a:gd name="connsiteX2" fmla="*/ 3457186 w 5451356"/>
              <a:gd name="connsiteY2" fmla="*/ 297488 h 2107958"/>
              <a:gd name="connsiteX3" fmla="*/ 5451356 w 5451356"/>
              <a:gd name="connsiteY3" fmla="*/ 0 h 2107958"/>
            </a:gdLst>
            <a:ahLst/>
            <a:cxnLst>
              <a:cxn ang="0">
                <a:pos x="connsiteX0" y="connsiteY0"/>
              </a:cxn>
              <a:cxn ang="0">
                <a:pos x="connsiteX1" y="connsiteY1"/>
              </a:cxn>
              <a:cxn ang="0">
                <a:pos x="connsiteX2" y="connsiteY2"/>
              </a:cxn>
              <a:cxn ang="0">
                <a:pos x="connsiteX3" y="connsiteY3"/>
              </a:cxn>
            </a:cxnLst>
            <a:rect l="l" t="t" r="r" b="b"/>
            <a:pathLst>
              <a:path w="5451356" h="2107958">
                <a:moveTo>
                  <a:pt x="0" y="2107958"/>
                </a:moveTo>
                <a:cubicBezTo>
                  <a:pt x="641350" y="1570324"/>
                  <a:pt x="1325295" y="1531242"/>
                  <a:pt x="1901493" y="1229497"/>
                </a:cubicBezTo>
                <a:cubicBezTo>
                  <a:pt x="2477691" y="927752"/>
                  <a:pt x="2865542" y="502404"/>
                  <a:pt x="3457186" y="297488"/>
                </a:cubicBezTo>
                <a:cubicBezTo>
                  <a:pt x="4048830" y="92572"/>
                  <a:pt x="5105121" y="297628"/>
                  <a:pt x="5451356"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TextBox 6"/>
          <p:cNvSpPr txBox="1">
            <a:spLocks noChangeArrowheads="1"/>
          </p:cNvSpPr>
          <p:nvPr/>
        </p:nvSpPr>
        <p:spPr bwMode="auto">
          <a:xfrm>
            <a:off x="511279" y="2508995"/>
            <a:ext cx="189145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1600" b="1" dirty="0" smtClean="0">
                <a:latin typeface="黑体" pitchFamily="49" charset="-122"/>
                <a:ea typeface="黑体" pitchFamily="49" charset="-122"/>
              </a:rPr>
              <a:t>2015</a:t>
            </a:r>
            <a:r>
              <a:rPr lang="zh-CN" altLang="en-US" sz="1600" b="1" dirty="0" smtClean="0">
                <a:latin typeface="黑体" pitchFamily="49" charset="-122"/>
                <a:ea typeface="黑体" pitchFamily="49" charset="-122"/>
              </a:rPr>
              <a:t>年</a:t>
            </a:r>
            <a:r>
              <a:rPr lang="en-US" altLang="zh-CN" sz="1600" b="1" dirty="0" smtClean="0">
                <a:latin typeface="黑体" pitchFamily="49" charset="-122"/>
                <a:ea typeface="黑体" pitchFamily="49" charset="-122"/>
              </a:rPr>
              <a:t>10</a:t>
            </a:r>
            <a:r>
              <a:rPr lang="zh-CN" altLang="en-US" sz="1600" b="1" dirty="0" smtClean="0">
                <a:latin typeface="黑体" pitchFamily="49" charset="-122"/>
                <a:ea typeface="黑体" pitchFamily="49" charset="-122"/>
              </a:rPr>
              <a:t>月首次挖掘出我校最具潜力的两个</a:t>
            </a:r>
            <a:r>
              <a:rPr lang="en-US" altLang="zh-CN" sz="1600" b="1" dirty="0" smtClean="0">
                <a:latin typeface="黑体" pitchFamily="49" charset="-122"/>
                <a:ea typeface="黑体" pitchFamily="49" charset="-122"/>
              </a:rPr>
              <a:t>ESI</a:t>
            </a:r>
            <a:r>
              <a:rPr lang="zh-CN" altLang="en-US" sz="1600" b="1" dirty="0" smtClean="0">
                <a:latin typeface="黑体" pitchFamily="49" charset="-122"/>
                <a:ea typeface="黑体" pitchFamily="49" charset="-122"/>
              </a:rPr>
              <a:t>学科</a:t>
            </a:r>
          </a:p>
        </p:txBody>
      </p:sp>
      <p:sp>
        <p:nvSpPr>
          <p:cNvPr id="40" name="TextBox 6"/>
          <p:cNvSpPr txBox="1">
            <a:spLocks noChangeArrowheads="1"/>
          </p:cNvSpPr>
          <p:nvPr/>
        </p:nvSpPr>
        <p:spPr bwMode="auto">
          <a:xfrm>
            <a:off x="2926406" y="2269913"/>
            <a:ext cx="164559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1600" b="1" dirty="0" smtClean="0">
                <a:latin typeface="黑体" pitchFamily="49" charset="-122"/>
                <a:ea typeface="黑体" pitchFamily="49" charset="-122"/>
              </a:rPr>
              <a:t>2016</a:t>
            </a:r>
            <a:r>
              <a:rPr lang="zh-CN" altLang="en-US" sz="1600" b="1" dirty="0" smtClean="0">
                <a:latin typeface="黑体" pitchFamily="49" charset="-122"/>
                <a:ea typeface="黑体" pitchFamily="49" charset="-122"/>
              </a:rPr>
              <a:t>年</a:t>
            </a:r>
            <a:r>
              <a:rPr lang="en-US" altLang="zh-CN" sz="1600" b="1" dirty="0" smtClean="0">
                <a:latin typeface="黑体" pitchFamily="49" charset="-122"/>
                <a:ea typeface="黑体" pitchFamily="49" charset="-122"/>
              </a:rPr>
              <a:t>10</a:t>
            </a:r>
            <a:r>
              <a:rPr lang="zh-CN" altLang="en-US" sz="1600" b="1" dirty="0" smtClean="0">
                <a:latin typeface="黑体" pitchFamily="49" charset="-122"/>
                <a:ea typeface="黑体" pitchFamily="49" charset="-122"/>
              </a:rPr>
              <a:t>月评估预测结果</a:t>
            </a:r>
            <a:endParaRPr lang="zh-CN" altLang="en-US" sz="1600" b="1" dirty="0">
              <a:latin typeface="黑体" pitchFamily="49" charset="-122"/>
              <a:ea typeface="黑体" pitchFamily="49" charset="-122"/>
            </a:endParaRPr>
          </a:p>
        </p:txBody>
      </p:sp>
      <p:sp>
        <p:nvSpPr>
          <p:cNvPr id="41" name="TextBox 6"/>
          <p:cNvSpPr txBox="1">
            <a:spLocks noChangeArrowheads="1"/>
          </p:cNvSpPr>
          <p:nvPr/>
        </p:nvSpPr>
        <p:spPr bwMode="auto">
          <a:xfrm>
            <a:off x="4483239" y="829387"/>
            <a:ext cx="2092659"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1600" b="1" dirty="0" smtClean="0">
                <a:latin typeface="黑体" pitchFamily="49" charset="-122"/>
                <a:ea typeface="黑体" pitchFamily="49" charset="-122"/>
              </a:rPr>
              <a:t>2017</a:t>
            </a:r>
            <a:r>
              <a:rPr lang="zh-CN" altLang="en-US" sz="1600" b="1" dirty="0" smtClean="0">
                <a:latin typeface="黑体" pitchFamily="49" charset="-122"/>
                <a:ea typeface="黑体" pitchFamily="49" charset="-122"/>
              </a:rPr>
              <a:t>年</a:t>
            </a:r>
            <a:r>
              <a:rPr lang="en-US" altLang="zh-CN" sz="1600" b="1" dirty="0" smtClean="0">
                <a:latin typeface="黑体" pitchFamily="49" charset="-122"/>
                <a:ea typeface="黑体" pitchFamily="49" charset="-122"/>
              </a:rPr>
              <a:t>5</a:t>
            </a:r>
            <a:r>
              <a:rPr lang="zh-CN" altLang="en-US" sz="1600" b="1" dirty="0" smtClean="0">
                <a:latin typeface="黑体" pitchFamily="49" charset="-122"/>
                <a:ea typeface="黑体" pitchFamily="49" charset="-122"/>
              </a:rPr>
              <a:t>月我校首个进入</a:t>
            </a:r>
            <a:r>
              <a:rPr lang="en-US" altLang="zh-CN" sz="1600" b="1" dirty="0" smtClean="0">
                <a:latin typeface="黑体" pitchFamily="49" charset="-122"/>
                <a:ea typeface="黑体" pitchFamily="49" charset="-122"/>
              </a:rPr>
              <a:t>ESI</a:t>
            </a:r>
            <a:r>
              <a:rPr lang="zh-CN" altLang="en-US" sz="1600" b="1" dirty="0" smtClean="0">
                <a:latin typeface="黑体" pitchFamily="49" charset="-122"/>
                <a:ea typeface="黑体" pitchFamily="49" charset="-122"/>
              </a:rPr>
              <a:t>全球前</a:t>
            </a:r>
            <a:r>
              <a:rPr lang="en-US" altLang="zh-CN" sz="1600" b="1" dirty="0" smtClean="0">
                <a:latin typeface="黑体" pitchFamily="49" charset="-122"/>
                <a:ea typeface="黑体" pitchFamily="49" charset="-122"/>
              </a:rPr>
              <a:t>1%</a:t>
            </a:r>
            <a:r>
              <a:rPr lang="zh-CN" altLang="en-US" sz="1600" b="1" dirty="0" smtClean="0">
                <a:latin typeface="黑体" pitchFamily="49" charset="-122"/>
                <a:ea typeface="黑体" pitchFamily="49" charset="-122"/>
              </a:rPr>
              <a:t>的学科诞生，并实现精准预测</a:t>
            </a:r>
            <a:endParaRPr lang="zh-CN" b="1" dirty="0">
              <a:latin typeface="黑体" pitchFamily="49" charset="-122"/>
              <a:ea typeface="黑体" pitchFamily="49" charset="-122"/>
            </a:endParaRPr>
          </a:p>
        </p:txBody>
      </p:sp>
      <p:sp>
        <p:nvSpPr>
          <p:cNvPr id="42" name="TextBox 6"/>
          <p:cNvSpPr txBox="1">
            <a:spLocks noChangeArrowheads="1"/>
          </p:cNvSpPr>
          <p:nvPr/>
        </p:nvSpPr>
        <p:spPr bwMode="auto">
          <a:xfrm>
            <a:off x="6752764" y="888682"/>
            <a:ext cx="186594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1600" b="1" dirty="0" smtClean="0">
                <a:latin typeface="黑体" pitchFamily="49" charset="-122"/>
                <a:ea typeface="黑体" pitchFamily="49" charset="-122"/>
              </a:rPr>
              <a:t>2017</a:t>
            </a:r>
            <a:r>
              <a:rPr lang="zh-CN" altLang="en-US" sz="1600" b="1" dirty="0" smtClean="0">
                <a:latin typeface="黑体" pitchFamily="49" charset="-122"/>
                <a:ea typeface="黑体" pitchFamily="49" charset="-122"/>
              </a:rPr>
              <a:t>年</a:t>
            </a:r>
            <a:r>
              <a:rPr lang="en-US" altLang="zh-CN" sz="1600" b="1" dirty="0" smtClean="0">
                <a:latin typeface="黑体" pitchFamily="49" charset="-122"/>
                <a:ea typeface="黑体" pitchFamily="49" charset="-122"/>
              </a:rPr>
              <a:t>11</a:t>
            </a:r>
            <a:r>
              <a:rPr lang="zh-CN" altLang="en-US" sz="1600" b="1" dirty="0" smtClean="0">
                <a:latin typeface="黑体" pitchFamily="49" charset="-122"/>
                <a:ea typeface="黑体" pitchFamily="49" charset="-122"/>
              </a:rPr>
              <a:t>月跟踪监测、预测结果</a:t>
            </a:r>
            <a:endParaRPr lang="zh-CN" altLang="en-US" sz="1600" b="1" dirty="0">
              <a:latin typeface="黑体" pitchFamily="49" charset="-122"/>
              <a:ea typeface="黑体" pitchFamily="49" charset="-122"/>
            </a:endParaRPr>
          </a:p>
        </p:txBody>
      </p:sp>
      <p:sp>
        <p:nvSpPr>
          <p:cNvPr id="84" name="Oval 9"/>
          <p:cNvSpPr/>
          <p:nvPr/>
        </p:nvSpPr>
        <p:spPr bwMode="auto">
          <a:xfrm>
            <a:off x="1634244" y="3571725"/>
            <a:ext cx="431677" cy="406881"/>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a:extLst/>
        </p:spPr>
        <p:txBody>
          <a:bodyPr vert="horz" wrap="square" lIns="0" tIns="54864" rIns="0" bIns="0" numCol="1" rtlCol="0" anchor="t" anchorCtr="0" compatLnSpc="1">
            <a:prstTxWarp prst="textNoShape">
              <a:avLst/>
            </a:prstTxWarp>
          </a:bodyPr>
          <a:lstStyle/>
          <a:p>
            <a:pPr algn="ctr" defTabSz="1307377" fontAlgn="base">
              <a:spcBef>
                <a:spcPct val="0"/>
              </a:spcBef>
              <a:spcAft>
                <a:spcPct val="0"/>
              </a:spcAft>
              <a:defRPr/>
            </a:pPr>
            <a:r>
              <a:rPr lang="en-US" altLang="zh-CN" sz="1200" b="1" kern="0" dirty="0" smtClean="0">
                <a:solidFill>
                  <a:schemeClr val="bg1"/>
                </a:solidFill>
                <a:latin typeface="黑体" pitchFamily="49" charset="-122"/>
                <a:ea typeface="黑体" pitchFamily="49" charset="-122"/>
                <a:sym typeface="Gill Sans" charset="0"/>
              </a:rPr>
              <a:t>69%</a:t>
            </a:r>
            <a:endParaRPr lang="en-US" sz="1200" b="1" kern="0" dirty="0">
              <a:solidFill>
                <a:schemeClr val="bg1"/>
              </a:solidFill>
              <a:latin typeface="黑体" pitchFamily="49" charset="-122"/>
              <a:ea typeface="黑体" pitchFamily="49" charset="-122"/>
              <a:sym typeface="Gill Sans" charset="0"/>
            </a:endParaRPr>
          </a:p>
        </p:txBody>
      </p:sp>
      <p:sp>
        <p:nvSpPr>
          <p:cNvPr id="85" name="Oval 86"/>
          <p:cNvSpPr/>
          <p:nvPr/>
        </p:nvSpPr>
        <p:spPr bwMode="auto">
          <a:xfrm>
            <a:off x="3365778" y="2916089"/>
            <a:ext cx="440003" cy="435509"/>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0" tIns="54864" rIns="0" bIns="0" numCol="1" rtlCol="0" anchor="t" anchorCtr="0" compatLnSpc="1">
            <a:prstTxWarp prst="textNoShape">
              <a:avLst/>
            </a:prstTxWarp>
          </a:bodyPr>
          <a:lstStyle/>
          <a:p>
            <a:pPr algn="ctr" defTabSz="1307377" fontAlgn="base">
              <a:spcBef>
                <a:spcPct val="0"/>
              </a:spcBef>
              <a:spcAft>
                <a:spcPct val="0"/>
              </a:spcAft>
              <a:defRPr/>
            </a:pPr>
            <a:r>
              <a:rPr lang="en-US" altLang="zh-CN" sz="1200" b="1" kern="0" dirty="0" smtClean="0">
                <a:solidFill>
                  <a:schemeClr val="bg1"/>
                </a:solidFill>
                <a:latin typeface="黑体" pitchFamily="49" charset="-122"/>
                <a:ea typeface="黑体" pitchFamily="49" charset="-122"/>
                <a:sym typeface="Gill Sans" charset="0"/>
              </a:rPr>
              <a:t>87%</a:t>
            </a:r>
            <a:endParaRPr lang="en-US" altLang="en-US" sz="1200" b="1" kern="0" dirty="0">
              <a:solidFill>
                <a:schemeClr val="bg1"/>
              </a:solidFill>
              <a:latin typeface="黑体" pitchFamily="49" charset="-122"/>
              <a:ea typeface="黑体" pitchFamily="49" charset="-122"/>
              <a:sym typeface="Gill Sans" charset="0"/>
            </a:endParaRPr>
          </a:p>
        </p:txBody>
      </p:sp>
      <p:sp>
        <p:nvSpPr>
          <p:cNvPr id="86" name="Oval 94"/>
          <p:cNvSpPr/>
          <p:nvPr/>
        </p:nvSpPr>
        <p:spPr bwMode="auto">
          <a:xfrm>
            <a:off x="7627362" y="1518589"/>
            <a:ext cx="460827" cy="456121"/>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0" tIns="54864" rIns="0" bIns="0" numCol="1" rtlCol="0" anchor="t" anchorCtr="0" compatLnSpc="1">
            <a:prstTxWarp prst="textNoShape">
              <a:avLst/>
            </a:prstTxWarp>
          </a:bodyPr>
          <a:lstStyle/>
          <a:p>
            <a:pPr algn="ctr" defTabSz="1307377" fontAlgn="base">
              <a:spcBef>
                <a:spcPct val="0"/>
              </a:spcBef>
              <a:spcAft>
                <a:spcPct val="0"/>
              </a:spcAft>
              <a:defRPr/>
            </a:pPr>
            <a:r>
              <a:rPr lang="en-US" altLang="zh-CN" sz="1200" b="1" kern="0" dirty="0" smtClean="0">
                <a:solidFill>
                  <a:schemeClr val="bg1"/>
                </a:solidFill>
                <a:latin typeface="黑体" pitchFamily="49" charset="-122"/>
                <a:ea typeface="黑体" pitchFamily="49" charset="-122"/>
                <a:sym typeface="Gill Sans" charset="0"/>
              </a:rPr>
              <a:t>105%</a:t>
            </a:r>
            <a:endParaRPr lang="en-US" altLang="en-US" sz="1200" b="1" kern="0" dirty="0">
              <a:solidFill>
                <a:schemeClr val="bg1"/>
              </a:solidFill>
              <a:latin typeface="黑体" pitchFamily="49" charset="-122"/>
              <a:ea typeface="黑体" pitchFamily="49" charset="-122"/>
              <a:sym typeface="Gill Sans" charset="0"/>
            </a:endParaRPr>
          </a:p>
        </p:txBody>
      </p:sp>
      <p:sp>
        <p:nvSpPr>
          <p:cNvPr id="22" name="Oval 99"/>
          <p:cNvSpPr/>
          <p:nvPr/>
        </p:nvSpPr>
        <p:spPr bwMode="auto">
          <a:xfrm>
            <a:off x="5103766" y="1808220"/>
            <a:ext cx="528534" cy="523133"/>
          </a:xfrm>
          <a:prstGeom prst="ellipse">
            <a:avLst/>
          </a:prstGeom>
          <a:solidFill>
            <a:srgbClr val="7B1B1B">
              <a:alpha val="67000"/>
            </a:srgbClr>
          </a:solidFill>
          <a:ln w="25400" cap="flat" cmpd="sng" algn="ctr">
            <a:noFill/>
            <a:prstDash val="solid"/>
            <a:round/>
            <a:headEnd type="none" w="med" len="med"/>
            <a:tailEnd type="none" w="med" len="med"/>
          </a:ln>
          <a:effectLst/>
          <a:extLst/>
        </p:spPr>
        <p:txBody>
          <a:bodyPr vert="horz" wrap="square" lIns="0" tIns="54864" rIns="0" bIns="0" numCol="1" rtlCol="0" anchor="t" anchorCtr="0" compatLnSpc="1">
            <a:prstTxWarp prst="textNoShape">
              <a:avLst/>
            </a:prstTxWarp>
          </a:bodyPr>
          <a:lstStyle/>
          <a:p>
            <a:pPr algn="ctr" defTabSz="1307377" fontAlgn="base">
              <a:spcBef>
                <a:spcPct val="0"/>
              </a:spcBef>
              <a:spcAft>
                <a:spcPct val="0"/>
              </a:spcAft>
              <a:defRPr/>
            </a:pPr>
            <a:endParaRPr lang="en-US" altLang="en-US" sz="1200" b="1" kern="0" dirty="0">
              <a:solidFill>
                <a:schemeClr val="bg1"/>
              </a:solidFill>
              <a:latin typeface="黑体" pitchFamily="49" charset="-122"/>
              <a:ea typeface="黑体" pitchFamily="49" charset="-122"/>
              <a:sym typeface="Gill Sans" charset="0"/>
            </a:endParaRPr>
          </a:p>
        </p:txBody>
      </p:sp>
      <p:sp>
        <p:nvSpPr>
          <p:cNvPr id="87" name="Oval 99"/>
          <p:cNvSpPr/>
          <p:nvPr/>
        </p:nvSpPr>
        <p:spPr bwMode="auto">
          <a:xfrm>
            <a:off x="5145920" y="1852488"/>
            <a:ext cx="437946" cy="433471"/>
          </a:xfrm>
          <a:prstGeom prst="ellipse">
            <a:avLst/>
          </a:prstGeom>
          <a:solidFill>
            <a:srgbClr val="7B1B1B"/>
          </a:solidFill>
          <a:ln w="25400" cap="flat" cmpd="sng" algn="ctr">
            <a:solidFill>
              <a:srgbClr val="FFFFFF"/>
            </a:solidFill>
            <a:prstDash val="solid"/>
            <a:round/>
            <a:headEnd type="none" w="med" len="med"/>
            <a:tailEnd type="none" w="med" len="med"/>
          </a:ln>
          <a:effectLst/>
          <a:extLst/>
        </p:spPr>
        <p:txBody>
          <a:bodyPr vert="horz" wrap="square" lIns="0" tIns="54864" rIns="0" bIns="0" numCol="1" rtlCol="0" anchor="t" anchorCtr="0" compatLnSpc="1">
            <a:prstTxWarp prst="textNoShape">
              <a:avLst/>
            </a:prstTxWarp>
          </a:bodyPr>
          <a:lstStyle/>
          <a:p>
            <a:pPr algn="ctr" defTabSz="1307377" fontAlgn="base">
              <a:spcBef>
                <a:spcPct val="0"/>
              </a:spcBef>
              <a:spcAft>
                <a:spcPct val="0"/>
              </a:spcAft>
              <a:defRPr/>
            </a:pPr>
            <a:r>
              <a:rPr lang="en-US" altLang="zh-CN" sz="1200" b="1" kern="0" dirty="0" smtClean="0">
                <a:solidFill>
                  <a:schemeClr val="bg1"/>
                </a:solidFill>
                <a:latin typeface="黑体" pitchFamily="49" charset="-122"/>
                <a:ea typeface="黑体" pitchFamily="49" charset="-122"/>
                <a:sym typeface="Gill Sans" charset="0"/>
              </a:rPr>
              <a:t>102%</a:t>
            </a:r>
            <a:endParaRPr lang="en-US" altLang="en-US" sz="1200" b="1" kern="0" dirty="0">
              <a:solidFill>
                <a:schemeClr val="bg1"/>
              </a:solidFill>
              <a:latin typeface="黑体" pitchFamily="49" charset="-122"/>
              <a:ea typeface="黑体" pitchFamily="49" charset="-122"/>
              <a:sym typeface="Gill Sans" charset="0"/>
            </a:endParaRPr>
          </a:p>
        </p:txBody>
      </p:sp>
      <p:sp>
        <p:nvSpPr>
          <p:cNvPr id="30" name="任意多边形 29"/>
          <p:cNvSpPr/>
          <p:nvPr/>
        </p:nvSpPr>
        <p:spPr>
          <a:xfrm>
            <a:off x="1323326" y="3106412"/>
            <a:ext cx="6660696" cy="1796683"/>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 fmla="*/ 0 w 6161872"/>
              <a:gd name="connsiteY0" fmla="*/ 2131926 h 2281930"/>
              <a:gd name="connsiteX1" fmla="*/ 1917700 w 6161872"/>
              <a:gd name="connsiteY1" fmla="*/ 1052426 h 2281930"/>
              <a:gd name="connsiteX2" fmla="*/ 3810000 w 6161872"/>
              <a:gd name="connsiteY2" fmla="*/ 2106526 h 2281930"/>
              <a:gd name="connsiteX3" fmla="*/ 6161872 w 6161872"/>
              <a:gd name="connsiteY3" fmla="*/ 0 h 2281930"/>
              <a:gd name="connsiteX0" fmla="*/ 0 w 6161872"/>
              <a:gd name="connsiteY0" fmla="*/ 2131926 h 2131926"/>
              <a:gd name="connsiteX1" fmla="*/ 1917700 w 6161872"/>
              <a:gd name="connsiteY1" fmla="*/ 1052426 h 2131926"/>
              <a:gd name="connsiteX2" fmla="*/ 3810000 w 6161872"/>
              <a:gd name="connsiteY2" fmla="*/ 1473480 h 2131926"/>
              <a:gd name="connsiteX3" fmla="*/ 6161872 w 6161872"/>
              <a:gd name="connsiteY3" fmla="*/ 0 h 2131926"/>
              <a:gd name="connsiteX0" fmla="*/ 0 w 5910663"/>
              <a:gd name="connsiteY0" fmla="*/ 2714731 h 2714731"/>
              <a:gd name="connsiteX1" fmla="*/ 1666491 w 5910663"/>
              <a:gd name="connsiteY1" fmla="*/ 1052426 h 2714731"/>
              <a:gd name="connsiteX2" fmla="*/ 3558791 w 5910663"/>
              <a:gd name="connsiteY2" fmla="*/ 1473480 h 2714731"/>
              <a:gd name="connsiteX3" fmla="*/ 5910663 w 5910663"/>
              <a:gd name="connsiteY3" fmla="*/ 0 h 2714731"/>
              <a:gd name="connsiteX0" fmla="*/ 0 w 5910663"/>
              <a:gd name="connsiteY0" fmla="*/ 2714731 h 2714731"/>
              <a:gd name="connsiteX1" fmla="*/ 1666491 w 5910663"/>
              <a:gd name="connsiteY1" fmla="*/ 1353877 h 2714731"/>
              <a:gd name="connsiteX2" fmla="*/ 3558791 w 5910663"/>
              <a:gd name="connsiteY2" fmla="*/ 1473480 h 2714731"/>
              <a:gd name="connsiteX3" fmla="*/ 5910663 w 5910663"/>
              <a:gd name="connsiteY3" fmla="*/ 0 h 2714731"/>
              <a:gd name="connsiteX0" fmla="*/ 0 w 5337907"/>
              <a:gd name="connsiteY0" fmla="*/ 2523813 h 2523813"/>
              <a:gd name="connsiteX1" fmla="*/ 1666491 w 5337907"/>
              <a:gd name="connsiteY1" fmla="*/ 1162959 h 2523813"/>
              <a:gd name="connsiteX2" fmla="*/ 3558791 w 5337907"/>
              <a:gd name="connsiteY2" fmla="*/ 1282562 h 2523813"/>
              <a:gd name="connsiteX3" fmla="*/ 5337907 w 5337907"/>
              <a:gd name="connsiteY3"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5337907 w 5337907"/>
              <a:gd name="connsiteY3"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5337907 w 5337907"/>
              <a:gd name="connsiteY3"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548832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558791 w 5337907"/>
              <a:gd name="connsiteY2" fmla="*/ 1282562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675980 w 5337907"/>
              <a:gd name="connsiteY2" fmla="*/ 1428614 h 2523813"/>
              <a:gd name="connsiteX3" fmla="*/ 4699557 w 5337907"/>
              <a:gd name="connsiteY3" fmla="*/ 777772 h 2523813"/>
              <a:gd name="connsiteX4" fmla="*/ 5337907 w 5337907"/>
              <a:gd name="connsiteY4" fmla="*/ 0 h 2523813"/>
              <a:gd name="connsiteX0" fmla="*/ 0 w 5337907"/>
              <a:gd name="connsiteY0" fmla="*/ 2523813 h 2523813"/>
              <a:gd name="connsiteX1" fmla="*/ 1666491 w 5337907"/>
              <a:gd name="connsiteY1" fmla="*/ 1162959 h 2523813"/>
              <a:gd name="connsiteX2" fmla="*/ 3675980 w 5337907"/>
              <a:gd name="connsiteY2" fmla="*/ 1428614 h 2523813"/>
              <a:gd name="connsiteX3" fmla="*/ 5337907 w 5337907"/>
              <a:gd name="connsiteY3" fmla="*/ 0 h 2523813"/>
              <a:gd name="connsiteX0" fmla="*/ 0 w 5337907"/>
              <a:gd name="connsiteY0" fmla="*/ 2523813 h 2523813"/>
              <a:gd name="connsiteX1" fmla="*/ 1755629 w 5337907"/>
              <a:gd name="connsiteY1" fmla="*/ 1329302 h 2523813"/>
              <a:gd name="connsiteX2" fmla="*/ 3675980 w 5337907"/>
              <a:gd name="connsiteY2" fmla="*/ 1428614 h 2523813"/>
              <a:gd name="connsiteX3" fmla="*/ 5337907 w 5337907"/>
              <a:gd name="connsiteY3" fmla="*/ 0 h 2523813"/>
              <a:gd name="connsiteX0" fmla="*/ 0 w 5337907"/>
              <a:gd name="connsiteY0" fmla="*/ 2523813 h 2523813"/>
              <a:gd name="connsiteX1" fmla="*/ 1836664 w 5337907"/>
              <a:gd name="connsiteY1" fmla="*/ 1445741 h 2523813"/>
              <a:gd name="connsiteX2" fmla="*/ 3675980 w 5337907"/>
              <a:gd name="connsiteY2" fmla="*/ 1428614 h 2523813"/>
              <a:gd name="connsiteX3" fmla="*/ 5337907 w 5337907"/>
              <a:gd name="connsiteY3" fmla="*/ 0 h 2523813"/>
              <a:gd name="connsiteX0" fmla="*/ 0 w 5418942"/>
              <a:gd name="connsiteY0" fmla="*/ 1974884 h 1974884"/>
              <a:gd name="connsiteX1" fmla="*/ 1836664 w 5418942"/>
              <a:gd name="connsiteY1" fmla="*/ 896812 h 1974884"/>
              <a:gd name="connsiteX2" fmla="*/ 3675980 w 5418942"/>
              <a:gd name="connsiteY2" fmla="*/ 879685 h 1974884"/>
              <a:gd name="connsiteX3" fmla="*/ 5418942 w 5418942"/>
              <a:gd name="connsiteY3" fmla="*/ 0 h 1974884"/>
              <a:gd name="connsiteX0" fmla="*/ 0 w 5418942"/>
              <a:gd name="connsiteY0" fmla="*/ 1974884 h 1974884"/>
              <a:gd name="connsiteX1" fmla="*/ 1869079 w 5418942"/>
              <a:gd name="connsiteY1" fmla="*/ 988300 h 1974884"/>
              <a:gd name="connsiteX2" fmla="*/ 3675980 w 5418942"/>
              <a:gd name="connsiteY2" fmla="*/ 879685 h 1974884"/>
              <a:gd name="connsiteX3" fmla="*/ 5418942 w 5418942"/>
              <a:gd name="connsiteY3" fmla="*/ 0 h 1974884"/>
              <a:gd name="connsiteX0" fmla="*/ 0 w 5418942"/>
              <a:gd name="connsiteY0" fmla="*/ 1974884 h 1974884"/>
              <a:gd name="connsiteX1" fmla="*/ 1860975 w 5418942"/>
              <a:gd name="connsiteY1" fmla="*/ 930080 h 1974884"/>
              <a:gd name="connsiteX2" fmla="*/ 3675980 w 5418942"/>
              <a:gd name="connsiteY2" fmla="*/ 879685 h 1974884"/>
              <a:gd name="connsiteX3" fmla="*/ 5418942 w 5418942"/>
              <a:gd name="connsiteY3" fmla="*/ 0 h 1974884"/>
              <a:gd name="connsiteX0" fmla="*/ 0 w 5418942"/>
              <a:gd name="connsiteY0" fmla="*/ 1974884 h 1974884"/>
              <a:gd name="connsiteX1" fmla="*/ 1860975 w 5418942"/>
              <a:gd name="connsiteY1" fmla="*/ 963348 h 1974884"/>
              <a:gd name="connsiteX2" fmla="*/ 3675980 w 5418942"/>
              <a:gd name="connsiteY2" fmla="*/ 879685 h 1974884"/>
              <a:gd name="connsiteX3" fmla="*/ 5418942 w 5418942"/>
              <a:gd name="connsiteY3" fmla="*/ 0 h 1974884"/>
              <a:gd name="connsiteX0" fmla="*/ 0 w 5459460"/>
              <a:gd name="connsiteY0" fmla="*/ 1868841 h 1868841"/>
              <a:gd name="connsiteX1" fmla="*/ 1901493 w 5459460"/>
              <a:gd name="connsiteY1" fmla="*/ 963348 h 1868841"/>
              <a:gd name="connsiteX2" fmla="*/ 3716498 w 5459460"/>
              <a:gd name="connsiteY2" fmla="*/ 879685 h 1868841"/>
              <a:gd name="connsiteX3" fmla="*/ 5459460 w 5459460"/>
              <a:gd name="connsiteY3" fmla="*/ 0 h 1868841"/>
              <a:gd name="connsiteX0" fmla="*/ 0 w 5475667"/>
              <a:gd name="connsiteY0" fmla="*/ 1827255 h 1827255"/>
              <a:gd name="connsiteX1" fmla="*/ 1917700 w 5475667"/>
              <a:gd name="connsiteY1" fmla="*/ 963348 h 1827255"/>
              <a:gd name="connsiteX2" fmla="*/ 3732705 w 5475667"/>
              <a:gd name="connsiteY2" fmla="*/ 879685 h 1827255"/>
              <a:gd name="connsiteX3" fmla="*/ 5475667 w 5475667"/>
              <a:gd name="connsiteY3" fmla="*/ 0 h 1827255"/>
              <a:gd name="connsiteX0" fmla="*/ 0 w 5475667"/>
              <a:gd name="connsiteY0" fmla="*/ 1827255 h 1827255"/>
              <a:gd name="connsiteX1" fmla="*/ 1925803 w 5475667"/>
              <a:gd name="connsiteY1" fmla="*/ 1013251 h 1827255"/>
              <a:gd name="connsiteX2" fmla="*/ 3732705 w 5475667"/>
              <a:gd name="connsiteY2" fmla="*/ 879685 h 1827255"/>
              <a:gd name="connsiteX3" fmla="*/ 5475667 w 5475667"/>
              <a:gd name="connsiteY3" fmla="*/ 0 h 1827255"/>
              <a:gd name="connsiteX0" fmla="*/ 0 w 5475667"/>
              <a:gd name="connsiteY0" fmla="*/ 1827255 h 1827255"/>
              <a:gd name="connsiteX1" fmla="*/ 1925803 w 5475667"/>
              <a:gd name="connsiteY1" fmla="*/ 955032 h 1827255"/>
              <a:gd name="connsiteX2" fmla="*/ 3732705 w 5475667"/>
              <a:gd name="connsiteY2" fmla="*/ 879685 h 1827255"/>
              <a:gd name="connsiteX3" fmla="*/ 5475667 w 5475667"/>
              <a:gd name="connsiteY3" fmla="*/ 0 h 1827255"/>
              <a:gd name="connsiteX0" fmla="*/ 0 w 5475667"/>
              <a:gd name="connsiteY0" fmla="*/ 1827255 h 1827255"/>
              <a:gd name="connsiteX1" fmla="*/ 1925803 w 5475667"/>
              <a:gd name="connsiteY1" fmla="*/ 955032 h 1827255"/>
              <a:gd name="connsiteX2" fmla="*/ 3773224 w 5475667"/>
              <a:gd name="connsiteY2" fmla="*/ 1054345 h 1827255"/>
              <a:gd name="connsiteX3" fmla="*/ 5475667 w 5475667"/>
              <a:gd name="connsiteY3" fmla="*/ 0 h 1827255"/>
              <a:gd name="connsiteX0" fmla="*/ 0 w 5516185"/>
              <a:gd name="connsiteY0" fmla="*/ 1719133 h 1719133"/>
              <a:gd name="connsiteX1" fmla="*/ 1925803 w 5516185"/>
              <a:gd name="connsiteY1" fmla="*/ 846910 h 1719133"/>
              <a:gd name="connsiteX2" fmla="*/ 3773224 w 5516185"/>
              <a:gd name="connsiteY2" fmla="*/ 946223 h 1719133"/>
              <a:gd name="connsiteX3" fmla="*/ 5516185 w 5516185"/>
              <a:gd name="connsiteY3" fmla="*/ 0 h 1719133"/>
              <a:gd name="connsiteX0" fmla="*/ 0 w 5516185"/>
              <a:gd name="connsiteY0" fmla="*/ 1719133 h 1719133"/>
              <a:gd name="connsiteX1" fmla="*/ 1925803 w 5516185"/>
              <a:gd name="connsiteY1" fmla="*/ 846910 h 1719133"/>
              <a:gd name="connsiteX2" fmla="*/ 3927191 w 5516185"/>
              <a:gd name="connsiteY2" fmla="*/ 1054346 h 1719133"/>
              <a:gd name="connsiteX3" fmla="*/ 5516185 w 5516185"/>
              <a:gd name="connsiteY3" fmla="*/ 0 h 1719133"/>
              <a:gd name="connsiteX0" fmla="*/ 0 w 5548598"/>
              <a:gd name="connsiteY0" fmla="*/ 1536156 h 1536156"/>
              <a:gd name="connsiteX1" fmla="*/ 1925803 w 5548598"/>
              <a:gd name="connsiteY1" fmla="*/ 663933 h 1536156"/>
              <a:gd name="connsiteX2" fmla="*/ 3927191 w 5548598"/>
              <a:gd name="connsiteY2" fmla="*/ 871369 h 1536156"/>
              <a:gd name="connsiteX3" fmla="*/ 5548598 w 5548598"/>
              <a:gd name="connsiteY3" fmla="*/ 0 h 1536156"/>
            </a:gdLst>
            <a:ahLst/>
            <a:cxnLst>
              <a:cxn ang="0">
                <a:pos x="connsiteX0" y="connsiteY0"/>
              </a:cxn>
              <a:cxn ang="0">
                <a:pos x="connsiteX1" y="connsiteY1"/>
              </a:cxn>
              <a:cxn ang="0">
                <a:pos x="connsiteX2" y="connsiteY2"/>
              </a:cxn>
              <a:cxn ang="0">
                <a:pos x="connsiteX3" y="connsiteY3"/>
              </a:cxn>
            </a:cxnLst>
            <a:rect l="l" t="t" r="r" b="b"/>
            <a:pathLst>
              <a:path w="5548598" h="1536156">
                <a:moveTo>
                  <a:pt x="0" y="1536156"/>
                </a:moveTo>
                <a:cubicBezTo>
                  <a:pt x="641350" y="998522"/>
                  <a:pt x="1271271" y="774731"/>
                  <a:pt x="1925803" y="663933"/>
                </a:cubicBezTo>
                <a:cubicBezTo>
                  <a:pt x="2580335" y="553135"/>
                  <a:pt x="3323392" y="982024"/>
                  <a:pt x="3927191" y="871369"/>
                </a:cubicBezTo>
                <a:cubicBezTo>
                  <a:pt x="4530990" y="760714"/>
                  <a:pt x="5202363" y="297628"/>
                  <a:pt x="5548598"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Oval 9"/>
          <p:cNvSpPr/>
          <p:nvPr/>
        </p:nvSpPr>
        <p:spPr bwMode="auto">
          <a:xfrm>
            <a:off x="1796372" y="4220253"/>
            <a:ext cx="431677" cy="406881"/>
          </a:xfrm>
          <a:prstGeom prst="ellipse">
            <a:avLst/>
          </a:prstGeom>
          <a:solidFill>
            <a:srgbClr val="7B1B1B"/>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a:extLst/>
        </p:spPr>
        <p:txBody>
          <a:bodyPr vert="horz" wrap="square" lIns="0" tIns="54864" rIns="0" bIns="0" numCol="1" rtlCol="0" anchor="t" anchorCtr="0" compatLnSpc="1">
            <a:prstTxWarp prst="textNoShape">
              <a:avLst/>
            </a:prstTxWarp>
          </a:bodyPr>
          <a:lstStyle/>
          <a:p>
            <a:pPr algn="ctr" defTabSz="1307377" fontAlgn="base">
              <a:spcBef>
                <a:spcPct val="0"/>
              </a:spcBef>
              <a:spcAft>
                <a:spcPct val="0"/>
              </a:spcAft>
              <a:defRPr/>
            </a:pPr>
            <a:r>
              <a:rPr lang="en-US" altLang="zh-CN" sz="1200" b="1" kern="0" dirty="0" smtClean="0">
                <a:solidFill>
                  <a:schemeClr val="bg1"/>
                </a:solidFill>
                <a:latin typeface="黑体" pitchFamily="49" charset="-122"/>
                <a:ea typeface="黑体" pitchFamily="49" charset="-122"/>
                <a:sym typeface="Gill Sans" charset="0"/>
              </a:rPr>
              <a:t>67%</a:t>
            </a:r>
            <a:endParaRPr lang="en-US" sz="1200" b="1" kern="0" dirty="0">
              <a:solidFill>
                <a:schemeClr val="bg1"/>
              </a:solidFill>
              <a:latin typeface="黑体" pitchFamily="49" charset="-122"/>
              <a:ea typeface="黑体" pitchFamily="49" charset="-122"/>
              <a:sym typeface="Gill Sans" charset="0"/>
            </a:endParaRPr>
          </a:p>
        </p:txBody>
      </p:sp>
      <p:sp>
        <p:nvSpPr>
          <p:cNvPr id="32" name="Oval 86"/>
          <p:cNvSpPr/>
          <p:nvPr/>
        </p:nvSpPr>
        <p:spPr bwMode="auto">
          <a:xfrm>
            <a:off x="3420898" y="3642441"/>
            <a:ext cx="440003" cy="435509"/>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0" tIns="54864" rIns="0" bIns="0" numCol="1" rtlCol="0" anchor="t" anchorCtr="0" compatLnSpc="1">
            <a:prstTxWarp prst="textNoShape">
              <a:avLst/>
            </a:prstTxWarp>
          </a:bodyPr>
          <a:lstStyle/>
          <a:p>
            <a:pPr algn="ctr" defTabSz="1307377" fontAlgn="base">
              <a:spcBef>
                <a:spcPct val="0"/>
              </a:spcBef>
              <a:spcAft>
                <a:spcPct val="0"/>
              </a:spcAft>
              <a:defRPr/>
            </a:pPr>
            <a:r>
              <a:rPr lang="en-US" altLang="zh-CN" sz="1200" b="1" kern="0" dirty="0" smtClean="0">
                <a:solidFill>
                  <a:schemeClr val="bg1"/>
                </a:solidFill>
                <a:latin typeface="黑体" pitchFamily="49" charset="-122"/>
                <a:ea typeface="黑体" pitchFamily="49" charset="-122"/>
                <a:sym typeface="Gill Sans" charset="0"/>
              </a:rPr>
              <a:t>82%</a:t>
            </a:r>
            <a:endParaRPr lang="en-US" altLang="en-US" sz="1200" b="1" kern="0" dirty="0">
              <a:solidFill>
                <a:schemeClr val="bg1"/>
              </a:solidFill>
              <a:latin typeface="黑体" pitchFamily="49" charset="-122"/>
              <a:ea typeface="黑体" pitchFamily="49" charset="-122"/>
              <a:sym typeface="Gill Sans" charset="0"/>
            </a:endParaRPr>
          </a:p>
        </p:txBody>
      </p:sp>
      <p:sp>
        <p:nvSpPr>
          <p:cNvPr id="33" name="Oval 94"/>
          <p:cNvSpPr/>
          <p:nvPr/>
        </p:nvSpPr>
        <p:spPr bwMode="auto">
          <a:xfrm>
            <a:off x="7779762" y="2857805"/>
            <a:ext cx="460827" cy="456121"/>
          </a:xfrm>
          <a:prstGeom prst="ellipse">
            <a:avLst/>
          </a:prstGeom>
          <a:solidFill>
            <a:schemeClr val="tx1">
              <a:lumMod val="75000"/>
              <a:lumOff val="25000"/>
            </a:schemeClr>
          </a:solidFill>
          <a:ln w="2540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0" tIns="54864" rIns="0" bIns="0" numCol="1" rtlCol="0" anchor="t" anchorCtr="0" compatLnSpc="1">
            <a:prstTxWarp prst="textNoShape">
              <a:avLst/>
            </a:prstTxWarp>
          </a:bodyPr>
          <a:lstStyle/>
          <a:p>
            <a:pPr algn="ctr" defTabSz="1307377" fontAlgn="base">
              <a:spcBef>
                <a:spcPct val="0"/>
              </a:spcBef>
              <a:spcAft>
                <a:spcPct val="0"/>
              </a:spcAft>
              <a:defRPr/>
            </a:pPr>
            <a:r>
              <a:rPr lang="en-US" altLang="zh-CN" sz="1200" b="1" kern="0" dirty="0" smtClean="0">
                <a:solidFill>
                  <a:schemeClr val="bg1"/>
                </a:solidFill>
                <a:latin typeface="黑体" pitchFamily="49" charset="-122"/>
                <a:ea typeface="黑体" pitchFamily="49" charset="-122"/>
                <a:sym typeface="Gill Sans" charset="0"/>
              </a:rPr>
              <a:t>85%</a:t>
            </a:r>
            <a:endParaRPr lang="en-US" altLang="en-US" sz="1200" b="1" kern="0" dirty="0">
              <a:solidFill>
                <a:schemeClr val="bg1"/>
              </a:solidFill>
              <a:latin typeface="黑体" pitchFamily="49" charset="-122"/>
              <a:ea typeface="黑体" pitchFamily="49" charset="-122"/>
              <a:sym typeface="Gill Sans" charset="0"/>
            </a:endParaRPr>
          </a:p>
        </p:txBody>
      </p:sp>
      <p:sp>
        <p:nvSpPr>
          <p:cNvPr id="35" name="Oval 99"/>
          <p:cNvSpPr/>
          <p:nvPr/>
        </p:nvSpPr>
        <p:spPr bwMode="auto">
          <a:xfrm>
            <a:off x="5687440" y="3892120"/>
            <a:ext cx="437946" cy="433471"/>
          </a:xfrm>
          <a:prstGeom prst="ellipse">
            <a:avLst/>
          </a:prstGeom>
          <a:solidFill>
            <a:srgbClr val="7B1B1B"/>
          </a:solidFill>
          <a:ln w="25400" cap="flat" cmpd="sng" algn="ctr">
            <a:noFill/>
            <a:prstDash val="solid"/>
            <a:round/>
            <a:headEnd type="none" w="med" len="med"/>
            <a:tailEnd type="none" w="med" len="med"/>
          </a:ln>
          <a:effectLst/>
          <a:extLst/>
        </p:spPr>
        <p:txBody>
          <a:bodyPr vert="horz" wrap="square" lIns="0" tIns="54864" rIns="0" bIns="0" numCol="1" rtlCol="0" anchor="t" anchorCtr="0" compatLnSpc="1">
            <a:prstTxWarp prst="textNoShape">
              <a:avLst/>
            </a:prstTxWarp>
          </a:bodyPr>
          <a:lstStyle/>
          <a:p>
            <a:pPr algn="ctr" defTabSz="1307377" fontAlgn="base">
              <a:spcBef>
                <a:spcPct val="0"/>
              </a:spcBef>
              <a:spcAft>
                <a:spcPct val="0"/>
              </a:spcAft>
              <a:defRPr/>
            </a:pPr>
            <a:r>
              <a:rPr lang="en-US" altLang="zh-CN" sz="1200" b="1" kern="0" dirty="0" smtClean="0">
                <a:solidFill>
                  <a:schemeClr val="bg1"/>
                </a:solidFill>
                <a:latin typeface="黑体" pitchFamily="49" charset="-122"/>
                <a:ea typeface="黑体" pitchFamily="49" charset="-122"/>
                <a:sym typeface="Gill Sans" charset="0"/>
              </a:rPr>
              <a:t>79%</a:t>
            </a:r>
            <a:endParaRPr lang="en-US" altLang="en-US" sz="1200" b="1" kern="0" dirty="0">
              <a:solidFill>
                <a:schemeClr val="bg1"/>
              </a:solidFill>
              <a:latin typeface="黑体" pitchFamily="49" charset="-122"/>
              <a:ea typeface="黑体" pitchFamily="49" charset="-122"/>
              <a:sym typeface="Gill Sans" charset="0"/>
            </a:endParaRPr>
          </a:p>
        </p:txBody>
      </p:sp>
      <p:sp>
        <p:nvSpPr>
          <p:cNvPr id="24" name="TextBox 6"/>
          <p:cNvSpPr txBox="1">
            <a:spLocks noChangeArrowheads="1"/>
          </p:cNvSpPr>
          <p:nvPr/>
        </p:nvSpPr>
        <p:spPr bwMode="auto">
          <a:xfrm>
            <a:off x="19456" y="3998084"/>
            <a:ext cx="131323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600" b="1" dirty="0" smtClean="0">
                <a:latin typeface="黑体" pitchFamily="49" charset="-122"/>
                <a:ea typeface="黑体" pitchFamily="49" charset="-122"/>
              </a:rPr>
              <a:t>动植物科学</a:t>
            </a:r>
          </a:p>
        </p:txBody>
      </p:sp>
      <p:sp>
        <p:nvSpPr>
          <p:cNvPr id="25" name="TextBox 6"/>
          <p:cNvSpPr txBox="1">
            <a:spLocks noChangeArrowheads="1"/>
          </p:cNvSpPr>
          <p:nvPr/>
        </p:nvSpPr>
        <p:spPr bwMode="auto">
          <a:xfrm>
            <a:off x="214016" y="4698460"/>
            <a:ext cx="1118681" cy="335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600" b="1" dirty="0" smtClean="0">
                <a:latin typeface="黑体" pitchFamily="49" charset="-122"/>
                <a:ea typeface="黑体" pitchFamily="49" charset="-122"/>
              </a:rPr>
              <a:t>农业科学</a:t>
            </a:r>
          </a:p>
        </p:txBody>
      </p:sp>
      <p:sp>
        <p:nvSpPr>
          <p:cNvPr id="28" name="TextBox 27"/>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方正兰亭细黑_GBK" pitchFamily="2" charset="-122"/>
                <a:ea typeface="方正兰亭细黑_GBK" pitchFamily="2" charset="-122"/>
              </a:rPr>
              <a:t>实施效果</a:t>
            </a:r>
          </a:p>
        </p:txBody>
      </p:sp>
      <p:sp>
        <p:nvSpPr>
          <p:cNvPr id="29" name="TextBox 28"/>
          <p:cNvSpPr txBox="1"/>
          <p:nvPr/>
        </p:nvSpPr>
        <p:spPr>
          <a:xfrm>
            <a:off x="2441102" y="267886"/>
            <a:ext cx="1035628" cy="338554"/>
          </a:xfrm>
          <a:prstGeom prst="rect">
            <a:avLst/>
          </a:prstGeom>
          <a:noFill/>
        </p:spPr>
        <p:txBody>
          <a:bodyPr wrap="square" rtlCol="0">
            <a:spAutoFit/>
          </a:bodyPr>
          <a:lstStyle/>
          <a:p>
            <a:r>
              <a:rPr lang="en-US" altLang="zh-CN" sz="1600" dirty="0" smtClean="0">
                <a:solidFill>
                  <a:srgbClr val="C00000"/>
                </a:solidFill>
                <a:latin typeface="Kozuka Gothic Pro R" pitchFamily="34" charset="-128"/>
                <a:ea typeface="Kozuka Gothic Pro R" pitchFamily="34" charset="-128"/>
              </a:rPr>
              <a:t>EFFECT</a:t>
            </a:r>
            <a:endParaRPr lang="zh-CN" altLang="en-US" sz="1600" dirty="0">
              <a:solidFill>
                <a:srgbClr val="C00000"/>
              </a:solidFill>
              <a:latin typeface="Kozuka Gothic Pro R" pitchFamily="34" charset="-128"/>
              <a:ea typeface="Kozuka Gothic Pro R" pitchFamily="34" charset="-128"/>
            </a:endParaRPr>
          </a:p>
        </p:txBody>
      </p:sp>
    </p:spTree>
    <p:custDataLst>
      <p:tags r:id="rId1"/>
    </p:custDataLst>
    <p:extLst>
      <p:ext uri="{BB962C8B-B14F-4D97-AF65-F5344CB8AC3E}">
        <p14:creationId xmlns="" xmlns:p14="http://schemas.microsoft.com/office/powerpoint/2010/main" val="6936816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300"/>
                            </p:stCondLst>
                            <p:childTnLst>
                              <p:par>
                                <p:cTn id="9" presetID="1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ppt_x</p:attrName>
                                        </p:attrNameLst>
                                      </p:cBhvr>
                                      <p:tavLst>
                                        <p:tav tm="0">
                                          <p:val>
                                            <p:strVal val="#ppt_x-#ppt_w*1.125000"/>
                                          </p:val>
                                        </p:tav>
                                        <p:tav tm="100000">
                                          <p:val>
                                            <p:strVal val="#ppt_x"/>
                                          </p:val>
                                        </p:tav>
                                      </p:tavLst>
                                    </p:anim>
                                    <p:animEffect transition="in" filter="wipe(right)">
                                      <p:cBhvr>
                                        <p:cTn id="16" dur="500"/>
                                        <p:tgtEl>
                                          <p:spTgt spid="29"/>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800"/>
                            </p:stCondLst>
                            <p:childTnLst>
                              <p:par>
                                <p:cTn id="22" presetID="22" presetClass="entr" presetSubtype="4" fill="hold" grpId="0" nodeType="after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wipe(down)">
                                      <p:cBhvr>
                                        <p:cTn id="24" dur="300"/>
                                        <p:tgtEl>
                                          <p:spTgt spid="10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18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3000"/>
                                        <p:tgtEl>
                                          <p:spTgt spid="38"/>
                                        </p:tgtEl>
                                      </p:cBhvr>
                                    </p:animEffect>
                                  </p:childTnLst>
                                </p:cTn>
                              </p:par>
                              <p:par>
                                <p:cTn id="34" presetID="42" presetClass="entr" presetSubtype="0" fill="hold" grpId="0" nodeType="withEffect">
                                  <p:stCondLst>
                                    <p:cond delay="2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0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30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200"/>
                                  </p:stCondLst>
                                  <p:childTnLst>
                                    <p:set>
                                      <p:cBhvr>
                                        <p:cTn id="55" dur="1" fill="hold">
                                          <p:stCondLst>
                                            <p:cond delay="0"/>
                                          </p:stCondLst>
                                        </p:cTn>
                                        <p:tgtEl>
                                          <p:spTgt spid="84"/>
                                        </p:tgtEl>
                                        <p:attrNameLst>
                                          <p:attrName>style.visibility</p:attrName>
                                        </p:attrNameLst>
                                      </p:cBhvr>
                                      <p:to>
                                        <p:strVal val="visible"/>
                                      </p:to>
                                    </p:set>
                                    <p:anim calcmode="lin" valueType="num">
                                      <p:cBhvr>
                                        <p:cTn id="56" dur="250" fill="hold"/>
                                        <p:tgtEl>
                                          <p:spTgt spid="84"/>
                                        </p:tgtEl>
                                        <p:attrNameLst>
                                          <p:attrName>ppt_w</p:attrName>
                                        </p:attrNameLst>
                                      </p:cBhvr>
                                      <p:tavLst>
                                        <p:tav tm="0">
                                          <p:val>
                                            <p:fltVal val="0"/>
                                          </p:val>
                                        </p:tav>
                                        <p:tav tm="100000">
                                          <p:val>
                                            <p:strVal val="#ppt_w"/>
                                          </p:val>
                                        </p:tav>
                                      </p:tavLst>
                                    </p:anim>
                                    <p:anim calcmode="lin" valueType="num">
                                      <p:cBhvr>
                                        <p:cTn id="57" dur="250" fill="hold"/>
                                        <p:tgtEl>
                                          <p:spTgt spid="84"/>
                                        </p:tgtEl>
                                        <p:attrNameLst>
                                          <p:attrName>ppt_h</p:attrName>
                                        </p:attrNameLst>
                                      </p:cBhvr>
                                      <p:tavLst>
                                        <p:tav tm="0">
                                          <p:val>
                                            <p:fltVal val="0"/>
                                          </p:val>
                                        </p:tav>
                                        <p:tav tm="100000">
                                          <p:val>
                                            <p:strVal val="#ppt_h"/>
                                          </p:val>
                                        </p:tav>
                                      </p:tavLst>
                                    </p:anim>
                                    <p:animEffect transition="in" filter="fade">
                                      <p:cBhvr>
                                        <p:cTn id="58" dur="250"/>
                                        <p:tgtEl>
                                          <p:spTgt spid="84"/>
                                        </p:tgtEl>
                                      </p:cBhvr>
                                    </p:animEffect>
                                  </p:childTnLst>
                                </p:cTn>
                              </p:par>
                              <p:par>
                                <p:cTn id="59" presetID="53" presetClass="entr" presetSubtype="16" fill="hold" grpId="0" nodeType="withEffect">
                                  <p:stCondLst>
                                    <p:cond delay="1000"/>
                                  </p:stCondLst>
                                  <p:childTnLst>
                                    <p:set>
                                      <p:cBhvr>
                                        <p:cTn id="60" dur="1" fill="hold">
                                          <p:stCondLst>
                                            <p:cond delay="0"/>
                                          </p:stCondLst>
                                        </p:cTn>
                                        <p:tgtEl>
                                          <p:spTgt spid="85"/>
                                        </p:tgtEl>
                                        <p:attrNameLst>
                                          <p:attrName>style.visibility</p:attrName>
                                        </p:attrNameLst>
                                      </p:cBhvr>
                                      <p:to>
                                        <p:strVal val="visible"/>
                                      </p:to>
                                    </p:set>
                                    <p:anim calcmode="lin" valueType="num">
                                      <p:cBhvr>
                                        <p:cTn id="61" dur="250" fill="hold"/>
                                        <p:tgtEl>
                                          <p:spTgt spid="85"/>
                                        </p:tgtEl>
                                        <p:attrNameLst>
                                          <p:attrName>ppt_w</p:attrName>
                                        </p:attrNameLst>
                                      </p:cBhvr>
                                      <p:tavLst>
                                        <p:tav tm="0">
                                          <p:val>
                                            <p:fltVal val="0"/>
                                          </p:val>
                                        </p:tav>
                                        <p:tav tm="100000">
                                          <p:val>
                                            <p:strVal val="#ppt_w"/>
                                          </p:val>
                                        </p:tav>
                                      </p:tavLst>
                                    </p:anim>
                                    <p:anim calcmode="lin" valueType="num">
                                      <p:cBhvr>
                                        <p:cTn id="62" dur="250" fill="hold"/>
                                        <p:tgtEl>
                                          <p:spTgt spid="85"/>
                                        </p:tgtEl>
                                        <p:attrNameLst>
                                          <p:attrName>ppt_h</p:attrName>
                                        </p:attrNameLst>
                                      </p:cBhvr>
                                      <p:tavLst>
                                        <p:tav tm="0">
                                          <p:val>
                                            <p:fltVal val="0"/>
                                          </p:val>
                                        </p:tav>
                                        <p:tav tm="100000">
                                          <p:val>
                                            <p:strVal val="#ppt_h"/>
                                          </p:val>
                                        </p:tav>
                                      </p:tavLst>
                                    </p:anim>
                                    <p:animEffect transition="in" filter="fade">
                                      <p:cBhvr>
                                        <p:cTn id="63" dur="250"/>
                                        <p:tgtEl>
                                          <p:spTgt spid="85"/>
                                        </p:tgtEl>
                                      </p:cBhvr>
                                    </p:animEffect>
                                  </p:childTnLst>
                                </p:cTn>
                              </p:par>
                              <p:par>
                                <p:cTn id="64" presetID="53" presetClass="entr" presetSubtype="16" fill="hold" grpId="0" nodeType="withEffect">
                                  <p:stCondLst>
                                    <p:cond delay="1800"/>
                                  </p:stCondLst>
                                  <p:childTnLst>
                                    <p:set>
                                      <p:cBhvr>
                                        <p:cTn id="65" dur="1" fill="hold">
                                          <p:stCondLst>
                                            <p:cond delay="0"/>
                                          </p:stCondLst>
                                        </p:cTn>
                                        <p:tgtEl>
                                          <p:spTgt spid="87"/>
                                        </p:tgtEl>
                                        <p:attrNameLst>
                                          <p:attrName>style.visibility</p:attrName>
                                        </p:attrNameLst>
                                      </p:cBhvr>
                                      <p:to>
                                        <p:strVal val="visible"/>
                                      </p:to>
                                    </p:set>
                                    <p:anim calcmode="lin" valueType="num">
                                      <p:cBhvr>
                                        <p:cTn id="66" dur="250" fill="hold"/>
                                        <p:tgtEl>
                                          <p:spTgt spid="87"/>
                                        </p:tgtEl>
                                        <p:attrNameLst>
                                          <p:attrName>ppt_w</p:attrName>
                                        </p:attrNameLst>
                                      </p:cBhvr>
                                      <p:tavLst>
                                        <p:tav tm="0">
                                          <p:val>
                                            <p:fltVal val="0"/>
                                          </p:val>
                                        </p:tav>
                                        <p:tav tm="100000">
                                          <p:val>
                                            <p:strVal val="#ppt_w"/>
                                          </p:val>
                                        </p:tav>
                                      </p:tavLst>
                                    </p:anim>
                                    <p:anim calcmode="lin" valueType="num">
                                      <p:cBhvr>
                                        <p:cTn id="67" dur="250" fill="hold"/>
                                        <p:tgtEl>
                                          <p:spTgt spid="87"/>
                                        </p:tgtEl>
                                        <p:attrNameLst>
                                          <p:attrName>ppt_h</p:attrName>
                                        </p:attrNameLst>
                                      </p:cBhvr>
                                      <p:tavLst>
                                        <p:tav tm="0">
                                          <p:val>
                                            <p:fltVal val="0"/>
                                          </p:val>
                                        </p:tav>
                                        <p:tav tm="100000">
                                          <p:val>
                                            <p:strVal val="#ppt_h"/>
                                          </p:val>
                                        </p:tav>
                                      </p:tavLst>
                                    </p:anim>
                                    <p:animEffect transition="in" filter="fade">
                                      <p:cBhvr>
                                        <p:cTn id="68" dur="250"/>
                                        <p:tgtEl>
                                          <p:spTgt spid="87"/>
                                        </p:tgtEl>
                                      </p:cBhvr>
                                    </p:animEffect>
                                  </p:childTnLst>
                                </p:cTn>
                              </p:par>
                              <p:par>
                                <p:cTn id="69" presetID="49" presetClass="entr" presetSubtype="0" repeatCount="indefinite" decel="100000" grpId="0" nodeType="withEffect">
                                  <p:stCondLst>
                                    <p:cond delay="1800"/>
                                  </p:stCondLst>
                                  <p:endCondLst>
                                    <p:cond evt="onNext" delay="0">
                                      <p:tgtEl>
                                        <p:sldTgt/>
                                      </p:tgtEl>
                                    </p:cond>
                                  </p:endCondLst>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fltVal val="0"/>
                                          </p:val>
                                        </p:tav>
                                        <p:tav tm="100000">
                                          <p:val>
                                            <p:strVal val="#ppt_w"/>
                                          </p:val>
                                        </p:tav>
                                      </p:tavLst>
                                    </p:anim>
                                    <p:anim calcmode="lin" valueType="num">
                                      <p:cBhvr>
                                        <p:cTn id="72" dur="1000" fill="hold"/>
                                        <p:tgtEl>
                                          <p:spTgt spid="22"/>
                                        </p:tgtEl>
                                        <p:attrNameLst>
                                          <p:attrName>ppt_h</p:attrName>
                                        </p:attrNameLst>
                                      </p:cBhvr>
                                      <p:tavLst>
                                        <p:tav tm="0">
                                          <p:val>
                                            <p:fltVal val="0"/>
                                          </p:val>
                                        </p:tav>
                                        <p:tav tm="100000">
                                          <p:val>
                                            <p:strVal val="#ppt_h"/>
                                          </p:val>
                                        </p:tav>
                                      </p:tavLst>
                                    </p:anim>
                                    <p:anim calcmode="lin" valueType="num">
                                      <p:cBhvr>
                                        <p:cTn id="73" dur="1000" fill="hold"/>
                                        <p:tgtEl>
                                          <p:spTgt spid="22"/>
                                        </p:tgtEl>
                                        <p:attrNameLst>
                                          <p:attrName>style.rotation</p:attrName>
                                        </p:attrNameLst>
                                      </p:cBhvr>
                                      <p:tavLst>
                                        <p:tav tm="0">
                                          <p:val>
                                            <p:fltVal val="360"/>
                                          </p:val>
                                        </p:tav>
                                        <p:tav tm="100000">
                                          <p:val>
                                            <p:fltVal val="0"/>
                                          </p:val>
                                        </p:tav>
                                      </p:tavLst>
                                    </p:anim>
                                    <p:animEffect transition="in" filter="fade">
                                      <p:cBhvr>
                                        <p:cTn id="74" dur="1000"/>
                                        <p:tgtEl>
                                          <p:spTgt spid="22"/>
                                        </p:tgtEl>
                                      </p:cBhvr>
                                    </p:animEffect>
                                  </p:childTnLst>
                                  <p:subTnLst>
                                    <p:set>
                                      <p:cBhvr override="childStyle">
                                        <p:cTn dur="1" fill="hold" display="0" masterRel="sameClick" afterEffect="1">
                                          <p:stCondLst>
                                            <p:cond evt="end" delay="0">
                                              <p:tn val="69"/>
                                            </p:cond>
                                          </p:stCondLst>
                                        </p:cTn>
                                        <p:tgtEl>
                                          <p:spTgt spid="22"/>
                                        </p:tgtEl>
                                        <p:attrNameLst>
                                          <p:attrName>style.visibility</p:attrName>
                                        </p:attrNameLst>
                                      </p:cBhvr>
                                      <p:to>
                                        <p:strVal val="hidden"/>
                                      </p:to>
                                    </p:set>
                                  </p:subTnLst>
                                </p:cTn>
                              </p:par>
                              <p:par>
                                <p:cTn id="75" presetID="53" presetClass="entr" presetSubtype="16" fill="hold" grpId="0" nodeType="withEffect">
                                  <p:stCondLst>
                                    <p:cond delay="2900"/>
                                  </p:stCondLst>
                                  <p:childTnLst>
                                    <p:set>
                                      <p:cBhvr>
                                        <p:cTn id="76" dur="1" fill="hold">
                                          <p:stCondLst>
                                            <p:cond delay="0"/>
                                          </p:stCondLst>
                                        </p:cTn>
                                        <p:tgtEl>
                                          <p:spTgt spid="86"/>
                                        </p:tgtEl>
                                        <p:attrNameLst>
                                          <p:attrName>style.visibility</p:attrName>
                                        </p:attrNameLst>
                                      </p:cBhvr>
                                      <p:to>
                                        <p:strVal val="visible"/>
                                      </p:to>
                                    </p:set>
                                    <p:anim calcmode="lin" valueType="num">
                                      <p:cBhvr>
                                        <p:cTn id="77" dur="250" fill="hold"/>
                                        <p:tgtEl>
                                          <p:spTgt spid="86"/>
                                        </p:tgtEl>
                                        <p:attrNameLst>
                                          <p:attrName>ppt_w</p:attrName>
                                        </p:attrNameLst>
                                      </p:cBhvr>
                                      <p:tavLst>
                                        <p:tav tm="0">
                                          <p:val>
                                            <p:fltVal val="0"/>
                                          </p:val>
                                        </p:tav>
                                        <p:tav tm="100000">
                                          <p:val>
                                            <p:strVal val="#ppt_w"/>
                                          </p:val>
                                        </p:tav>
                                      </p:tavLst>
                                    </p:anim>
                                    <p:anim calcmode="lin" valueType="num">
                                      <p:cBhvr>
                                        <p:cTn id="78" dur="250" fill="hold"/>
                                        <p:tgtEl>
                                          <p:spTgt spid="86"/>
                                        </p:tgtEl>
                                        <p:attrNameLst>
                                          <p:attrName>ppt_h</p:attrName>
                                        </p:attrNameLst>
                                      </p:cBhvr>
                                      <p:tavLst>
                                        <p:tav tm="0">
                                          <p:val>
                                            <p:fltVal val="0"/>
                                          </p:val>
                                        </p:tav>
                                        <p:tav tm="100000">
                                          <p:val>
                                            <p:strVal val="#ppt_h"/>
                                          </p:val>
                                        </p:tav>
                                      </p:tavLst>
                                    </p:anim>
                                    <p:animEffect transition="in" filter="fade">
                                      <p:cBhvr>
                                        <p:cTn id="79" dur="250"/>
                                        <p:tgtEl>
                                          <p:spTgt spid="86"/>
                                        </p:tgtEl>
                                      </p:cBhvr>
                                    </p:animEffect>
                                  </p:childTnLst>
                                </p:cTn>
                              </p:par>
                              <p:par>
                                <p:cTn id="80" presetID="42" presetClass="entr" presetSubtype="0" fill="hold" grpId="0" nodeType="withEffect">
                                  <p:stCondLst>
                                    <p:cond delay="290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childTnLst>
                          </p:cTn>
                        </p:par>
                        <p:par>
                          <p:cTn id="85" fill="hold">
                            <p:stCondLst>
                              <p:cond delay="5800"/>
                            </p:stCondLst>
                            <p:childTnLst>
                              <p:par>
                                <p:cTn id="86" presetID="22" presetClass="entr" presetSubtype="8"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3000"/>
                                        <p:tgtEl>
                                          <p:spTgt spid="30"/>
                                        </p:tgtEl>
                                      </p:cBhvr>
                                    </p:animEffect>
                                  </p:childTnLst>
                                </p:cTn>
                              </p:par>
                              <p:par>
                                <p:cTn id="89" presetID="53" presetClass="entr" presetSubtype="16" fill="hold" nodeType="withEffect">
                                  <p:stCondLst>
                                    <p:cond delay="200"/>
                                  </p:stCondLst>
                                  <p:childTnLst>
                                    <p:set>
                                      <p:cBhvr>
                                        <p:cTn id="90" dur="1" fill="hold">
                                          <p:stCondLst>
                                            <p:cond delay="0"/>
                                          </p:stCondLst>
                                        </p:cTn>
                                        <p:tgtEl>
                                          <p:spTgt spid="31"/>
                                        </p:tgtEl>
                                        <p:attrNameLst>
                                          <p:attrName>style.visibility</p:attrName>
                                        </p:attrNameLst>
                                      </p:cBhvr>
                                      <p:to>
                                        <p:strVal val="visible"/>
                                      </p:to>
                                    </p:set>
                                    <p:anim calcmode="lin" valueType="num">
                                      <p:cBhvr>
                                        <p:cTn id="91" dur="250" fill="hold"/>
                                        <p:tgtEl>
                                          <p:spTgt spid="31"/>
                                        </p:tgtEl>
                                        <p:attrNameLst>
                                          <p:attrName>ppt_w</p:attrName>
                                        </p:attrNameLst>
                                      </p:cBhvr>
                                      <p:tavLst>
                                        <p:tav tm="0">
                                          <p:val>
                                            <p:fltVal val="0"/>
                                          </p:val>
                                        </p:tav>
                                        <p:tav tm="100000">
                                          <p:val>
                                            <p:strVal val="#ppt_w"/>
                                          </p:val>
                                        </p:tav>
                                      </p:tavLst>
                                    </p:anim>
                                    <p:anim calcmode="lin" valueType="num">
                                      <p:cBhvr>
                                        <p:cTn id="92" dur="250" fill="hold"/>
                                        <p:tgtEl>
                                          <p:spTgt spid="31"/>
                                        </p:tgtEl>
                                        <p:attrNameLst>
                                          <p:attrName>ppt_h</p:attrName>
                                        </p:attrNameLst>
                                      </p:cBhvr>
                                      <p:tavLst>
                                        <p:tav tm="0">
                                          <p:val>
                                            <p:fltVal val="0"/>
                                          </p:val>
                                        </p:tav>
                                        <p:tav tm="100000">
                                          <p:val>
                                            <p:strVal val="#ppt_h"/>
                                          </p:val>
                                        </p:tav>
                                      </p:tavLst>
                                    </p:anim>
                                    <p:animEffect transition="in" filter="fade">
                                      <p:cBhvr>
                                        <p:cTn id="93" dur="250"/>
                                        <p:tgtEl>
                                          <p:spTgt spid="31"/>
                                        </p:tgtEl>
                                      </p:cBhvr>
                                    </p:animEffect>
                                  </p:childTnLst>
                                </p:cTn>
                              </p:par>
                              <p:par>
                                <p:cTn id="94" presetID="53" presetClass="entr" presetSubtype="16" fill="hold" nodeType="withEffect">
                                  <p:stCondLst>
                                    <p:cond delay="900"/>
                                  </p:stCondLst>
                                  <p:childTnLst>
                                    <p:set>
                                      <p:cBhvr>
                                        <p:cTn id="95" dur="1" fill="hold">
                                          <p:stCondLst>
                                            <p:cond delay="0"/>
                                          </p:stCondLst>
                                        </p:cTn>
                                        <p:tgtEl>
                                          <p:spTgt spid="32"/>
                                        </p:tgtEl>
                                        <p:attrNameLst>
                                          <p:attrName>style.visibility</p:attrName>
                                        </p:attrNameLst>
                                      </p:cBhvr>
                                      <p:to>
                                        <p:strVal val="visible"/>
                                      </p:to>
                                    </p:set>
                                    <p:anim calcmode="lin" valueType="num">
                                      <p:cBhvr>
                                        <p:cTn id="96" dur="250" fill="hold"/>
                                        <p:tgtEl>
                                          <p:spTgt spid="32"/>
                                        </p:tgtEl>
                                        <p:attrNameLst>
                                          <p:attrName>ppt_w</p:attrName>
                                        </p:attrNameLst>
                                      </p:cBhvr>
                                      <p:tavLst>
                                        <p:tav tm="0">
                                          <p:val>
                                            <p:fltVal val="0"/>
                                          </p:val>
                                        </p:tav>
                                        <p:tav tm="100000">
                                          <p:val>
                                            <p:strVal val="#ppt_w"/>
                                          </p:val>
                                        </p:tav>
                                      </p:tavLst>
                                    </p:anim>
                                    <p:anim calcmode="lin" valueType="num">
                                      <p:cBhvr>
                                        <p:cTn id="97" dur="250" fill="hold"/>
                                        <p:tgtEl>
                                          <p:spTgt spid="32"/>
                                        </p:tgtEl>
                                        <p:attrNameLst>
                                          <p:attrName>ppt_h</p:attrName>
                                        </p:attrNameLst>
                                      </p:cBhvr>
                                      <p:tavLst>
                                        <p:tav tm="0">
                                          <p:val>
                                            <p:fltVal val="0"/>
                                          </p:val>
                                        </p:tav>
                                        <p:tav tm="100000">
                                          <p:val>
                                            <p:strVal val="#ppt_h"/>
                                          </p:val>
                                        </p:tav>
                                      </p:tavLst>
                                    </p:anim>
                                    <p:animEffect transition="in" filter="fade">
                                      <p:cBhvr>
                                        <p:cTn id="98" dur="250"/>
                                        <p:tgtEl>
                                          <p:spTgt spid="32"/>
                                        </p:tgtEl>
                                      </p:cBhvr>
                                    </p:animEffect>
                                  </p:childTnLst>
                                </p:cTn>
                              </p:par>
                              <p:par>
                                <p:cTn id="99" presetID="53" presetClass="entr" presetSubtype="16" fill="hold" nodeType="withEffect">
                                  <p:stCondLst>
                                    <p:cond delay="190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250" fill="hold"/>
                                        <p:tgtEl>
                                          <p:spTgt spid="35"/>
                                        </p:tgtEl>
                                        <p:attrNameLst>
                                          <p:attrName>ppt_w</p:attrName>
                                        </p:attrNameLst>
                                      </p:cBhvr>
                                      <p:tavLst>
                                        <p:tav tm="0">
                                          <p:val>
                                            <p:fltVal val="0"/>
                                          </p:val>
                                        </p:tav>
                                        <p:tav tm="100000">
                                          <p:val>
                                            <p:strVal val="#ppt_w"/>
                                          </p:val>
                                        </p:tav>
                                      </p:tavLst>
                                    </p:anim>
                                    <p:anim calcmode="lin" valueType="num">
                                      <p:cBhvr>
                                        <p:cTn id="102" dur="250" fill="hold"/>
                                        <p:tgtEl>
                                          <p:spTgt spid="35"/>
                                        </p:tgtEl>
                                        <p:attrNameLst>
                                          <p:attrName>ppt_h</p:attrName>
                                        </p:attrNameLst>
                                      </p:cBhvr>
                                      <p:tavLst>
                                        <p:tav tm="0">
                                          <p:val>
                                            <p:fltVal val="0"/>
                                          </p:val>
                                        </p:tav>
                                        <p:tav tm="100000">
                                          <p:val>
                                            <p:strVal val="#ppt_h"/>
                                          </p:val>
                                        </p:tav>
                                      </p:tavLst>
                                    </p:anim>
                                    <p:animEffect transition="in" filter="fade">
                                      <p:cBhvr>
                                        <p:cTn id="103" dur="250"/>
                                        <p:tgtEl>
                                          <p:spTgt spid="35"/>
                                        </p:tgtEl>
                                      </p:cBhvr>
                                    </p:animEffect>
                                  </p:childTnLst>
                                </p:cTn>
                              </p:par>
                              <p:par>
                                <p:cTn id="104" presetID="53" presetClass="entr" presetSubtype="16" fill="hold" nodeType="withEffect">
                                  <p:stCondLst>
                                    <p:cond delay="290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250" fill="hold"/>
                                        <p:tgtEl>
                                          <p:spTgt spid="33"/>
                                        </p:tgtEl>
                                        <p:attrNameLst>
                                          <p:attrName>ppt_w</p:attrName>
                                        </p:attrNameLst>
                                      </p:cBhvr>
                                      <p:tavLst>
                                        <p:tav tm="0">
                                          <p:val>
                                            <p:fltVal val="0"/>
                                          </p:val>
                                        </p:tav>
                                        <p:tav tm="100000">
                                          <p:val>
                                            <p:strVal val="#ppt_w"/>
                                          </p:val>
                                        </p:tav>
                                      </p:tavLst>
                                    </p:anim>
                                    <p:anim calcmode="lin" valueType="num">
                                      <p:cBhvr>
                                        <p:cTn id="107" dur="250" fill="hold"/>
                                        <p:tgtEl>
                                          <p:spTgt spid="33"/>
                                        </p:tgtEl>
                                        <p:attrNameLst>
                                          <p:attrName>ppt_h</p:attrName>
                                        </p:attrNameLst>
                                      </p:cBhvr>
                                      <p:tavLst>
                                        <p:tav tm="0">
                                          <p:val>
                                            <p:fltVal val="0"/>
                                          </p:val>
                                        </p:tav>
                                        <p:tav tm="100000">
                                          <p:val>
                                            <p:strVal val="#ppt_h"/>
                                          </p:val>
                                        </p:tav>
                                      </p:tavLst>
                                    </p:anim>
                                    <p:animEffect transition="in" filter="fade">
                                      <p:cBhvr>
                                        <p:cTn id="108"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38" grpId="0" animBg="1"/>
      <p:bldP spid="39" grpId="0"/>
      <p:bldP spid="40" grpId="0"/>
      <p:bldP spid="41" grpId="0"/>
      <p:bldP spid="42" grpId="0"/>
      <p:bldP spid="84" grpId="0" animBg="1"/>
      <p:bldP spid="85" grpId="0" animBg="1"/>
      <p:bldP spid="86" grpId="0" animBg="1"/>
      <p:bldP spid="22" grpId="0" animBg="1"/>
      <p:bldP spid="87" grpId="0" animBg="1"/>
      <p:bldP spid="24" grpId="0"/>
      <p:bldP spid="25" grpId="0"/>
      <p:bldP spid="28" grpId="0"/>
      <p:bldP spid="29" grpId="0" uiExpand="1"/>
    </p:bldLst>
  </p:timing>
</p:sld>
</file>

<file path=ppt/tags/tag1.xml><?xml version="1.0" encoding="utf-8"?>
<p:tagLst xmlns:a="http://schemas.openxmlformats.org/drawingml/2006/main" xmlns:r="http://schemas.openxmlformats.org/officeDocument/2006/relationships" xmlns:p="http://schemas.openxmlformats.org/presentationml/2006/main">
  <p:tag name="SELECTED" val="True"/>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7842</TotalTime>
  <Words>776</Words>
  <Application>Microsoft Office PowerPoint</Application>
  <PresentationFormat>全屏显示(16:9)</PresentationFormat>
  <Paragraphs>93</Paragraphs>
  <Slides>12</Slides>
  <Notes>12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宋体</vt:lpstr>
      <vt:lpstr>微软雅黑</vt:lpstr>
      <vt:lpstr>Calibri</vt:lpstr>
      <vt:lpstr>Times New Roman</vt:lpstr>
      <vt:lpstr>方正兰亭细黑_GBK</vt:lpstr>
      <vt:lpstr>Kozuka Gothic Pro R</vt:lpstr>
      <vt:lpstr>Watford DB</vt:lpstr>
      <vt:lpstr>造字工房劲黑（非商用）常规体</vt:lpstr>
      <vt:lpstr>方正兰亭纤黑简体</vt:lpstr>
      <vt:lpstr>方正兰亭细黑_GBK_M</vt:lpstr>
      <vt:lpstr>黑体</vt:lpstr>
      <vt:lpstr>Gill Sans</vt:lpstr>
      <vt:lpstr>华文中宋</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Company>www.microsoft.com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PPT030</dc:title>
  <dc:creator>User</dc:creator>
  <cp:lastModifiedBy>Administrator</cp:lastModifiedBy>
  <cp:revision>324</cp:revision>
  <dcterms:created xsi:type="dcterms:W3CDTF">2015-01-22T11:01:02Z</dcterms:created>
  <dcterms:modified xsi:type="dcterms:W3CDTF">2017-12-28T07:29:31Z</dcterms:modified>
</cp:coreProperties>
</file>