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81" r:id="rId4"/>
    <p:sldId id="261" r:id="rId5"/>
    <p:sldId id="263" r:id="rId6"/>
    <p:sldId id="266" r:id="rId7"/>
    <p:sldId id="267" r:id="rId8"/>
    <p:sldId id="271" r:id="rId9"/>
    <p:sldId id="282" r:id="rId10"/>
    <p:sldId id="283" r:id="rId11"/>
    <p:sldId id="284" r:id="rId12"/>
    <p:sldId id="286" r:id="rId13"/>
    <p:sldId id="289" r:id="rId14"/>
    <p:sldId id="274" r:id="rId15"/>
    <p:sldId id="290" r:id="rId16"/>
    <p:sldId id="275" r:id="rId17"/>
    <p:sldId id="285" r:id="rId18"/>
    <p:sldId id="279" r:id="rId19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449"/>
    <a:srgbClr val="046538"/>
    <a:srgbClr val="A4CE52"/>
    <a:srgbClr val="E0E66A"/>
    <a:srgbClr val="119242"/>
    <a:srgbClr val="0A943F"/>
    <a:srgbClr val="E3E568"/>
    <a:srgbClr val="74C05E"/>
    <a:srgbClr val="27784F"/>
    <a:srgbClr val="55A65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3554" autoAdjust="0"/>
  </p:normalViewPr>
  <p:slideViewPr>
    <p:cSldViewPr>
      <p:cViewPr>
        <p:scale>
          <a:sx n="90" d="100"/>
          <a:sy n="90" d="100"/>
        </p:scale>
        <p:origin x="-1002" y="-54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5F38-2B2D-4257-88BA-38509297082B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EA37-6B86-4B62-831C-E9030B8993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85626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5F38-2B2D-4257-88BA-38509297082B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EA37-6B86-4B62-831C-E9030B8993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409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5F38-2B2D-4257-88BA-38509297082B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EA37-6B86-4B62-831C-E9030B8993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6043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5F38-2B2D-4257-88BA-38509297082B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EA37-6B86-4B62-831C-E9030B8993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69336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5F38-2B2D-4257-88BA-38509297082B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EA37-6B86-4B62-831C-E9030B8993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18560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5F38-2B2D-4257-88BA-38509297082B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EA37-6B86-4B62-831C-E9030B8993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000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5F38-2B2D-4257-88BA-38509297082B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EA37-6B86-4B62-831C-E9030B8993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91076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5F38-2B2D-4257-88BA-38509297082B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EA37-6B86-4B62-831C-E9030B8993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96414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5F38-2B2D-4257-88BA-38509297082B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EA37-6B86-4B62-831C-E9030B8993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587976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5F38-2B2D-4257-88BA-38509297082B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EA37-6B86-4B62-831C-E9030B8993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677565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5F38-2B2D-4257-88BA-38509297082B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7EA37-6B86-4B62-831C-E9030B8993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73972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005F38-2B2D-4257-88BA-38509297082B}" type="datetimeFigureOut">
              <a:rPr lang="zh-CN" altLang="en-US" smtClean="0"/>
              <a:pPr/>
              <a:t>2017/12/28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7EA37-6B86-4B62-831C-E9030B8993C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092628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0" y="-6023"/>
            <a:ext cx="9154708" cy="51495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1472" y="1214428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34C0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创新案例题目</a:t>
            </a:r>
            <a:endParaRPr lang="en-US" altLang="zh-CN" sz="2400" dirty="0" smtClean="0">
              <a:solidFill>
                <a:srgbClr val="34C0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基于全媒体形势下的中、外</a:t>
            </a:r>
            <a:endParaRPr lang="en-US" altLang="zh-CN" sz="48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文数据库泛在学习与服务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980984" y="3357568"/>
            <a:ext cx="2805462" cy="435530"/>
            <a:chOff x="2876412" y="3704395"/>
            <a:chExt cx="2805462" cy="435530"/>
          </a:xfrm>
        </p:grpSpPr>
        <p:sp>
          <p:nvSpPr>
            <p:cNvPr id="5" name="矩形 4"/>
            <p:cNvSpPr/>
            <p:nvPr/>
          </p:nvSpPr>
          <p:spPr>
            <a:xfrm>
              <a:off x="2876412" y="3704395"/>
              <a:ext cx="2448272" cy="435530"/>
            </a:xfrm>
            <a:prstGeom prst="rect">
              <a:avLst/>
            </a:prstGeom>
            <a:solidFill>
              <a:srgbClr val="34C05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45570" y="3711647"/>
              <a:ext cx="27363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dirty="0" smtClean="0">
                  <a:solidFill>
                    <a:schemeClr val="bg1"/>
                  </a:solidFill>
                  <a:latin typeface="+mj-lt"/>
                </a:rPr>
                <a:t>多媒体资源建设部</a:t>
              </a:r>
              <a:endParaRPr lang="zh-CN" altLang="en-US" sz="20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7" name="半闭框 6"/>
          <p:cNvSpPr/>
          <p:nvPr/>
        </p:nvSpPr>
        <p:spPr>
          <a:xfrm>
            <a:off x="571472" y="1071552"/>
            <a:ext cx="432048" cy="432048"/>
          </a:xfrm>
          <a:prstGeom prst="halfFrame">
            <a:avLst>
              <a:gd name="adj1" fmla="val 8138"/>
              <a:gd name="adj2" fmla="val 0"/>
            </a:avLst>
          </a:prstGeom>
          <a:solidFill>
            <a:srgbClr val="34C05D"/>
          </a:solidFill>
          <a:ln>
            <a:solidFill>
              <a:srgbClr val="34C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半闭框 7"/>
          <p:cNvSpPr/>
          <p:nvPr/>
        </p:nvSpPr>
        <p:spPr>
          <a:xfrm rot="10800000">
            <a:off x="8001024" y="3286130"/>
            <a:ext cx="432048" cy="432048"/>
          </a:xfrm>
          <a:prstGeom prst="halfFrame">
            <a:avLst>
              <a:gd name="adj1" fmla="val 8138"/>
              <a:gd name="adj2" fmla="val 5618"/>
            </a:avLst>
          </a:prstGeom>
          <a:solidFill>
            <a:srgbClr val="34C05D"/>
          </a:solidFill>
          <a:ln>
            <a:solidFill>
              <a:srgbClr val="34C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6200000">
            <a:off x="641041" y="3145123"/>
            <a:ext cx="432048" cy="428310"/>
          </a:xfrm>
          <a:prstGeom prst="halfFrame">
            <a:avLst>
              <a:gd name="adj1" fmla="val 3231"/>
              <a:gd name="adj2" fmla="val 3808"/>
            </a:avLst>
          </a:prstGeom>
          <a:solidFill>
            <a:srgbClr val="34C05D"/>
          </a:solidFill>
          <a:ln>
            <a:solidFill>
              <a:srgbClr val="34C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半闭框 9"/>
          <p:cNvSpPr/>
          <p:nvPr/>
        </p:nvSpPr>
        <p:spPr>
          <a:xfrm rot="5400000">
            <a:off x="7999155" y="1216297"/>
            <a:ext cx="432048" cy="428310"/>
          </a:xfrm>
          <a:prstGeom prst="halfFrame">
            <a:avLst>
              <a:gd name="adj1" fmla="val 3231"/>
              <a:gd name="adj2" fmla="val 3808"/>
            </a:avLst>
          </a:prstGeom>
          <a:solidFill>
            <a:srgbClr val="34C05D"/>
          </a:solidFill>
          <a:ln>
            <a:solidFill>
              <a:srgbClr val="34C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0564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-10708" y="-1"/>
            <a:ext cx="9154708" cy="5149523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921082" y="280268"/>
            <a:ext cx="3291128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3.2.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学生团队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556439" y="1047195"/>
            <a:ext cx="3510001" cy="288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lumMod val="95000"/>
                </a:schemeClr>
              </a:gs>
              <a:gs pos="94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联系 19"/>
          <p:cNvSpPr/>
          <p:nvPr/>
        </p:nvSpPr>
        <p:spPr>
          <a:xfrm>
            <a:off x="2428860" y="1357304"/>
            <a:ext cx="1571636" cy="1214446"/>
          </a:xfrm>
          <a:prstGeom prst="flowChartConnector">
            <a:avLst/>
          </a:prstGeom>
          <a:solidFill>
            <a:srgbClr val="39B44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857488" y="1500180"/>
            <a:ext cx="114300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杨雅婷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16</a:t>
            </a:r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物流工程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喜欢唱歌、摄影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endParaRPr lang="zh-CN" altLang="en-US" dirty="0"/>
          </a:p>
        </p:txBody>
      </p:sp>
      <p:pic>
        <p:nvPicPr>
          <p:cNvPr id="19" name="图片 18" descr="图片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57222" y="785800"/>
            <a:ext cx="3234847" cy="2427215"/>
          </a:xfrm>
          <a:prstGeom prst="rect">
            <a:avLst/>
          </a:prstGeom>
        </p:spPr>
      </p:pic>
      <p:sp>
        <p:nvSpPr>
          <p:cNvPr id="25" name="流程图: 联系 24"/>
          <p:cNvSpPr/>
          <p:nvPr/>
        </p:nvSpPr>
        <p:spPr>
          <a:xfrm>
            <a:off x="4572000" y="1714494"/>
            <a:ext cx="1857388" cy="1285884"/>
          </a:xfrm>
          <a:prstGeom prst="flowChartConnector">
            <a:avLst/>
          </a:prstGeom>
          <a:solidFill>
            <a:srgbClr val="39B44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786314" y="1872609"/>
            <a:ext cx="157163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朱培雯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17</a:t>
            </a:r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植物保护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特长：拍照剪辑写日常跳舞唱歌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28" name="流程图: 联系 27"/>
          <p:cNvSpPr/>
          <p:nvPr/>
        </p:nvSpPr>
        <p:spPr>
          <a:xfrm>
            <a:off x="7300270" y="968215"/>
            <a:ext cx="1571636" cy="1214446"/>
          </a:xfrm>
          <a:prstGeom prst="flowChartConnector">
            <a:avLst/>
          </a:prstGeom>
          <a:solidFill>
            <a:srgbClr val="39B44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7572412" y="1100458"/>
            <a:ext cx="2143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蔡翔飞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16</a:t>
            </a:r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物流工程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热爱体育、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喜欢打篮球</a:t>
            </a:r>
            <a:endParaRPr lang="en-US" altLang="zh-CN" sz="1400" b="1" dirty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23" name="图片 22" descr="图片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0558" y="2214560"/>
            <a:ext cx="5418896" cy="3047748"/>
          </a:xfrm>
          <a:prstGeom prst="rect">
            <a:avLst/>
          </a:prstGeom>
        </p:spPr>
      </p:pic>
      <p:pic>
        <p:nvPicPr>
          <p:cNvPr id="27" name="图片 26" descr="图片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7258" y="2095629"/>
            <a:ext cx="2286742" cy="3047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0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-10708" y="-1"/>
            <a:ext cx="9154708" cy="5149523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>
            <a:off x="2921082" y="280268"/>
            <a:ext cx="3291128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3.2.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学生团队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2556439" y="1047195"/>
            <a:ext cx="3510001" cy="288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lumMod val="95000"/>
                </a:schemeClr>
              </a:gs>
              <a:gs pos="94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流程图: 联系 19"/>
          <p:cNvSpPr/>
          <p:nvPr/>
        </p:nvSpPr>
        <p:spPr>
          <a:xfrm>
            <a:off x="285720" y="571486"/>
            <a:ext cx="1571636" cy="1214446"/>
          </a:xfrm>
          <a:prstGeom prst="flowChartConnector">
            <a:avLst/>
          </a:prstGeom>
          <a:solidFill>
            <a:srgbClr val="39B44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00034" y="714362"/>
            <a:ext cx="12858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李香芸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16</a:t>
            </a:r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生物制药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热爱摄影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25" name="流程图: 联系 24"/>
          <p:cNvSpPr/>
          <p:nvPr/>
        </p:nvSpPr>
        <p:spPr>
          <a:xfrm>
            <a:off x="5214942" y="1071552"/>
            <a:ext cx="1500198" cy="1214446"/>
          </a:xfrm>
          <a:prstGeom prst="flowChartConnector">
            <a:avLst/>
          </a:prstGeom>
          <a:solidFill>
            <a:srgbClr val="39B44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429256" y="1229667"/>
            <a:ext cx="1571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许寅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16</a:t>
            </a:r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通信工程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擅长文案编辑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endParaRPr lang="zh-CN" altLang="en-US" dirty="0"/>
          </a:p>
        </p:txBody>
      </p:sp>
      <p:sp>
        <p:nvSpPr>
          <p:cNvPr id="28" name="流程图: 联系 27"/>
          <p:cNvSpPr/>
          <p:nvPr/>
        </p:nvSpPr>
        <p:spPr>
          <a:xfrm>
            <a:off x="7178660" y="3929054"/>
            <a:ext cx="1785950" cy="1214446"/>
          </a:xfrm>
          <a:prstGeom prst="flowChartConnector">
            <a:avLst/>
          </a:prstGeom>
          <a:solidFill>
            <a:srgbClr val="39B449">
              <a:alpha val="7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0" name="矩形 29"/>
          <p:cNvSpPr/>
          <p:nvPr/>
        </p:nvSpPr>
        <p:spPr>
          <a:xfrm>
            <a:off x="7379364" y="4061297"/>
            <a:ext cx="21431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钱海军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en-US" altLang="zh-CN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17</a:t>
            </a:r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农业机械化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及其自动化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  <a:p>
            <a:r>
              <a:rPr lang="zh-CN" altLang="en-US" sz="1400" b="1" dirty="0" smtClean="0">
                <a:solidFill>
                  <a:schemeClr val="bg1"/>
                </a:solidFill>
                <a:latin typeface="新宋体" panose="02010609030101010101" pitchFamily="49" charset="-122"/>
                <a:ea typeface="新宋体" panose="02010609030101010101" pitchFamily="49" charset="-122"/>
              </a:rPr>
              <a:t>热爱摄影、高数</a:t>
            </a:r>
            <a:endParaRPr lang="en-US" altLang="zh-CN" sz="1400" b="1" dirty="0" smtClean="0">
              <a:solidFill>
                <a:schemeClr val="bg1"/>
              </a:solidFill>
              <a:latin typeface="新宋体" panose="02010609030101010101" pitchFamily="49" charset="-122"/>
              <a:ea typeface="新宋体" panose="02010609030101010101" pitchFamily="49" charset="-122"/>
            </a:endParaRPr>
          </a:p>
        </p:txBody>
      </p:sp>
      <p:pic>
        <p:nvPicPr>
          <p:cNvPr id="15" name="图片 14" descr="图片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316" y="913642"/>
            <a:ext cx="2367684" cy="3158306"/>
          </a:xfrm>
          <a:prstGeom prst="rect">
            <a:avLst/>
          </a:prstGeom>
        </p:spPr>
      </p:pic>
      <p:pic>
        <p:nvPicPr>
          <p:cNvPr id="16" name="图片 15" descr="图片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7356" y="1357304"/>
            <a:ext cx="4620386" cy="3797494"/>
          </a:xfrm>
          <a:prstGeom prst="rect">
            <a:avLst/>
          </a:prstGeom>
        </p:spPr>
      </p:pic>
      <p:pic>
        <p:nvPicPr>
          <p:cNvPr id="17" name="图片 16" descr="图片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57304"/>
            <a:ext cx="2265096" cy="371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00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-10708" y="-1"/>
            <a:ext cx="9154708" cy="5149523"/>
          </a:xfrm>
          <a:prstGeom prst="rect">
            <a:avLst/>
          </a:prstGeom>
        </p:spPr>
      </p:pic>
      <p:pic>
        <p:nvPicPr>
          <p:cNvPr id="1025" name="Picture 1" descr="C:\Users\Administrator\Documents\Tencent Files\407781470\Image\C2C\2AC9126C0DCF1D4D461DD1A402BE7A1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32" y="0"/>
            <a:ext cx="2893220" cy="5143500"/>
          </a:xfrm>
          <a:prstGeom prst="rect">
            <a:avLst/>
          </a:prstGeom>
          <a:noFill/>
        </p:spPr>
      </p:pic>
      <p:pic>
        <p:nvPicPr>
          <p:cNvPr id="1026" name="Picture 2" descr="C:\Users\Administrator\Documents\Tencent Files\407781470\Image\C2C\AB9E05F540749CEB9829F8E098E9DE4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3701" y="1"/>
            <a:ext cx="2893219" cy="5143500"/>
          </a:xfrm>
          <a:prstGeom prst="rect">
            <a:avLst/>
          </a:prstGeom>
          <a:noFill/>
        </p:spPr>
      </p:pic>
      <p:pic>
        <p:nvPicPr>
          <p:cNvPr id="1027" name="Picture 3" descr="C:\Users\Administrator\Documents\Tencent Files\407781470\Image\C2C\2EDB3B68B02624D2A8E33B4959E1627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7015" y="0"/>
            <a:ext cx="2893219" cy="5143500"/>
          </a:xfrm>
          <a:prstGeom prst="rect">
            <a:avLst/>
          </a:prstGeom>
          <a:noFill/>
        </p:spPr>
      </p:pic>
      <p:sp>
        <p:nvSpPr>
          <p:cNvPr id="14" name="爆炸形 2 13"/>
          <p:cNvSpPr/>
          <p:nvPr/>
        </p:nvSpPr>
        <p:spPr>
          <a:xfrm>
            <a:off x="3214678" y="3357568"/>
            <a:ext cx="4429156" cy="914400"/>
          </a:xfrm>
          <a:prstGeom prst="irregularSeal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小伙伴们的杰作</a:t>
            </a:r>
            <a:endParaRPr lang="en-US" altLang="zh-CN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44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1"/>
            <a:ext cx="9143999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0" y="0"/>
            <a:ext cx="9154708" cy="5149523"/>
          </a:xfrm>
          <a:prstGeom prst="rect">
            <a:avLst/>
          </a:prstGeom>
        </p:spPr>
      </p:pic>
      <p:grpSp>
        <p:nvGrpSpPr>
          <p:cNvPr id="28" name="组合 27"/>
          <p:cNvGrpSpPr/>
          <p:nvPr/>
        </p:nvGrpSpPr>
        <p:grpSpPr>
          <a:xfrm>
            <a:off x="2496302" y="267494"/>
            <a:ext cx="4576028" cy="2585323"/>
            <a:chOff x="2556438" y="339502"/>
            <a:chExt cx="3686326" cy="2585323"/>
          </a:xfrm>
        </p:grpSpPr>
        <p:sp>
          <p:nvSpPr>
            <p:cNvPr id="29" name="矩形 28"/>
            <p:cNvSpPr/>
            <p:nvPr/>
          </p:nvSpPr>
          <p:spPr>
            <a:xfrm>
              <a:off x="2773239" y="339502"/>
              <a:ext cx="3469525" cy="258532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3.3.</a:t>
              </a:r>
              <a:r>
                <a:rPr lang="en-US" altLang="zh-CN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MOOC</a:t>
              </a:r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小组</a:t>
              </a:r>
              <a:endParaRPr lang="en-US" altLang="zh-CN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2556438" y="1134460"/>
              <a:ext cx="3510001" cy="28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6000">
                  <a:schemeClr val="bg1">
                    <a:lumMod val="95000"/>
                  </a:schemeClr>
                </a:gs>
                <a:gs pos="94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500034" y="1704941"/>
            <a:ext cx="3786214" cy="1852824"/>
            <a:chOff x="4827312" y="1938197"/>
            <a:chExt cx="4924388" cy="1852824"/>
          </a:xfrm>
        </p:grpSpPr>
        <p:sp>
          <p:nvSpPr>
            <p:cNvPr id="43" name="TextBox 42"/>
            <p:cNvSpPr txBox="1"/>
            <p:nvPr/>
          </p:nvSpPr>
          <p:spPr>
            <a:xfrm>
              <a:off x="4827312" y="2590692"/>
              <a:ext cx="492438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MOOC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小组的同学参与把讲座知识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点化</a:t>
              </a:r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根据</a:t>
              </a:r>
              <a:r>
                <a:rPr lang="en-US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MOOC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的形式上传到平台</a:t>
              </a: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上</a:t>
              </a:r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提供文献和参考资料等</a:t>
              </a:r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013138" y="1938197"/>
              <a:ext cx="1841367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rgbClr val="39B44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小组工作</a:t>
              </a:r>
              <a:endParaRPr lang="en-US" altLang="zh-CN" sz="2400" b="1" dirty="0">
                <a:solidFill>
                  <a:srgbClr val="39B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4759430" y="1742378"/>
            <a:ext cx="3670222" cy="2159417"/>
            <a:chOff x="4972364" y="2903112"/>
            <a:chExt cx="2884404" cy="2159417"/>
          </a:xfrm>
        </p:grpSpPr>
        <p:sp>
          <p:nvSpPr>
            <p:cNvPr id="46" name="TextBox 45"/>
            <p:cNvSpPr txBox="1"/>
            <p:nvPr/>
          </p:nvSpPr>
          <p:spPr>
            <a:xfrm>
              <a:off x="4972364" y="3492869"/>
              <a:ext cx="2884404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审核上传内容，给出建议或通过</a:t>
              </a:r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规划章节内容和用户权限</a:t>
              </a:r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统计学习情况与学生群体信息</a:t>
              </a:r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lnSpc>
                  <a:spcPct val="150000"/>
                </a:lnSpc>
              </a:pPr>
              <a:endPara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5004048" y="2903112"/>
              <a:ext cx="2031325" cy="58105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400" b="1" dirty="0" smtClean="0">
                  <a:solidFill>
                    <a:srgbClr val="39B44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知道老师工作</a:t>
              </a:r>
              <a:endParaRPr lang="en-US" altLang="zh-CN" sz="2400" b="1" dirty="0">
                <a:solidFill>
                  <a:srgbClr val="39B44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5258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0" y="0"/>
            <a:ext cx="9154708" cy="51495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72163" y="1714476"/>
            <a:ext cx="627183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图片 3" descr="QQ图片2017122808371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2893219" cy="5143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29058" y="642924"/>
            <a:ext cx="41434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3.4 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泛</a:t>
            </a:r>
            <a:r>
              <a:rPr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在学习的呈现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3000364" y="142858"/>
            <a:ext cx="6143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http://ahau.fanya.chaoxing.com/portal/schoolCourseInfo/columnCourse?columnId=3789</a:t>
            </a:r>
            <a:endParaRPr lang="zh-CN" alt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-10708" y="-1"/>
            <a:ext cx="9154708" cy="514952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03131" y="-7670"/>
            <a:ext cx="576064" cy="1995686"/>
          </a:xfrm>
          <a:prstGeom prst="rect">
            <a:avLst/>
          </a:prstGeom>
          <a:solidFill>
            <a:srgbClr val="34C05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03131" y="2924120"/>
            <a:ext cx="576064" cy="2225402"/>
          </a:xfrm>
          <a:prstGeom prst="rect">
            <a:avLst/>
          </a:prstGeom>
          <a:solidFill>
            <a:srgbClr val="34C05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661935" y="1974935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目标与效果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2731123" y="2085852"/>
            <a:ext cx="720080" cy="720080"/>
            <a:chOff x="7375172" y="3330231"/>
            <a:chExt cx="720080" cy="720080"/>
          </a:xfrm>
        </p:grpSpPr>
        <p:sp>
          <p:nvSpPr>
            <p:cNvPr id="15" name="流程图: 联系 14"/>
            <p:cNvSpPr/>
            <p:nvPr/>
          </p:nvSpPr>
          <p:spPr>
            <a:xfrm>
              <a:off x="7375172" y="3330231"/>
              <a:ext cx="720080" cy="72008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11752" y="3542671"/>
              <a:ext cx="381000" cy="3048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663985" y="2900138"/>
            <a:ext cx="5194295" cy="16004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、提升馆员的基本能力，最起码建设了可供学习的资源；</a:t>
            </a:r>
          </a:p>
          <a:p>
            <a:r>
              <a:rPr lang="en-US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、学生的视频处理提高了，应用技术进步了，效果很明显；</a:t>
            </a:r>
          </a:p>
          <a:p>
            <a:r>
              <a:rPr lang="en-US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、图书馆的资源丰富了，我们正在建设属于我们的东西；</a:t>
            </a:r>
          </a:p>
          <a:p>
            <a:r>
              <a:rPr lang="en-US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、图书馆的服务推进了，为用户提供更多、更专业的数据库学          习资料；</a:t>
            </a:r>
          </a:p>
          <a:p>
            <a:r>
              <a:rPr lang="en-US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、泛在学习的平台搭建了，为粉丝和读者量身定制自己的学习空间，还可以在大数据中统计出个人的偏好和学习方式。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-10708" y="-1"/>
            <a:ext cx="9154708" cy="514952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03131" y="-7670"/>
            <a:ext cx="576064" cy="1995686"/>
          </a:xfrm>
          <a:prstGeom prst="rect">
            <a:avLst/>
          </a:prstGeom>
          <a:solidFill>
            <a:srgbClr val="34C05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03131" y="2924120"/>
            <a:ext cx="576064" cy="2225402"/>
          </a:xfrm>
          <a:prstGeom prst="rect">
            <a:avLst/>
          </a:prstGeom>
          <a:solidFill>
            <a:srgbClr val="34C05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661935" y="1974935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目的与意义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9"/>
          <p:cNvGrpSpPr/>
          <p:nvPr/>
        </p:nvGrpSpPr>
        <p:grpSpPr>
          <a:xfrm>
            <a:off x="2731123" y="2085852"/>
            <a:ext cx="720080" cy="720080"/>
            <a:chOff x="7375172" y="3330231"/>
            <a:chExt cx="720080" cy="720080"/>
          </a:xfrm>
        </p:grpSpPr>
        <p:sp>
          <p:nvSpPr>
            <p:cNvPr id="15" name="流程图: 联系 14"/>
            <p:cNvSpPr/>
            <p:nvPr/>
          </p:nvSpPr>
          <p:spPr>
            <a:xfrm>
              <a:off x="7375172" y="3330231"/>
              <a:ext cx="720080" cy="72008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11752" y="3542671"/>
              <a:ext cx="381000" cy="304800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3663985" y="2900138"/>
            <a:ext cx="5194295" cy="16004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en-US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、提高馆员对数据库的运用能力，培养学生与教师的检索技能；</a:t>
            </a:r>
          </a:p>
          <a:p>
            <a:r>
              <a:rPr lang="en-US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、带领学生团队参与微课制作与创新，丰富图书馆文化，为广大师生提供系统的视频资源，供文献检索课程的教学提供自学材料；</a:t>
            </a:r>
          </a:p>
          <a:p>
            <a:r>
              <a:rPr lang="en-US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、为文献检索课探索翻转课堂打下基础。</a:t>
            </a:r>
          </a:p>
          <a:p>
            <a:r>
              <a:rPr lang="en-US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zh-CN" altLang="en-US" sz="14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、利用图书馆现有条件把数字媒体串联起来，达到全方位、综合有效的服务模式。达到工作、育人、协助、服务、创新的目的</a:t>
            </a:r>
            <a:endParaRPr lang="en-US" altLang="zh-CN" sz="14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95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-10708" y="-1"/>
            <a:ext cx="9154708" cy="514952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>
            <a:off x="3131840" y="1491630"/>
            <a:ext cx="3279804" cy="1666787"/>
            <a:chOff x="3059832" y="1563638"/>
            <a:chExt cx="3279804" cy="1666787"/>
          </a:xfrm>
        </p:grpSpPr>
        <p:sp>
          <p:nvSpPr>
            <p:cNvPr id="3" name="TextBox 2"/>
            <p:cNvSpPr txBox="1"/>
            <p:nvPr/>
          </p:nvSpPr>
          <p:spPr>
            <a:xfrm>
              <a:off x="3059832" y="1563638"/>
              <a:ext cx="3279804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400" dirty="0" smtClean="0">
                <a:solidFill>
                  <a:srgbClr val="34C05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54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</a:t>
              </a:r>
              <a:endParaRPr lang="en-US" altLang="zh-CN" sz="54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3329562" y="2794895"/>
              <a:ext cx="2884942" cy="435530"/>
              <a:chOff x="2267744" y="3144332"/>
              <a:chExt cx="2884942" cy="435530"/>
            </a:xfrm>
          </p:grpSpPr>
          <p:sp>
            <p:nvSpPr>
              <p:cNvPr id="5" name="矩形 4"/>
              <p:cNvSpPr/>
              <p:nvPr/>
            </p:nvSpPr>
            <p:spPr>
              <a:xfrm>
                <a:off x="2267744" y="3144332"/>
                <a:ext cx="2448272" cy="435530"/>
              </a:xfrm>
              <a:prstGeom prst="rect">
                <a:avLst/>
              </a:prstGeom>
              <a:solidFill>
                <a:srgbClr val="34C05D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2416382" y="3163468"/>
                <a:ext cx="273630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 smtClean="0">
                    <a:solidFill>
                      <a:schemeClr val="bg1"/>
                    </a:solidFill>
                  </a:rPr>
                  <a:t>多媒体资源建设部</a:t>
                </a:r>
                <a:endParaRPr lang="zh-CN" alt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7" name="半闭框 6"/>
          <p:cNvSpPr/>
          <p:nvPr/>
        </p:nvSpPr>
        <p:spPr>
          <a:xfrm>
            <a:off x="1835696" y="1419622"/>
            <a:ext cx="432048" cy="432048"/>
          </a:xfrm>
          <a:prstGeom prst="halfFrame">
            <a:avLst>
              <a:gd name="adj1" fmla="val 8138"/>
              <a:gd name="adj2" fmla="val 5618"/>
            </a:avLst>
          </a:prstGeom>
          <a:solidFill>
            <a:srgbClr val="34C05D"/>
          </a:solidFill>
          <a:ln>
            <a:solidFill>
              <a:srgbClr val="34C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8" name="半闭框 7"/>
          <p:cNvSpPr/>
          <p:nvPr/>
        </p:nvSpPr>
        <p:spPr>
          <a:xfrm rot="10800000">
            <a:off x="7035958" y="3191659"/>
            <a:ext cx="432048" cy="432048"/>
          </a:xfrm>
          <a:prstGeom prst="halfFrame">
            <a:avLst>
              <a:gd name="adj1" fmla="val 8138"/>
              <a:gd name="adj2" fmla="val 5618"/>
            </a:avLst>
          </a:prstGeom>
          <a:solidFill>
            <a:srgbClr val="34C05D"/>
          </a:solidFill>
          <a:ln>
            <a:solidFill>
              <a:srgbClr val="34C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9" name="半闭框 8"/>
          <p:cNvSpPr/>
          <p:nvPr/>
        </p:nvSpPr>
        <p:spPr>
          <a:xfrm rot="16200000">
            <a:off x="1833830" y="3193528"/>
            <a:ext cx="432048" cy="428310"/>
          </a:xfrm>
          <a:prstGeom prst="halfFrame">
            <a:avLst>
              <a:gd name="adj1" fmla="val 3231"/>
              <a:gd name="adj2" fmla="val 3808"/>
            </a:avLst>
          </a:prstGeom>
          <a:solidFill>
            <a:srgbClr val="34C05D"/>
          </a:solidFill>
          <a:ln>
            <a:solidFill>
              <a:srgbClr val="34C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半闭框 9"/>
          <p:cNvSpPr/>
          <p:nvPr/>
        </p:nvSpPr>
        <p:spPr>
          <a:xfrm rot="5400000">
            <a:off x="7021592" y="1433728"/>
            <a:ext cx="432048" cy="428310"/>
          </a:xfrm>
          <a:prstGeom prst="halfFrame">
            <a:avLst>
              <a:gd name="adj1" fmla="val 3231"/>
              <a:gd name="adj2" fmla="val 3808"/>
            </a:avLst>
          </a:prstGeom>
          <a:solidFill>
            <a:srgbClr val="34C05D"/>
          </a:solidFill>
          <a:ln>
            <a:solidFill>
              <a:srgbClr val="34C0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47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-10708" y="-1"/>
            <a:ext cx="9154708" cy="51495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86182" y="1078046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内容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57620" y="1785932"/>
            <a:ext cx="1115391" cy="338554"/>
            <a:chOff x="3995936" y="818297"/>
            <a:chExt cx="1115391" cy="338554"/>
          </a:xfrm>
        </p:grpSpPr>
        <p:sp>
          <p:nvSpPr>
            <p:cNvPr id="5" name="圆角矩形 4"/>
            <p:cNvSpPr/>
            <p:nvPr/>
          </p:nvSpPr>
          <p:spPr>
            <a:xfrm>
              <a:off x="3995936" y="843558"/>
              <a:ext cx="1080120" cy="288032"/>
            </a:xfrm>
            <a:prstGeom prst="roundRect">
              <a:avLst/>
            </a:prstGeom>
            <a:solidFill>
              <a:srgbClr val="34C05D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995936" y="818297"/>
              <a:ext cx="111539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dirty="0" smtClean="0">
                  <a:solidFill>
                    <a:schemeClr val="bg1"/>
                  </a:solidFill>
                </a:rPr>
                <a:t>CONTENTS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流程图: 联系 8"/>
          <p:cNvSpPr/>
          <p:nvPr/>
        </p:nvSpPr>
        <p:spPr>
          <a:xfrm>
            <a:off x="1071767" y="2428874"/>
            <a:ext cx="720080" cy="720080"/>
          </a:xfrm>
          <a:prstGeom prst="flowChartConnector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857224" y="342900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基本思路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50192" y="342900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计划落实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119096" y="342900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实施步骤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83130" y="3429006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目标意义</a:t>
            </a:r>
            <a:endParaRPr lang="zh-CN" altLang="en-US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84547" y="2643188"/>
            <a:ext cx="304800" cy="30480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3154688" y="2428874"/>
            <a:ext cx="720080" cy="720080"/>
            <a:chOff x="3154688" y="3330231"/>
            <a:chExt cx="720080" cy="720080"/>
          </a:xfrm>
        </p:grpSpPr>
        <p:sp>
          <p:nvSpPr>
            <p:cNvPr id="18" name="流程图: 联系 17"/>
            <p:cNvSpPr/>
            <p:nvPr/>
          </p:nvSpPr>
          <p:spPr>
            <a:xfrm>
              <a:off x="3154688" y="3330231"/>
              <a:ext cx="720080" cy="72008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62328" y="3542671"/>
              <a:ext cx="304800" cy="304800"/>
            </a:xfrm>
            <a:prstGeom prst="rect">
              <a:avLst/>
            </a:prstGeom>
          </p:spPr>
        </p:pic>
      </p:grpSp>
      <p:grpSp>
        <p:nvGrpSpPr>
          <p:cNvPr id="12" name="组合 11"/>
          <p:cNvGrpSpPr/>
          <p:nvPr/>
        </p:nvGrpSpPr>
        <p:grpSpPr>
          <a:xfrm>
            <a:off x="5311138" y="2428874"/>
            <a:ext cx="720080" cy="720080"/>
            <a:chOff x="5311138" y="3330231"/>
            <a:chExt cx="720080" cy="720080"/>
          </a:xfrm>
        </p:grpSpPr>
        <p:sp>
          <p:nvSpPr>
            <p:cNvPr id="25" name="流程图: 联系 24"/>
            <p:cNvSpPr/>
            <p:nvPr/>
          </p:nvSpPr>
          <p:spPr>
            <a:xfrm>
              <a:off x="5311138" y="3330231"/>
              <a:ext cx="720080" cy="72008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18778" y="3540271"/>
              <a:ext cx="304800" cy="304800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7375172" y="2428874"/>
            <a:ext cx="720080" cy="720080"/>
            <a:chOff x="7375172" y="3330231"/>
            <a:chExt cx="720080" cy="720080"/>
          </a:xfrm>
        </p:grpSpPr>
        <p:sp>
          <p:nvSpPr>
            <p:cNvPr id="32" name="流程图: 联系 31"/>
            <p:cNvSpPr/>
            <p:nvPr/>
          </p:nvSpPr>
          <p:spPr>
            <a:xfrm>
              <a:off x="7375172" y="3330231"/>
              <a:ext cx="720080" cy="72008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511752" y="3542671"/>
              <a:ext cx="381000" cy="304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="" val="323712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0" y="0"/>
            <a:ext cx="9154708" cy="5149523"/>
          </a:xfrm>
          <a:prstGeom prst="rect">
            <a:avLst/>
          </a:prstGeom>
        </p:spPr>
      </p:pic>
      <p:grpSp>
        <p:nvGrpSpPr>
          <p:cNvPr id="3" name="组合 18"/>
          <p:cNvGrpSpPr/>
          <p:nvPr/>
        </p:nvGrpSpPr>
        <p:grpSpPr>
          <a:xfrm>
            <a:off x="1395617" y="1289019"/>
            <a:ext cx="6342058" cy="1015663"/>
            <a:chOff x="1395617" y="1559097"/>
            <a:chExt cx="6342058" cy="1015663"/>
          </a:xfrm>
        </p:grpSpPr>
        <p:grpSp>
          <p:nvGrpSpPr>
            <p:cNvPr id="4" name="组合 15"/>
            <p:cNvGrpSpPr/>
            <p:nvPr/>
          </p:nvGrpSpPr>
          <p:grpSpPr>
            <a:xfrm>
              <a:off x="1395617" y="1579248"/>
              <a:ext cx="6342058" cy="995512"/>
              <a:chOff x="827584" y="1707654"/>
              <a:chExt cx="6048672" cy="995512"/>
            </a:xfrm>
          </p:grpSpPr>
          <p:sp>
            <p:nvSpPr>
              <p:cNvPr id="14" name="矩形 13"/>
              <p:cNvSpPr/>
              <p:nvPr/>
            </p:nvSpPr>
            <p:spPr>
              <a:xfrm>
                <a:off x="827584" y="1707654"/>
                <a:ext cx="250746" cy="995512"/>
              </a:xfrm>
              <a:prstGeom prst="rect">
                <a:avLst/>
              </a:prstGeom>
              <a:solidFill>
                <a:srgbClr val="A4CE52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矩形 14"/>
              <p:cNvSpPr/>
              <p:nvPr/>
            </p:nvSpPr>
            <p:spPr>
              <a:xfrm>
                <a:off x="1078330" y="1707654"/>
                <a:ext cx="5797926" cy="9955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59842" y="1741811"/>
              <a:ext cx="697161" cy="69716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8" name="TextBox 17"/>
            <p:cNvSpPr txBox="1"/>
            <p:nvPr/>
          </p:nvSpPr>
          <p:spPr>
            <a:xfrm>
              <a:off x="3131839" y="1559097"/>
              <a:ext cx="46058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</a:t>
              </a:r>
              <a:r>
                <a:rPr lang="en-US" altLang="zh-CN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/>
                <a:t>新媒体和微传媒的新起，我馆的中外文数据库被学校重视。</a:t>
              </a:r>
              <a:endParaRPr lang="en-US" altLang="zh-CN" sz="1200" dirty="0" smtClean="0"/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/>
                <a:t>在支持学校学科建设中的地位提升。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25"/>
          <p:cNvGrpSpPr/>
          <p:nvPr/>
        </p:nvGrpSpPr>
        <p:grpSpPr>
          <a:xfrm>
            <a:off x="1395617" y="2388014"/>
            <a:ext cx="6342058" cy="1015663"/>
            <a:chOff x="1395617" y="1559097"/>
            <a:chExt cx="6342058" cy="1015663"/>
          </a:xfrm>
        </p:grpSpPr>
        <p:grpSp>
          <p:nvGrpSpPr>
            <p:cNvPr id="7" name="组合 26"/>
            <p:cNvGrpSpPr/>
            <p:nvPr/>
          </p:nvGrpSpPr>
          <p:grpSpPr>
            <a:xfrm>
              <a:off x="1395617" y="1579248"/>
              <a:ext cx="6342058" cy="995512"/>
              <a:chOff x="827584" y="1707654"/>
              <a:chExt cx="6048672" cy="995512"/>
            </a:xfrm>
          </p:grpSpPr>
          <p:sp>
            <p:nvSpPr>
              <p:cNvPr id="30" name="矩形 29"/>
              <p:cNvSpPr/>
              <p:nvPr/>
            </p:nvSpPr>
            <p:spPr>
              <a:xfrm>
                <a:off x="827584" y="1707654"/>
                <a:ext cx="250746" cy="995512"/>
              </a:xfrm>
              <a:prstGeom prst="rect">
                <a:avLst/>
              </a:prstGeom>
              <a:solidFill>
                <a:srgbClr val="39B449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矩形 30"/>
              <p:cNvSpPr/>
              <p:nvPr/>
            </p:nvSpPr>
            <p:spPr>
              <a:xfrm>
                <a:off x="1078330" y="1707654"/>
                <a:ext cx="5797926" cy="9955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131839" y="1559097"/>
              <a:ext cx="46058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</a:t>
              </a:r>
              <a:r>
                <a:rPr lang="en-US" altLang="zh-CN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/>
                <a:t>图书馆员、读者、科研工作者掌握检索的能力不够系统。</a:t>
              </a:r>
              <a:endParaRPr lang="en-US" altLang="zh-CN" sz="1200" dirty="0" smtClean="0"/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/>
                <a:t>学生社团的视频处理能力和软件设备条件等有限。</a:t>
              </a:r>
              <a:endParaRPr lang="en-US" altLang="zh-CN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31"/>
          <p:cNvGrpSpPr/>
          <p:nvPr/>
        </p:nvGrpSpPr>
        <p:grpSpPr>
          <a:xfrm>
            <a:off x="1395617" y="3507854"/>
            <a:ext cx="6342058" cy="1015663"/>
            <a:chOff x="1395617" y="1559097"/>
            <a:chExt cx="6342058" cy="1015663"/>
          </a:xfrm>
        </p:grpSpPr>
        <p:grpSp>
          <p:nvGrpSpPr>
            <p:cNvPr id="9" name="组合 32"/>
            <p:cNvGrpSpPr/>
            <p:nvPr/>
          </p:nvGrpSpPr>
          <p:grpSpPr>
            <a:xfrm>
              <a:off x="1395617" y="1579248"/>
              <a:ext cx="6342058" cy="995512"/>
              <a:chOff x="827584" y="1707654"/>
              <a:chExt cx="6048672" cy="995512"/>
            </a:xfrm>
          </p:grpSpPr>
          <p:sp>
            <p:nvSpPr>
              <p:cNvPr id="36" name="矩形 35"/>
              <p:cNvSpPr/>
              <p:nvPr/>
            </p:nvSpPr>
            <p:spPr>
              <a:xfrm>
                <a:off x="827584" y="1707654"/>
                <a:ext cx="250746" cy="995512"/>
              </a:xfrm>
              <a:prstGeom prst="rect">
                <a:avLst/>
              </a:prstGeom>
              <a:solidFill>
                <a:srgbClr val="046538"/>
              </a:solidFill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7" name="矩形 36"/>
              <p:cNvSpPr/>
              <p:nvPr/>
            </p:nvSpPr>
            <p:spPr>
              <a:xfrm>
                <a:off x="1078330" y="1707654"/>
                <a:ext cx="5797926" cy="99551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08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4" name="图片 3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959842" y="1741811"/>
              <a:ext cx="697161" cy="697161"/>
            </a:xfrm>
            <a:prstGeom prst="rect">
              <a:avLst/>
            </a:prstGeom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5" name="TextBox 34"/>
            <p:cNvSpPr txBox="1"/>
            <p:nvPr/>
          </p:nvSpPr>
          <p:spPr>
            <a:xfrm>
              <a:off x="3131839" y="1559097"/>
              <a:ext cx="460583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</a:t>
              </a:r>
              <a:r>
                <a:rPr lang="en-US" altLang="zh-CN" sz="16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/>
                <a:t>我们的视频资料的保留、线下的培训、泛在学习等还不到位。 </a:t>
              </a:r>
              <a:endParaRPr lang="en-US" altLang="zh-CN" sz="1200" dirty="0" smtClean="0"/>
            </a:p>
            <a:p>
              <a:pPr>
                <a:lnSpc>
                  <a:spcPct val="150000"/>
                </a:lnSpc>
              </a:pPr>
              <a:r>
                <a:rPr lang="zh-CN" altLang="en-US" sz="1200" dirty="0" smtClean="0"/>
                <a:t>办公室、系统与数字化部和多媒体资源建设部着手探索。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8" name="图片 3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64561" y="2499624"/>
            <a:ext cx="792442" cy="7924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组合 39"/>
          <p:cNvGrpSpPr/>
          <p:nvPr/>
        </p:nvGrpSpPr>
        <p:grpSpPr>
          <a:xfrm>
            <a:off x="2616530" y="351985"/>
            <a:ext cx="3613829" cy="808405"/>
            <a:chOff x="2616530" y="351985"/>
            <a:chExt cx="3613829" cy="808405"/>
          </a:xfrm>
        </p:grpSpPr>
        <p:sp>
          <p:nvSpPr>
            <p:cNvPr id="5" name="矩形 4"/>
            <p:cNvSpPr/>
            <p:nvPr/>
          </p:nvSpPr>
          <p:spPr>
            <a:xfrm>
              <a:off x="2657003" y="351985"/>
              <a:ext cx="3573356" cy="7439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案例背景</a:t>
              </a:r>
              <a:endParaRPr lang="en-US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2616530" y="1131590"/>
              <a:ext cx="3510001" cy="28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6000">
                  <a:schemeClr val="bg1">
                    <a:lumMod val="95000"/>
                  </a:schemeClr>
                </a:gs>
                <a:gs pos="94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07856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-10708" y="-1"/>
            <a:ext cx="9154708" cy="514952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03131" y="-7670"/>
            <a:ext cx="576064" cy="1995686"/>
          </a:xfrm>
          <a:prstGeom prst="rect">
            <a:avLst/>
          </a:prstGeom>
          <a:solidFill>
            <a:srgbClr val="34C05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03131" y="2924120"/>
            <a:ext cx="576064" cy="2225402"/>
          </a:xfrm>
          <a:prstGeom prst="rect">
            <a:avLst/>
          </a:prstGeom>
          <a:solidFill>
            <a:srgbClr val="34C05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2731123" y="2078182"/>
            <a:ext cx="720080" cy="720080"/>
            <a:chOff x="1071767" y="3330231"/>
            <a:chExt cx="720080" cy="720080"/>
          </a:xfrm>
        </p:grpSpPr>
        <p:sp>
          <p:nvSpPr>
            <p:cNvPr id="6" name="流程图: 联系 5"/>
            <p:cNvSpPr/>
            <p:nvPr/>
          </p:nvSpPr>
          <p:spPr>
            <a:xfrm>
              <a:off x="1071767" y="3330231"/>
              <a:ext cx="720080" cy="72008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284547" y="3537871"/>
              <a:ext cx="304800" cy="304800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661935" y="1974935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基本思路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61934" y="2716602"/>
            <a:ext cx="20530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1.1.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办公室引导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1.2.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创新团队参与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1.3.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教师指导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1.4.MOOC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形式呈现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851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-10708" y="0"/>
            <a:ext cx="9154708" cy="514952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 rot="18768784">
            <a:off x="5194040" y="1477908"/>
            <a:ext cx="1573156" cy="1573156"/>
          </a:xfrm>
          <a:prstGeom prst="rect">
            <a:avLst/>
          </a:prstGeom>
          <a:solidFill>
            <a:srgbClr val="046538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 rot="18768784">
            <a:off x="3319340" y="1785214"/>
            <a:ext cx="1909652" cy="1909652"/>
          </a:xfrm>
          <a:prstGeom prst="rect">
            <a:avLst/>
          </a:prstGeom>
          <a:solidFill>
            <a:srgbClr val="39B449"/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V="1">
            <a:off x="1643042" y="2551205"/>
            <a:ext cx="6336704" cy="2735189"/>
          </a:xfrm>
          <a:prstGeom prst="line">
            <a:avLst/>
          </a:prstGeom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 rot="18768784">
            <a:off x="1275951" y="2299392"/>
            <a:ext cx="2153346" cy="2153346"/>
          </a:xfrm>
          <a:prstGeom prst="rect">
            <a:avLst/>
          </a:prstGeom>
          <a:solidFill>
            <a:srgbClr val="74C05E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071538" y="2143122"/>
            <a:ext cx="2786082" cy="2254392"/>
            <a:chOff x="1043609" y="1761486"/>
            <a:chExt cx="2232248" cy="2254392"/>
          </a:xfrm>
        </p:grpSpPr>
        <p:sp>
          <p:nvSpPr>
            <p:cNvPr id="17" name="TextBox 16"/>
            <p:cNvSpPr txBox="1"/>
            <p:nvPr/>
          </p:nvSpPr>
          <p:spPr>
            <a:xfrm>
              <a:off x="1846639" y="1761486"/>
              <a:ext cx="5000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43609" y="2261552"/>
              <a:ext cx="223224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办公室多渠道了解学校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的重点需求，聘请高级讲师，专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业教师做中、外文数据库的使用和汇报，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zh-CN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在馆内发布通知让有兴趣的馆员、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图书馆教师服务群的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教师听课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237881" y="1643056"/>
            <a:ext cx="2232248" cy="1834518"/>
            <a:chOff x="1043609" y="1757617"/>
            <a:chExt cx="2232248" cy="1834518"/>
          </a:xfrm>
        </p:grpSpPr>
        <p:sp>
          <p:nvSpPr>
            <p:cNvPr id="28" name="TextBox 27"/>
            <p:cNvSpPr txBox="1"/>
            <p:nvPr/>
          </p:nvSpPr>
          <p:spPr>
            <a:xfrm>
              <a:off x="1821771" y="1757617"/>
              <a:ext cx="1043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043609" y="2114807"/>
              <a:ext cx="2232248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创新团队学生做全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传媒发布和宣传工作，视频制作团队参与授课过程的拍摄、                  精彩场景的获取、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和后期处理等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874766" y="1357304"/>
            <a:ext cx="2232248" cy="1486081"/>
            <a:chOff x="905380" y="1736368"/>
            <a:chExt cx="2232248" cy="1486081"/>
          </a:xfrm>
        </p:grpSpPr>
        <p:sp>
          <p:nvSpPr>
            <p:cNvPr id="32" name="TextBox 31"/>
            <p:cNvSpPr txBox="1"/>
            <p:nvPr/>
          </p:nvSpPr>
          <p:spPr>
            <a:xfrm>
              <a:off x="1756255" y="1736368"/>
              <a:ext cx="10433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</a:t>
              </a:r>
              <a:endPara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5380" y="2022120"/>
              <a:ext cx="223224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系统与数字化部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在馆网上建立独立栏目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en-US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       MOOC</a:t>
              </a: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小组知识点转换</a:t>
              </a:r>
              <a:endPara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>
                <a:lnSpc>
                  <a:spcPct val="150000"/>
                </a:lnSpc>
              </a:pPr>
              <a:r>
                <a:rPr lang="zh-CN" altLang="en-US" sz="12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翻转课堂</a:t>
              </a: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4214810" y="3951942"/>
            <a:ext cx="35460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打通图书馆中可以合作的部门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积累形成系列专题的视频资源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以</a:t>
            </a:r>
            <a:r>
              <a:rPr lang="en-US" altLang="zh-CN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的方式呈现给用户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通过翻转课堂的教学内容形式用于教学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000760" y="3357568"/>
            <a:ext cx="1723549" cy="5810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我们的想法</a:t>
            </a:r>
            <a:endParaRPr lang="en-US" altLang="zh-C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870864" y="250411"/>
            <a:ext cx="32911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基本思路详解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2556439" y="1047195"/>
            <a:ext cx="3510001" cy="288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lumMod val="95000"/>
                </a:schemeClr>
              </a:gs>
              <a:gs pos="94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30723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-10708" y="-1"/>
            <a:ext cx="9154708" cy="514952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03131" y="-7670"/>
            <a:ext cx="576064" cy="1995686"/>
          </a:xfrm>
          <a:prstGeom prst="rect">
            <a:avLst/>
          </a:prstGeom>
          <a:solidFill>
            <a:srgbClr val="34C05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03131" y="2924120"/>
            <a:ext cx="576064" cy="2225402"/>
          </a:xfrm>
          <a:prstGeom prst="rect">
            <a:avLst/>
          </a:prstGeom>
          <a:solidFill>
            <a:srgbClr val="34C05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661935" y="1974935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计划落实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731123" y="2073327"/>
            <a:ext cx="720080" cy="720080"/>
            <a:chOff x="3154688" y="3330231"/>
            <a:chExt cx="720080" cy="720080"/>
          </a:xfrm>
        </p:grpSpPr>
        <p:sp>
          <p:nvSpPr>
            <p:cNvPr id="12" name="流程图: 联系 11"/>
            <p:cNvSpPr/>
            <p:nvPr/>
          </p:nvSpPr>
          <p:spPr>
            <a:xfrm>
              <a:off x="3154688" y="3330231"/>
              <a:ext cx="720080" cy="72008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62328" y="3542671"/>
              <a:ext cx="304800" cy="3048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745651" y="2788040"/>
            <a:ext cx="26837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2.1.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王老师安排授课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2.2.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刘晓鹏负责技术培训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2.3.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龚建开辟专栏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2.4.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刘兵落实</a:t>
            </a: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820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-10708" y="-1"/>
            <a:ext cx="9154708" cy="5149523"/>
          </a:xfrm>
          <a:prstGeom prst="rect">
            <a:avLst/>
          </a:prstGeom>
          <a:noFill/>
        </p:spPr>
      </p:pic>
      <p:grpSp>
        <p:nvGrpSpPr>
          <p:cNvPr id="9" name="组合 8"/>
          <p:cNvGrpSpPr/>
          <p:nvPr/>
        </p:nvGrpSpPr>
        <p:grpSpPr>
          <a:xfrm>
            <a:off x="2578217" y="483518"/>
            <a:ext cx="3655772" cy="1656415"/>
            <a:chOff x="2556438" y="339502"/>
            <a:chExt cx="3655772" cy="1656415"/>
          </a:xfrm>
        </p:grpSpPr>
        <p:sp>
          <p:nvSpPr>
            <p:cNvPr id="5" name="矩形 4"/>
            <p:cNvSpPr/>
            <p:nvPr/>
          </p:nvSpPr>
          <p:spPr>
            <a:xfrm>
              <a:off x="2921082" y="339502"/>
              <a:ext cx="3291128" cy="16564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6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计划落实详解</a:t>
              </a:r>
            </a:p>
            <a:p>
              <a:pPr>
                <a:lnSpc>
                  <a:spcPct val="150000"/>
                </a:lnSpc>
              </a:pPr>
              <a:endParaRPr lang="en-US" altLang="zh-CN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556438" y="1134460"/>
              <a:ext cx="3510001" cy="288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76000">
                  <a:schemeClr val="bg1">
                    <a:lumMod val="95000"/>
                  </a:schemeClr>
                </a:gs>
                <a:gs pos="94000">
                  <a:schemeClr val="tx1">
                    <a:lumMod val="65000"/>
                    <a:lumOff val="3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845899" y="1996319"/>
            <a:ext cx="916821" cy="823085"/>
            <a:chOff x="5800667" y="1589897"/>
            <a:chExt cx="916821" cy="823085"/>
          </a:xfrm>
        </p:grpSpPr>
        <p:sp>
          <p:nvSpPr>
            <p:cNvPr id="18" name="圆角矩形 17"/>
            <p:cNvSpPr/>
            <p:nvPr/>
          </p:nvSpPr>
          <p:spPr>
            <a:xfrm rot="2788035">
              <a:off x="5800667" y="1589897"/>
              <a:ext cx="823085" cy="8230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 rot="2788035">
              <a:off x="5894403" y="1589897"/>
              <a:ext cx="823085" cy="823085"/>
            </a:xfrm>
            <a:prstGeom prst="roundRect">
              <a:avLst/>
            </a:prstGeom>
            <a:solidFill>
              <a:srgbClr val="046538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4932302" y="1977947"/>
            <a:ext cx="895094" cy="823085"/>
            <a:chOff x="4238219" y="1589897"/>
            <a:chExt cx="895094" cy="823085"/>
          </a:xfrm>
        </p:grpSpPr>
        <p:sp>
          <p:nvSpPr>
            <p:cNvPr id="17" name="圆角矩形 16"/>
            <p:cNvSpPr/>
            <p:nvPr/>
          </p:nvSpPr>
          <p:spPr>
            <a:xfrm rot="2788035">
              <a:off x="4238219" y="1589897"/>
              <a:ext cx="823085" cy="823085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圆角矩形 20"/>
            <p:cNvSpPr/>
            <p:nvPr/>
          </p:nvSpPr>
          <p:spPr>
            <a:xfrm rot="2788035">
              <a:off x="4310228" y="1589897"/>
              <a:ext cx="823085" cy="823085"/>
            </a:xfrm>
            <a:prstGeom prst="roundRect">
              <a:avLst/>
            </a:prstGeom>
            <a:solidFill>
              <a:srgbClr val="0A943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615417" y="3003871"/>
            <a:ext cx="20340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39B4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职责一</a:t>
            </a:r>
            <a:endParaRPr lang="en-US" altLang="zh-CN" sz="1600" b="1" dirty="0" smtClean="0">
              <a:solidFill>
                <a:srgbClr val="39B4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王郁葱负责中、外文数据库培训授课联络，确定教学的时间、地点和人员等信息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551766" y="3005552"/>
            <a:ext cx="20340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39B4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职责二</a:t>
            </a:r>
            <a:endParaRPr lang="en-US" altLang="zh-CN" sz="1600" b="1" dirty="0" smtClean="0">
              <a:solidFill>
                <a:srgbClr val="39B4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刘晓鹏负责专业技术培训并在新媒体团队中选拔同学参与技术工作，在微信公众号中推送我们的作品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459708" y="3000378"/>
            <a:ext cx="20340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39B4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职责三</a:t>
            </a:r>
            <a:endParaRPr lang="en-US" altLang="zh-CN" sz="1600" b="1" dirty="0" smtClean="0">
              <a:solidFill>
                <a:srgbClr val="39B4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龚建开辟专栏承载剪辑后的专题讲座视频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7950" y="2989841"/>
            <a:ext cx="20340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39B44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职责四</a:t>
            </a:r>
            <a:endParaRPr lang="en-US" altLang="zh-CN" sz="1600" b="1" dirty="0" smtClean="0">
              <a:solidFill>
                <a:srgbClr val="39B44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刘兵在</a:t>
            </a:r>
            <a:r>
              <a:rPr lang="en-US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平台上建立“中、外文数据库的检索与使用方法”课程，并根据课程情况知识点化，让学习小组在后期完善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1191033" y="2000322"/>
            <a:ext cx="895093" cy="824754"/>
            <a:chOff x="1534164" y="1995484"/>
            <a:chExt cx="895093" cy="824754"/>
          </a:xfrm>
        </p:grpSpPr>
        <p:grpSp>
          <p:nvGrpSpPr>
            <p:cNvPr id="24" name="组合 23"/>
            <p:cNvGrpSpPr/>
            <p:nvPr/>
          </p:nvGrpSpPr>
          <p:grpSpPr>
            <a:xfrm>
              <a:off x="1534164" y="1995484"/>
              <a:ext cx="895093" cy="824754"/>
              <a:chOff x="1285891" y="1805921"/>
              <a:chExt cx="895093" cy="824754"/>
            </a:xfrm>
          </p:grpSpPr>
          <p:sp>
            <p:nvSpPr>
              <p:cNvPr id="15" name="圆角矩形 14"/>
              <p:cNvSpPr/>
              <p:nvPr/>
            </p:nvSpPr>
            <p:spPr>
              <a:xfrm rot="2788035">
                <a:off x="1285891" y="1805921"/>
                <a:ext cx="823085" cy="82308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9" name="圆角矩形 18"/>
              <p:cNvSpPr/>
              <p:nvPr/>
            </p:nvSpPr>
            <p:spPr>
              <a:xfrm rot="2788035">
                <a:off x="1357899" y="1807590"/>
                <a:ext cx="823085" cy="823085"/>
              </a:xfrm>
              <a:prstGeom prst="roundRect">
                <a:avLst/>
              </a:prstGeom>
              <a:solidFill>
                <a:srgbClr val="74C05E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5314" y="2232972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40" name="组合 39"/>
          <p:cNvGrpSpPr/>
          <p:nvPr/>
        </p:nvGrpSpPr>
        <p:grpSpPr>
          <a:xfrm>
            <a:off x="3116230" y="1981952"/>
            <a:ext cx="905101" cy="831094"/>
            <a:chOff x="3034214" y="1977948"/>
            <a:chExt cx="905101" cy="831094"/>
          </a:xfrm>
        </p:grpSpPr>
        <p:grpSp>
          <p:nvGrpSpPr>
            <p:cNvPr id="23" name="组合 22"/>
            <p:cNvGrpSpPr/>
            <p:nvPr/>
          </p:nvGrpSpPr>
          <p:grpSpPr>
            <a:xfrm>
              <a:off x="3034214" y="1977948"/>
              <a:ext cx="905101" cy="831094"/>
              <a:chOff x="2897799" y="1589898"/>
              <a:chExt cx="905101" cy="831094"/>
            </a:xfrm>
          </p:grpSpPr>
          <p:sp>
            <p:nvSpPr>
              <p:cNvPr id="16" name="圆角矩形 15"/>
              <p:cNvSpPr/>
              <p:nvPr/>
            </p:nvSpPr>
            <p:spPr>
              <a:xfrm rot="2788035">
                <a:off x="2897799" y="1589898"/>
                <a:ext cx="823085" cy="82308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 rot="2788035">
                <a:off x="2979815" y="1597907"/>
                <a:ext cx="823085" cy="823085"/>
              </a:xfrm>
              <a:prstGeom prst="roundRect">
                <a:avLst/>
              </a:prstGeom>
              <a:solidFill>
                <a:srgbClr val="39B449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75372" y="2256295"/>
              <a:ext cx="3048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3453" y="2249147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8777" y="2232972"/>
            <a:ext cx="30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396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-10708" y="-1"/>
            <a:ext cx="9154708" cy="514952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803131" y="-7670"/>
            <a:ext cx="576064" cy="1995686"/>
          </a:xfrm>
          <a:prstGeom prst="rect">
            <a:avLst/>
          </a:prstGeom>
          <a:solidFill>
            <a:srgbClr val="34C05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803131" y="2924120"/>
            <a:ext cx="576064" cy="2225402"/>
          </a:xfrm>
          <a:prstGeom prst="rect">
            <a:avLst/>
          </a:prstGeom>
          <a:solidFill>
            <a:srgbClr val="34C05D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3661935" y="1974935"/>
            <a:ext cx="3456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实施步骤</a:t>
            </a:r>
            <a:endParaRPr lang="zh-CN" altLang="en-US" sz="4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2699792" y="2085852"/>
            <a:ext cx="720080" cy="720080"/>
            <a:chOff x="5311138" y="3330231"/>
            <a:chExt cx="720080" cy="720080"/>
          </a:xfrm>
        </p:grpSpPr>
        <p:sp>
          <p:nvSpPr>
            <p:cNvPr id="12" name="流程图: 联系 11"/>
            <p:cNvSpPr/>
            <p:nvPr/>
          </p:nvSpPr>
          <p:spPr>
            <a:xfrm>
              <a:off x="5311138" y="3330231"/>
              <a:ext cx="720080" cy="720080"/>
            </a:xfrm>
            <a:prstGeom prst="flowChartConnector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518778" y="3540271"/>
              <a:ext cx="304800" cy="304800"/>
            </a:xfrm>
            <a:prstGeom prst="rect">
              <a:avLst/>
            </a:prstGeom>
          </p:spPr>
        </p:pic>
      </p:grpSp>
      <p:sp>
        <p:nvSpPr>
          <p:cNvPr id="14" name="TextBox 13"/>
          <p:cNvSpPr txBox="1"/>
          <p:nvPr/>
        </p:nvSpPr>
        <p:spPr>
          <a:xfrm>
            <a:off x="3747462" y="2715765"/>
            <a:ext cx="1638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3.1.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工作人员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3.2.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学生团队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3.3.</a:t>
            </a:r>
            <a:r>
              <a:rPr lang="zh-CN" altLang="en-US" sz="1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知识点呈现</a:t>
            </a:r>
            <a:endParaRPr lang="en-US" altLang="zh-CN" sz="16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2220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834" b="7834"/>
          <a:stretch/>
        </p:blipFill>
        <p:spPr>
          <a:xfrm>
            <a:off x="-10708" y="-1"/>
            <a:ext cx="9154708" cy="5149523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286116" y="1571618"/>
            <a:ext cx="2088232" cy="2088232"/>
          </a:xfrm>
          <a:prstGeom prst="rect">
            <a:avLst/>
          </a:prstGeom>
          <a:solidFill>
            <a:srgbClr val="39B449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5857884" y="1571618"/>
            <a:ext cx="2088232" cy="2088232"/>
          </a:xfrm>
          <a:prstGeom prst="rect">
            <a:avLst/>
          </a:prstGeom>
          <a:solidFill>
            <a:srgbClr val="046538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785786" y="1571618"/>
            <a:ext cx="2088232" cy="2088232"/>
          </a:xfrm>
          <a:prstGeom prst="rect">
            <a:avLst/>
          </a:prstGeom>
          <a:solidFill>
            <a:srgbClr val="A4CE52"/>
          </a:solidFill>
          <a:ln>
            <a:noFill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785786" y="1714494"/>
            <a:ext cx="20340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讲师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邀请书商或数据库专业讲师安排图书馆专业教师</a:t>
            </a:r>
            <a:endParaRPr lang="en-US" altLang="zh-CN" sz="12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聘请行业知名专家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86116" y="1714494"/>
            <a:ext cx="20340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微传媒组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选拔微传媒同学，参与动画和交互式的视频制作，全程跟踪讲座报道，记录精彩场景和热烈场面，及时制作微视频宣传推广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29322" y="1785932"/>
            <a:ext cx="203403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16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</a:t>
            </a:r>
            <a:endParaRPr lang="en-US" altLang="zh-CN" sz="1600" b="1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en-US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MOOC</a:t>
            </a:r>
            <a:r>
              <a:rPr lang="zh-CN" altLang="en-US" sz="12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小组负责讲座知识点化，参与感兴趣的知识学习，答疑和交流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2836981" y="339502"/>
            <a:ext cx="3291128" cy="8254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3.1.</a:t>
            </a:r>
            <a:r>
              <a:rPr lang="zh-CN" alt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工作人员</a:t>
            </a:r>
            <a:endParaRPr lang="en-US" altLang="zh-CN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481261" y="1136121"/>
            <a:ext cx="3510001" cy="288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6000">
                <a:schemeClr val="bg1">
                  <a:lumMod val="95000"/>
                </a:schemeClr>
              </a:gs>
              <a:gs pos="94000">
                <a:schemeClr val="tx1">
                  <a:lumMod val="65000"/>
                  <a:lumOff val="3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50449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</TotalTime>
  <Words>838</Words>
  <Application>Microsoft Office PowerPoint</Application>
  <PresentationFormat>全屏显示(16:9)</PresentationFormat>
  <Paragraphs>122</Paragraphs>
  <Slides>18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19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</vt:vector>
  </TitlesOfParts>
  <Company>China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用户</cp:lastModifiedBy>
  <cp:revision>76</cp:revision>
  <dcterms:created xsi:type="dcterms:W3CDTF">2015-07-30T12:27:17Z</dcterms:created>
  <dcterms:modified xsi:type="dcterms:W3CDTF">2017-12-28T00:45:57Z</dcterms:modified>
</cp:coreProperties>
</file>