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93" r:id="rId5"/>
    <p:sldId id="261" r:id="rId6"/>
    <p:sldId id="268" r:id="rId7"/>
    <p:sldId id="265" r:id="rId8"/>
    <p:sldId id="267" r:id="rId9"/>
    <p:sldId id="286" r:id="rId10"/>
    <p:sldId id="287" r:id="rId11"/>
    <p:sldId id="305" r:id="rId12"/>
    <p:sldId id="269" r:id="rId13"/>
    <p:sldId id="283" r:id="rId14"/>
    <p:sldId id="28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520"/>
    <a:srgbClr val="0D1F2D"/>
    <a:srgbClr val="102332"/>
    <a:srgbClr val="102538"/>
    <a:srgbClr val="13293E"/>
    <a:srgbClr val="142D41"/>
    <a:srgbClr val="152F46"/>
    <a:srgbClr val="152F48"/>
    <a:srgbClr val="AF272D"/>
    <a:srgbClr val="89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58" y="77"/>
      </p:cViewPr>
      <p:guideLst>
        <p:guide orient="horz" pos="2162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3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ADA8-982B-4536-87EC-4A00D1C6658A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0143-994F-457B-B336-960D169D14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1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33258;&#21046;&#32032;&#26448;.&#32993;&#25215;&#38678;&#31185;&#30740;&#31616;&#20171;p.mp4" TargetMode="External"/><Relationship Id="rId1" Type="http://schemas.microsoft.com/office/2007/relationships/media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33258;&#21046;&#32032;&#26448;.&#32993;&#25215;&#38678;&#31185;&#30740;&#31616;&#20171;p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20845;&#23433;&#29916;&#29255;&#29255;&#27573;-&#21608;&#33862;&#29983;&#37197;&#38899;.mp4" TargetMode="External"/><Relationship Id="rId1" Type="http://schemas.microsoft.com/office/2007/relationships/media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20845;&#23433;&#29916;&#29255;&#29255;&#27573;-&#21608;&#33862;&#29983;&#37197;&#38899;.mp4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10.249.15.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22269;&#23478;&#19982;&#30465;&#39046;&#23548;&#26469;&#35775;.mp4" TargetMode="External"/><Relationship Id="rId1" Type="http://schemas.microsoft.com/office/2007/relationships/media" Target="file:///Q:\&#31532;&#20108;&#23626;&#23433;&#24509;&#20892;&#19994;&#22823;&#23398;&#22270;&#20070;&#39302;&#12289;&#29616;&#20195;&#25945;&#32946;&#20449;&#24687;&#20013;&#24515;&#26381;&#21153;&#21019;&#26032;&#26696;&#20363;&#22823;&#36187;&#30003;&#25253;&#34920;&#19982;&#35745;&#21010;&#20070;\&#22269;&#23478;&#19982;&#30465;&#39046;&#23548;&#26469;&#35775;.mp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047"/>
            </a:gs>
            <a:gs pos="12000">
              <a:srgbClr val="152F46"/>
            </a:gs>
            <a:gs pos="87000">
              <a:srgbClr val="0D1B28"/>
            </a:gs>
            <a:gs pos="72000">
              <a:srgbClr val="0D1F2D"/>
            </a:gs>
            <a:gs pos="54816">
              <a:srgbClr val="112435"/>
            </a:gs>
            <a:gs pos="39000">
              <a:srgbClr val="142A3F"/>
            </a:gs>
            <a:gs pos="24000">
              <a:srgbClr val="142D43"/>
            </a:gs>
            <a:gs pos="100000">
              <a:srgbClr val="09161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A_等腰三角形 116"/>
          <p:cNvSpPr/>
          <p:nvPr>
            <p:custDataLst>
              <p:tags r:id="rId1"/>
            </p:custDataLst>
          </p:nvPr>
        </p:nvSpPr>
        <p:spPr>
          <a:xfrm>
            <a:off x="3049778" y="3255161"/>
            <a:ext cx="480554" cy="409507"/>
          </a:xfrm>
          <a:prstGeom prst="triangle">
            <a:avLst/>
          </a:prstGeom>
          <a:solidFill>
            <a:srgbClr val="95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PA_等腰三角形 117"/>
          <p:cNvSpPr/>
          <p:nvPr>
            <p:custDataLst>
              <p:tags r:id="rId2"/>
            </p:custDataLst>
          </p:nvPr>
        </p:nvSpPr>
        <p:spPr>
          <a:xfrm>
            <a:off x="3525569" y="3250398"/>
            <a:ext cx="480554" cy="414270"/>
          </a:xfrm>
          <a:prstGeom prst="triangle">
            <a:avLst/>
          </a:prstGeom>
          <a:solidFill>
            <a:srgbClr val="77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PA_等腰三角形 118"/>
          <p:cNvSpPr/>
          <p:nvPr>
            <p:custDataLst>
              <p:tags r:id="rId3"/>
            </p:custDataLst>
          </p:nvPr>
        </p:nvSpPr>
        <p:spPr>
          <a:xfrm flipH="1" flipV="1">
            <a:off x="3285292" y="3255161"/>
            <a:ext cx="480554" cy="414270"/>
          </a:xfrm>
          <a:prstGeom prst="triangle">
            <a:avLst/>
          </a:prstGeom>
          <a:solidFill>
            <a:srgbClr val="A0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PA_等腰三角形 119"/>
          <p:cNvSpPr/>
          <p:nvPr>
            <p:custDataLst>
              <p:tags r:id="rId4"/>
            </p:custDataLst>
          </p:nvPr>
        </p:nvSpPr>
        <p:spPr>
          <a:xfrm flipH="1" flipV="1">
            <a:off x="3765846" y="3250398"/>
            <a:ext cx="480554" cy="414270"/>
          </a:xfrm>
          <a:prstGeom prst="triangle">
            <a:avLst/>
          </a:prstGeom>
          <a:solidFill>
            <a:srgbClr val="0A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PA_等腰三角形 120"/>
          <p:cNvSpPr/>
          <p:nvPr>
            <p:custDataLst>
              <p:tags r:id="rId5"/>
            </p:custDataLst>
          </p:nvPr>
        </p:nvSpPr>
        <p:spPr>
          <a:xfrm>
            <a:off x="3285292" y="2840891"/>
            <a:ext cx="480554" cy="414270"/>
          </a:xfrm>
          <a:prstGeom prst="triangle">
            <a:avLst/>
          </a:prstGeom>
          <a:solidFill>
            <a:srgbClr val="1DA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PA_等腰三角形 121"/>
          <p:cNvSpPr/>
          <p:nvPr>
            <p:custDataLst>
              <p:tags r:id="rId6"/>
            </p:custDataLst>
          </p:nvPr>
        </p:nvSpPr>
        <p:spPr>
          <a:xfrm>
            <a:off x="3525569" y="2426621"/>
            <a:ext cx="480554" cy="414270"/>
          </a:xfrm>
          <a:prstGeom prst="triangle">
            <a:avLst/>
          </a:prstGeom>
          <a:solidFill>
            <a:srgbClr val="FAB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PA_等腰三角形 122"/>
          <p:cNvSpPr/>
          <p:nvPr>
            <p:custDataLst>
              <p:tags r:id="rId7"/>
            </p:custDataLst>
          </p:nvPr>
        </p:nvSpPr>
        <p:spPr>
          <a:xfrm flipH="1" flipV="1">
            <a:off x="3520806" y="2836128"/>
            <a:ext cx="480554" cy="419033"/>
          </a:xfrm>
          <a:prstGeom prst="triangle">
            <a:avLst/>
          </a:prstGeom>
          <a:solidFill>
            <a:srgbClr val="FED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PA_等腰三角形 123"/>
          <p:cNvSpPr/>
          <p:nvPr>
            <p:custDataLst>
              <p:tags r:id="rId8"/>
            </p:custDataLst>
          </p:nvPr>
        </p:nvSpPr>
        <p:spPr>
          <a:xfrm flipH="1" flipV="1">
            <a:off x="3765846" y="2426621"/>
            <a:ext cx="480554" cy="414270"/>
          </a:xfrm>
          <a:prstGeom prst="triangle">
            <a:avLst/>
          </a:prstGeom>
          <a:solidFill>
            <a:srgbClr val="FB8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PA_等腰三角形 124"/>
          <p:cNvSpPr/>
          <p:nvPr>
            <p:custDataLst>
              <p:tags r:id="rId9"/>
            </p:custDataLst>
          </p:nvPr>
        </p:nvSpPr>
        <p:spPr>
          <a:xfrm flipH="1" flipV="1">
            <a:off x="3525569" y="2012351"/>
            <a:ext cx="480554" cy="414270"/>
          </a:xfrm>
          <a:prstGeom prst="triangle">
            <a:avLst/>
          </a:prstGeom>
          <a:solidFill>
            <a:srgbClr val="EE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PA_等腰三角形 125"/>
          <p:cNvSpPr/>
          <p:nvPr>
            <p:custDataLst>
              <p:tags r:id="rId10"/>
            </p:custDataLst>
          </p:nvPr>
        </p:nvSpPr>
        <p:spPr>
          <a:xfrm>
            <a:off x="3765846" y="2012351"/>
            <a:ext cx="480554" cy="414270"/>
          </a:xfrm>
          <a:prstGeom prst="triangle">
            <a:avLst/>
          </a:prstGeom>
          <a:solidFill>
            <a:srgbClr val="E8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PA_等腰三角形 126"/>
          <p:cNvSpPr/>
          <p:nvPr>
            <p:custDataLst>
              <p:tags r:id="rId11"/>
            </p:custDataLst>
          </p:nvPr>
        </p:nvSpPr>
        <p:spPr>
          <a:xfrm>
            <a:off x="3290055" y="2012351"/>
            <a:ext cx="480554" cy="414270"/>
          </a:xfrm>
          <a:prstGeom prst="triangle">
            <a:avLst/>
          </a:prstGeom>
          <a:solidFill>
            <a:srgbClr val="B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PA_等腰三角形 127"/>
          <p:cNvSpPr/>
          <p:nvPr>
            <p:custDataLst>
              <p:tags r:id="rId12"/>
            </p:custDataLst>
          </p:nvPr>
        </p:nvSpPr>
        <p:spPr>
          <a:xfrm>
            <a:off x="2814264" y="2012351"/>
            <a:ext cx="480554" cy="414270"/>
          </a:xfrm>
          <a:prstGeom prst="triangle">
            <a:avLst/>
          </a:prstGeom>
          <a:solidFill>
            <a:srgbClr val="6D1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PA_等腰三角形 128"/>
          <p:cNvSpPr/>
          <p:nvPr>
            <p:custDataLst>
              <p:tags r:id="rId13"/>
            </p:custDataLst>
          </p:nvPr>
        </p:nvSpPr>
        <p:spPr>
          <a:xfrm flipH="1" flipV="1">
            <a:off x="3054541" y="2012351"/>
            <a:ext cx="480554" cy="414270"/>
          </a:xfrm>
          <a:prstGeom prst="triangle">
            <a:avLst/>
          </a:prstGeom>
          <a:solidFill>
            <a:srgbClr val="8A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PA_等腰三角形 129"/>
          <p:cNvSpPr/>
          <p:nvPr>
            <p:custDataLst>
              <p:tags r:id="rId14"/>
            </p:custDataLst>
          </p:nvPr>
        </p:nvSpPr>
        <p:spPr>
          <a:xfrm flipH="1" flipV="1">
            <a:off x="2814264" y="2426621"/>
            <a:ext cx="480554" cy="414270"/>
          </a:xfrm>
          <a:prstGeom prst="triangle">
            <a:avLst/>
          </a:prstGeom>
          <a:solidFill>
            <a:srgbClr val="EB4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PA_等腰三角形 130"/>
          <p:cNvSpPr/>
          <p:nvPr>
            <p:custDataLst>
              <p:tags r:id="rId15"/>
            </p:custDataLst>
          </p:nvPr>
        </p:nvSpPr>
        <p:spPr>
          <a:xfrm flipH="1" flipV="1">
            <a:off x="5174530" y="3284670"/>
            <a:ext cx="480554" cy="414270"/>
          </a:xfrm>
          <a:prstGeom prst="triangle">
            <a:avLst/>
          </a:prstGeom>
          <a:solidFill>
            <a:srgbClr val="1D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PA_等腰三角形 131"/>
          <p:cNvSpPr/>
          <p:nvPr>
            <p:custDataLst>
              <p:tags r:id="rId16"/>
            </p:custDataLst>
          </p:nvPr>
        </p:nvSpPr>
        <p:spPr>
          <a:xfrm flipH="1" flipV="1">
            <a:off x="5655082" y="3284670"/>
            <a:ext cx="480554" cy="414270"/>
          </a:xfrm>
          <a:prstGeom prst="triangle">
            <a:avLst/>
          </a:prstGeom>
          <a:solidFill>
            <a:srgbClr val="159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PA_等腰三角形 132"/>
          <p:cNvSpPr/>
          <p:nvPr>
            <p:custDataLst>
              <p:tags r:id="rId17"/>
            </p:custDataLst>
          </p:nvPr>
        </p:nvSpPr>
        <p:spPr>
          <a:xfrm flipH="1">
            <a:off x="5414806" y="3283286"/>
            <a:ext cx="480554" cy="414270"/>
          </a:xfrm>
          <a:prstGeom prst="triangle">
            <a:avLst/>
          </a:prstGeom>
          <a:solidFill>
            <a:srgbClr val="93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PA_等腰三角形 133"/>
          <p:cNvSpPr/>
          <p:nvPr>
            <p:custDataLst>
              <p:tags r:id="rId18"/>
            </p:custDataLst>
          </p:nvPr>
        </p:nvSpPr>
        <p:spPr>
          <a:xfrm flipH="1">
            <a:off x="4934254" y="3283286"/>
            <a:ext cx="480554" cy="414270"/>
          </a:xfrm>
          <a:prstGeom prst="triangle">
            <a:avLst/>
          </a:prstGeom>
          <a:solidFill>
            <a:srgbClr val="F4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PA_等腰三角形 134"/>
          <p:cNvSpPr/>
          <p:nvPr>
            <p:custDataLst>
              <p:tags r:id="rId19"/>
            </p:custDataLst>
          </p:nvPr>
        </p:nvSpPr>
        <p:spPr>
          <a:xfrm flipH="1" flipV="1">
            <a:off x="4693523" y="3284670"/>
            <a:ext cx="480554" cy="414270"/>
          </a:xfrm>
          <a:prstGeom prst="triangle">
            <a:avLst/>
          </a:prstGeom>
          <a:solidFill>
            <a:srgbClr val="F49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PA_等腰三角形 135"/>
          <p:cNvSpPr/>
          <p:nvPr>
            <p:custDataLst>
              <p:tags r:id="rId20"/>
            </p:custDataLst>
          </p:nvPr>
        </p:nvSpPr>
        <p:spPr>
          <a:xfrm flipH="1">
            <a:off x="4691599" y="2869405"/>
            <a:ext cx="480554" cy="414270"/>
          </a:xfrm>
          <a:prstGeom prst="triangle">
            <a:avLst/>
          </a:prstGeom>
          <a:solidFill>
            <a:srgbClr val="EE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PA_等腰三角形 136"/>
          <p:cNvSpPr/>
          <p:nvPr>
            <p:custDataLst>
              <p:tags r:id="rId21"/>
            </p:custDataLst>
          </p:nvPr>
        </p:nvSpPr>
        <p:spPr>
          <a:xfrm flipH="1" flipV="1">
            <a:off x="4451155" y="2869405"/>
            <a:ext cx="480554" cy="414270"/>
          </a:xfrm>
          <a:prstGeom prst="triangle">
            <a:avLst/>
          </a:prstGeom>
          <a:solidFill>
            <a:srgbClr val="F3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PA_等腰三角形 137"/>
          <p:cNvSpPr/>
          <p:nvPr>
            <p:custDataLst>
              <p:tags r:id="rId22"/>
            </p:custDataLst>
          </p:nvPr>
        </p:nvSpPr>
        <p:spPr>
          <a:xfrm flipH="1">
            <a:off x="4451155" y="2455136"/>
            <a:ext cx="480554" cy="414270"/>
          </a:xfrm>
          <a:prstGeom prst="triangle">
            <a:avLst/>
          </a:prstGeom>
          <a:solidFill>
            <a:srgbClr val="AF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PA_等腰三角形 138"/>
          <p:cNvSpPr/>
          <p:nvPr>
            <p:custDataLst>
              <p:tags r:id="rId23"/>
            </p:custDataLst>
          </p:nvPr>
        </p:nvSpPr>
        <p:spPr>
          <a:xfrm flipH="1" flipV="1">
            <a:off x="4692225" y="2455136"/>
            <a:ext cx="480554" cy="414270"/>
          </a:xfrm>
          <a:prstGeom prst="triangle">
            <a:avLst/>
          </a:prstGeom>
          <a:solidFill>
            <a:srgbClr val="8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PA_等腰三角形 139"/>
          <p:cNvSpPr/>
          <p:nvPr>
            <p:custDataLst>
              <p:tags r:id="rId24"/>
            </p:custDataLst>
          </p:nvPr>
        </p:nvSpPr>
        <p:spPr>
          <a:xfrm flipH="1">
            <a:off x="4691430" y="2040866"/>
            <a:ext cx="480554" cy="414270"/>
          </a:xfrm>
          <a:prstGeom prst="triangle">
            <a:avLst/>
          </a:prstGeom>
          <a:solidFill>
            <a:srgbClr val="AF2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PA_等腰三角形 140"/>
          <p:cNvSpPr/>
          <p:nvPr>
            <p:custDataLst>
              <p:tags r:id="rId25"/>
            </p:custDataLst>
          </p:nvPr>
        </p:nvSpPr>
        <p:spPr>
          <a:xfrm flipH="1" flipV="1">
            <a:off x="4932500" y="2040867"/>
            <a:ext cx="480554" cy="414270"/>
          </a:xfrm>
          <a:prstGeom prst="triangle">
            <a:avLst/>
          </a:prstGeom>
          <a:solidFill>
            <a:srgbClr val="881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PA_等腰三角形 141"/>
          <p:cNvSpPr/>
          <p:nvPr>
            <p:custDataLst>
              <p:tags r:id="rId26"/>
            </p:custDataLst>
          </p:nvPr>
        </p:nvSpPr>
        <p:spPr>
          <a:xfrm flipH="1">
            <a:off x="5169603" y="2040867"/>
            <a:ext cx="480554" cy="414270"/>
          </a:xfrm>
          <a:prstGeom prst="triangle">
            <a:avLst/>
          </a:prstGeom>
          <a:solidFill>
            <a:srgbClr val="F0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PA_等腰三角形 142"/>
          <p:cNvSpPr/>
          <p:nvPr>
            <p:custDataLst>
              <p:tags r:id="rId27"/>
            </p:custDataLst>
          </p:nvPr>
        </p:nvSpPr>
        <p:spPr>
          <a:xfrm flipH="1" flipV="1">
            <a:off x="5410671" y="2040867"/>
            <a:ext cx="480554" cy="414270"/>
          </a:xfrm>
          <a:prstGeom prst="triangle">
            <a:avLst/>
          </a:prstGeom>
          <a:solidFill>
            <a:srgbClr val="EE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PA_等腰三角形 143"/>
          <p:cNvSpPr/>
          <p:nvPr>
            <p:custDataLst>
              <p:tags r:id="rId28"/>
            </p:custDataLst>
          </p:nvPr>
        </p:nvSpPr>
        <p:spPr>
          <a:xfrm flipH="1">
            <a:off x="5651740" y="2040867"/>
            <a:ext cx="480554" cy="414270"/>
          </a:xfrm>
          <a:prstGeom prst="triangle">
            <a:avLst/>
          </a:prstGeom>
          <a:solidFill>
            <a:srgbClr val="F16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PA_等腰三角形 144"/>
          <p:cNvSpPr/>
          <p:nvPr>
            <p:custDataLst>
              <p:tags r:id="rId29"/>
            </p:custDataLst>
          </p:nvPr>
        </p:nvSpPr>
        <p:spPr>
          <a:xfrm flipH="1" flipV="1">
            <a:off x="5652536" y="2454444"/>
            <a:ext cx="480554" cy="414270"/>
          </a:xfrm>
          <a:prstGeom prst="triangle">
            <a:avLst/>
          </a:prstGeom>
          <a:solidFill>
            <a:srgbClr val="F68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PA_等腰三角形 145"/>
          <p:cNvSpPr/>
          <p:nvPr>
            <p:custDataLst>
              <p:tags r:id="rId30"/>
            </p:custDataLst>
          </p:nvPr>
        </p:nvSpPr>
        <p:spPr>
          <a:xfrm flipH="1">
            <a:off x="5892519" y="2454444"/>
            <a:ext cx="480554" cy="414270"/>
          </a:xfrm>
          <a:prstGeom prst="triangle">
            <a:avLst/>
          </a:prstGeom>
          <a:solidFill>
            <a:srgbClr val="A1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PA_等腰三角形 146"/>
          <p:cNvSpPr/>
          <p:nvPr>
            <p:custDataLst>
              <p:tags r:id="rId31"/>
            </p:custDataLst>
          </p:nvPr>
        </p:nvSpPr>
        <p:spPr>
          <a:xfrm flipH="1">
            <a:off x="5654791" y="2870402"/>
            <a:ext cx="480554" cy="414270"/>
          </a:xfrm>
          <a:prstGeom prst="triangle">
            <a:avLst/>
          </a:prstGeom>
          <a:solidFill>
            <a:srgbClr val="0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PA_等腰三角形 147"/>
          <p:cNvSpPr/>
          <p:nvPr>
            <p:custDataLst>
              <p:tags r:id="rId32"/>
            </p:custDataLst>
          </p:nvPr>
        </p:nvSpPr>
        <p:spPr>
          <a:xfrm flipH="1" flipV="1">
            <a:off x="5894399" y="2870402"/>
            <a:ext cx="480554" cy="414270"/>
          </a:xfrm>
          <a:prstGeom prst="triangle">
            <a:avLst/>
          </a:prstGeom>
          <a:solidFill>
            <a:srgbClr val="7D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PA_等腰三角形 148"/>
          <p:cNvSpPr/>
          <p:nvPr>
            <p:custDataLst>
              <p:tags r:id="rId33"/>
            </p:custDataLst>
          </p:nvPr>
        </p:nvSpPr>
        <p:spPr>
          <a:xfrm rot="5400000" flipH="1">
            <a:off x="6670418" y="3019388"/>
            <a:ext cx="480554" cy="414270"/>
          </a:xfrm>
          <a:prstGeom prst="triangle">
            <a:avLst/>
          </a:prstGeom>
          <a:solidFill>
            <a:srgbClr val="21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PA_等腰三角形 149"/>
          <p:cNvSpPr/>
          <p:nvPr>
            <p:custDataLst>
              <p:tags r:id="rId34"/>
            </p:custDataLst>
          </p:nvPr>
        </p:nvSpPr>
        <p:spPr>
          <a:xfrm rot="16200000">
            <a:off x="6670418" y="3259666"/>
            <a:ext cx="480554" cy="414270"/>
          </a:xfrm>
          <a:prstGeom prst="triangle">
            <a:avLst/>
          </a:prstGeom>
          <a:solidFill>
            <a:srgbClr val="96D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PA_等腰三角形 150"/>
          <p:cNvSpPr/>
          <p:nvPr>
            <p:custDataLst>
              <p:tags r:id="rId35"/>
            </p:custDataLst>
          </p:nvPr>
        </p:nvSpPr>
        <p:spPr>
          <a:xfrm rot="16200000">
            <a:off x="6670418" y="2782285"/>
            <a:ext cx="480554" cy="414270"/>
          </a:xfrm>
          <a:prstGeom prst="triangle">
            <a:avLst/>
          </a:prstGeom>
          <a:solidFill>
            <a:srgbClr val="FC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PA_等腰三角形 151"/>
          <p:cNvSpPr/>
          <p:nvPr>
            <p:custDataLst>
              <p:tags r:id="rId36"/>
            </p:custDataLst>
          </p:nvPr>
        </p:nvSpPr>
        <p:spPr>
          <a:xfrm rot="5400000" flipH="1">
            <a:off x="6670418" y="2542007"/>
            <a:ext cx="480554" cy="414270"/>
          </a:xfrm>
          <a:prstGeom prst="triangle">
            <a:avLst/>
          </a:prstGeom>
          <a:solidFill>
            <a:srgbClr val="FA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PA_等腰三角形 152"/>
          <p:cNvSpPr/>
          <p:nvPr>
            <p:custDataLst>
              <p:tags r:id="rId37"/>
            </p:custDataLst>
          </p:nvPr>
        </p:nvSpPr>
        <p:spPr>
          <a:xfrm rot="16200000">
            <a:off x="6667243" y="2301729"/>
            <a:ext cx="480554" cy="414270"/>
          </a:xfrm>
          <a:prstGeom prst="triangle">
            <a:avLst/>
          </a:prstGeom>
          <a:solidFill>
            <a:srgbClr val="F69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PA_等腰三角形 153"/>
          <p:cNvSpPr/>
          <p:nvPr>
            <p:custDataLst>
              <p:tags r:id="rId38"/>
            </p:custDataLst>
          </p:nvPr>
        </p:nvSpPr>
        <p:spPr>
          <a:xfrm rot="5400000" flipH="1">
            <a:off x="6670418" y="2061451"/>
            <a:ext cx="480554" cy="414270"/>
          </a:xfrm>
          <a:prstGeom prst="triangle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PA_等腰三角形 155"/>
          <p:cNvSpPr/>
          <p:nvPr>
            <p:custDataLst>
              <p:tags r:id="rId39"/>
            </p:custDataLst>
          </p:nvPr>
        </p:nvSpPr>
        <p:spPr>
          <a:xfrm rot="16200000">
            <a:off x="7687517" y="3290640"/>
            <a:ext cx="480554" cy="414270"/>
          </a:xfrm>
          <a:prstGeom prst="triangle">
            <a:avLst/>
          </a:prstGeom>
          <a:solidFill>
            <a:srgbClr val="F4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PA_等腰三角形 156"/>
          <p:cNvSpPr/>
          <p:nvPr>
            <p:custDataLst>
              <p:tags r:id="rId40"/>
            </p:custDataLst>
          </p:nvPr>
        </p:nvSpPr>
        <p:spPr>
          <a:xfrm rot="16200000">
            <a:off x="7687517" y="2815871"/>
            <a:ext cx="480554" cy="414270"/>
          </a:xfrm>
          <a:prstGeom prst="triangle">
            <a:avLst/>
          </a:prstGeom>
          <a:solidFill>
            <a:srgbClr val="F68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PA_等腰三角形 157"/>
          <p:cNvSpPr/>
          <p:nvPr>
            <p:custDataLst>
              <p:tags r:id="rId41"/>
            </p:custDataLst>
          </p:nvPr>
        </p:nvSpPr>
        <p:spPr>
          <a:xfrm rot="16200000">
            <a:off x="7685929" y="2335316"/>
            <a:ext cx="480554" cy="414270"/>
          </a:xfrm>
          <a:prstGeom prst="triangle">
            <a:avLst/>
          </a:prstGeom>
          <a:solidFill>
            <a:srgbClr val="EE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PA_等腰三角形 158"/>
          <p:cNvSpPr/>
          <p:nvPr>
            <p:custDataLst>
              <p:tags r:id="rId42"/>
            </p:custDataLst>
          </p:nvPr>
        </p:nvSpPr>
        <p:spPr>
          <a:xfrm rot="5400000" flipH="1">
            <a:off x="7687517" y="3051385"/>
            <a:ext cx="480554" cy="414270"/>
          </a:xfrm>
          <a:prstGeom prst="triangle">
            <a:avLst/>
          </a:prstGeom>
          <a:solidFill>
            <a:srgbClr val="F49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PA_等腰三角形 159"/>
          <p:cNvSpPr/>
          <p:nvPr>
            <p:custDataLst>
              <p:tags r:id="rId43"/>
            </p:custDataLst>
          </p:nvPr>
        </p:nvSpPr>
        <p:spPr>
          <a:xfrm rot="5400000" flipH="1">
            <a:off x="7687517" y="2575593"/>
            <a:ext cx="480554" cy="414270"/>
          </a:xfrm>
          <a:prstGeom prst="triangle">
            <a:avLst/>
          </a:prstGeom>
          <a:solidFill>
            <a:srgbClr val="F0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PA_等腰三角形 160"/>
          <p:cNvSpPr/>
          <p:nvPr>
            <p:custDataLst>
              <p:tags r:id="rId44"/>
            </p:custDataLst>
          </p:nvPr>
        </p:nvSpPr>
        <p:spPr>
          <a:xfrm rot="5400000" flipH="1">
            <a:off x="7687517" y="2096625"/>
            <a:ext cx="480554" cy="414270"/>
          </a:xfrm>
          <a:prstGeom prst="triangle">
            <a:avLst/>
          </a:prstGeom>
          <a:solidFill>
            <a:srgbClr val="AF2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PA_等腰三角形 161"/>
          <p:cNvSpPr/>
          <p:nvPr>
            <p:custDataLst>
              <p:tags r:id="rId45"/>
            </p:custDataLst>
          </p:nvPr>
        </p:nvSpPr>
        <p:spPr>
          <a:xfrm rot="16200000">
            <a:off x="7687517" y="1857935"/>
            <a:ext cx="480554" cy="414270"/>
          </a:xfrm>
          <a:prstGeom prst="triangle">
            <a:avLst/>
          </a:prstGeom>
          <a:solidFill>
            <a:srgbClr val="881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PA_等腰三角形 162"/>
          <p:cNvSpPr/>
          <p:nvPr>
            <p:custDataLst>
              <p:tags r:id="rId46"/>
            </p:custDataLst>
          </p:nvPr>
        </p:nvSpPr>
        <p:spPr>
          <a:xfrm rot="5400000" flipH="1">
            <a:off x="8101787" y="3290637"/>
            <a:ext cx="480554" cy="414270"/>
          </a:xfrm>
          <a:prstGeom prst="triangle">
            <a:avLst/>
          </a:prstGeom>
          <a:solidFill>
            <a:srgbClr val="93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PA_等腰三角形 163"/>
          <p:cNvSpPr/>
          <p:nvPr>
            <p:custDataLst>
              <p:tags r:id="rId47"/>
            </p:custDataLst>
          </p:nvPr>
        </p:nvSpPr>
        <p:spPr>
          <a:xfrm rot="16200000">
            <a:off x="8516057" y="3290640"/>
            <a:ext cx="480554" cy="414270"/>
          </a:xfrm>
          <a:prstGeom prst="triangle">
            <a:avLst/>
          </a:prstGeom>
          <a:solidFill>
            <a:srgbClr val="0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PA_等腰三角形 164"/>
          <p:cNvSpPr/>
          <p:nvPr>
            <p:custDataLst>
              <p:tags r:id="rId48"/>
            </p:custDataLst>
          </p:nvPr>
        </p:nvSpPr>
        <p:spPr>
          <a:xfrm rot="5400000" flipH="1">
            <a:off x="8101787" y="2813258"/>
            <a:ext cx="480554" cy="414270"/>
          </a:xfrm>
          <a:prstGeom prst="triangle">
            <a:avLst/>
          </a:prstGeom>
          <a:solidFill>
            <a:srgbClr val="F4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PA_等腰三角形 165"/>
          <p:cNvSpPr/>
          <p:nvPr>
            <p:custDataLst>
              <p:tags r:id="rId49"/>
            </p:custDataLst>
          </p:nvPr>
        </p:nvSpPr>
        <p:spPr>
          <a:xfrm rot="16200000">
            <a:off x="8516057" y="2810083"/>
            <a:ext cx="480554" cy="414270"/>
          </a:xfrm>
          <a:prstGeom prst="triangle">
            <a:avLst/>
          </a:prstGeom>
          <a:solidFill>
            <a:srgbClr val="A1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PA_等腰三角形 168"/>
          <p:cNvSpPr/>
          <p:nvPr>
            <p:custDataLst>
              <p:tags r:id="rId50"/>
            </p:custDataLst>
          </p:nvPr>
        </p:nvSpPr>
        <p:spPr>
          <a:xfrm rot="5400000" flipH="1">
            <a:off x="8930324" y="3290640"/>
            <a:ext cx="480554" cy="414270"/>
          </a:xfrm>
          <a:prstGeom prst="triangle">
            <a:avLst/>
          </a:prstGeom>
          <a:solidFill>
            <a:srgbClr val="96D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PA_等腰三角形 169"/>
          <p:cNvSpPr/>
          <p:nvPr>
            <p:custDataLst>
              <p:tags r:id="rId51"/>
            </p:custDataLst>
          </p:nvPr>
        </p:nvSpPr>
        <p:spPr>
          <a:xfrm rot="5400000" flipH="1">
            <a:off x="8930324" y="2811108"/>
            <a:ext cx="480554" cy="414270"/>
          </a:xfrm>
          <a:prstGeom prst="triangle">
            <a:avLst/>
          </a:prstGeom>
          <a:solidFill>
            <a:srgbClr val="0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PA_等腰三角形 170"/>
          <p:cNvSpPr/>
          <p:nvPr>
            <p:custDataLst>
              <p:tags r:id="rId52"/>
            </p:custDataLst>
          </p:nvPr>
        </p:nvSpPr>
        <p:spPr>
          <a:xfrm rot="16200000">
            <a:off x="8930324" y="3051385"/>
            <a:ext cx="480554" cy="414270"/>
          </a:xfrm>
          <a:prstGeom prst="triangle">
            <a:avLst/>
          </a:prstGeom>
          <a:solidFill>
            <a:srgbClr val="159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PA_等腰三角形 174"/>
          <p:cNvSpPr/>
          <p:nvPr>
            <p:custDataLst>
              <p:tags r:id="rId53"/>
            </p:custDataLst>
          </p:nvPr>
        </p:nvSpPr>
        <p:spPr>
          <a:xfrm rot="5400000" flipH="1">
            <a:off x="8101785" y="1856910"/>
            <a:ext cx="480554" cy="414270"/>
          </a:xfrm>
          <a:prstGeom prst="triangle">
            <a:avLst/>
          </a:prstGeom>
          <a:solidFill>
            <a:srgbClr val="AF2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PA_文本框 175"/>
          <p:cNvSpPr txBox="1"/>
          <p:nvPr>
            <p:custDataLst>
              <p:tags r:id="rId54"/>
            </p:custDataLst>
          </p:nvPr>
        </p:nvSpPr>
        <p:spPr>
          <a:xfrm>
            <a:off x="2436495" y="4023995"/>
            <a:ext cx="841629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录像带数字化与建设特色视频资源库工程</a:t>
            </a:r>
          </a:p>
        </p:txBody>
      </p:sp>
      <p:sp>
        <p:nvSpPr>
          <p:cNvPr id="177" name="PA_文本框 176"/>
          <p:cNvSpPr txBox="1"/>
          <p:nvPr>
            <p:custDataLst>
              <p:tags r:id="rId55"/>
            </p:custDataLst>
          </p:nvPr>
        </p:nvSpPr>
        <p:spPr>
          <a:xfrm>
            <a:off x="3223260" y="4839335"/>
            <a:ext cx="684276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案例参赛者：图书馆现代教育信息中心多媒体资源建设部</a:t>
            </a: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511935" y="3886835"/>
            <a:ext cx="1542415" cy="15424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H="1">
            <a:off x="9382063" y="499212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58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H="1" flipV="1">
            <a:off x="9382063" y="3370988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F38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9840184" y="3367813"/>
            <a:ext cx="1316148" cy="1645024"/>
          </a:xfrm>
          <a:prstGeom prst="triangle">
            <a:avLst/>
          </a:prstGeom>
          <a:solidFill>
            <a:srgbClr val="9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9840184" y="4167913"/>
            <a:ext cx="1316148" cy="1645024"/>
          </a:xfrm>
          <a:prstGeom prst="triangle">
            <a:avLst/>
          </a:prstGeom>
          <a:solidFill>
            <a:srgbClr val="00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736600" y="4984750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24A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736600" y="336361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9B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6200000">
            <a:off x="907018" y="3360439"/>
            <a:ext cx="1316148" cy="1645024"/>
          </a:xfrm>
          <a:prstGeom prst="triangle">
            <a:avLst/>
          </a:prstGeom>
          <a:solidFill>
            <a:srgbClr val="09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907018" y="4160539"/>
            <a:ext cx="1316148" cy="1645024"/>
          </a:xfrm>
          <a:prstGeom prst="triangle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206172" y="2061029"/>
            <a:ext cx="7924800" cy="3831771"/>
          </a:xfrm>
          <a:prstGeom prst="roundRect">
            <a:avLst>
              <a:gd name="adj" fmla="val 14394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9298214" y="3648528"/>
            <a:ext cx="656772" cy="6567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62225" y="3936433"/>
            <a:ext cx="119062" cy="119062"/>
          </a:xfrm>
          <a:prstGeom prst="ellipse">
            <a:avLst/>
          </a:prstGeom>
          <a:solidFill>
            <a:srgbClr val="E6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883161" y="3686628"/>
            <a:ext cx="91021" cy="618672"/>
          </a:xfrm>
          <a:prstGeom prst="roundRect">
            <a:avLst>
              <a:gd name="adj" fmla="val 50000"/>
            </a:avLst>
          </a:prstGeom>
          <a:solidFill>
            <a:srgbClr val="E5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361714" y="3712028"/>
            <a:ext cx="529772" cy="529772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58275" y="2347416"/>
            <a:ext cx="5676543" cy="3220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 rot="8203506">
            <a:off x="6866689" y="549993"/>
            <a:ext cx="1459934" cy="1459934"/>
          </a:xfrm>
          <a:prstGeom prst="teardrop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926117" y="909674"/>
            <a:ext cx="1337287" cy="78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胡承霖</a:t>
            </a:r>
          </a:p>
          <a:p>
            <a:pPr algn="ctr"/>
            <a:r>
              <a:rPr lang="zh-CN" altLang="en-US" sz="2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片段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6600" y="735488"/>
            <a:ext cx="278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B1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自制教学科研资料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36600" y="1113155"/>
            <a:ext cx="522605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农业技术推广方面：</a:t>
            </a:r>
            <a:r>
              <a:rPr lang="en-US" altLang="zh-CN" sz="14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中药材的栽培及初加工系列，有石斛的野生改家种、杜仲、白术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、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皖贝、辛夷等</a:t>
            </a:r>
            <a:r>
              <a:rPr lang="en-US" altLang="zh-CN" sz="14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；；</a:t>
            </a:r>
            <a:r>
              <a:rPr lang="en-US" altLang="zh-CN" sz="14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胡承霖教授的科研简报等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）。</a:t>
            </a:r>
            <a:endParaRPr lang="en-US" altLang="zh-CN" sz="1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pic>
        <p:nvPicPr>
          <p:cNvPr id="18" name="自制素材.胡承霖科研简介p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6540" y="2335530"/>
            <a:ext cx="4293235" cy="3220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H="1">
            <a:off x="9382063" y="499212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58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H="1" flipV="1">
            <a:off x="9382063" y="3370988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F38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9840184" y="3367813"/>
            <a:ext cx="1316148" cy="1645024"/>
          </a:xfrm>
          <a:prstGeom prst="triangle">
            <a:avLst/>
          </a:prstGeom>
          <a:solidFill>
            <a:srgbClr val="9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9840184" y="4167913"/>
            <a:ext cx="1316148" cy="1645024"/>
          </a:xfrm>
          <a:prstGeom prst="triangle">
            <a:avLst/>
          </a:prstGeom>
          <a:solidFill>
            <a:srgbClr val="00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736600" y="4984750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24A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736600" y="336361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9B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6200000">
            <a:off x="907018" y="3360439"/>
            <a:ext cx="1316148" cy="1645024"/>
          </a:xfrm>
          <a:prstGeom prst="triangle">
            <a:avLst/>
          </a:prstGeom>
          <a:solidFill>
            <a:srgbClr val="09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907018" y="4160539"/>
            <a:ext cx="1316148" cy="1645024"/>
          </a:xfrm>
          <a:prstGeom prst="triangle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206172" y="2061029"/>
            <a:ext cx="7924800" cy="3831771"/>
          </a:xfrm>
          <a:prstGeom prst="roundRect">
            <a:avLst>
              <a:gd name="adj" fmla="val 14394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9298214" y="3648528"/>
            <a:ext cx="656772" cy="6567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62225" y="3936433"/>
            <a:ext cx="119062" cy="119062"/>
          </a:xfrm>
          <a:prstGeom prst="ellipse">
            <a:avLst/>
          </a:prstGeom>
          <a:solidFill>
            <a:srgbClr val="E6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883161" y="3686628"/>
            <a:ext cx="91021" cy="618672"/>
          </a:xfrm>
          <a:prstGeom prst="roundRect">
            <a:avLst>
              <a:gd name="adj" fmla="val 50000"/>
            </a:avLst>
          </a:prstGeom>
          <a:solidFill>
            <a:srgbClr val="E5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361714" y="3712028"/>
            <a:ext cx="529772" cy="529772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58275" y="2347416"/>
            <a:ext cx="5676543" cy="3220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 rot="8203506">
            <a:off x="6866689" y="549993"/>
            <a:ext cx="1459934" cy="1459934"/>
          </a:xfrm>
          <a:prstGeom prst="teardrop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926117" y="909674"/>
            <a:ext cx="1337287" cy="78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六安瓜片</a:t>
            </a:r>
          </a:p>
          <a:p>
            <a:pPr algn="ctr"/>
            <a:r>
              <a:rPr lang="zh-CN" altLang="en-US" sz="2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视频片段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6600" y="735488"/>
            <a:ext cx="278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B19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特色专项类</a:t>
            </a:r>
            <a:endParaRPr lang="zh-CN" altLang="en-US" sz="2400" b="1" dirty="0" smtClean="0">
              <a:solidFill>
                <a:srgbClr val="0B1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6600" y="1113155"/>
            <a:ext cx="5226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茶业相关类（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12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部） 有：漫话茶叶类、</a:t>
            </a:r>
            <a:r>
              <a:rPr lang="en-US" altLang="zh-CN" sz="14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黄山毛峰、六安瓜片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等视频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 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（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21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部） 。绿染沙滩系列等有关科研类（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6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部）、皖南花猪、黄牛改良、</a:t>
            </a:r>
            <a:r>
              <a:rPr lang="en-US" altLang="zh-CN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</a:t>
            </a:r>
            <a:r>
              <a:rPr lang="zh-CN" altLang="en-US" sz="1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庭院经济等。形成少量的具有安农特色的原著视频。</a:t>
            </a:r>
            <a:endParaRPr lang="en-US" altLang="zh-CN" sz="140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pic>
        <p:nvPicPr>
          <p:cNvPr id="2" name="六安瓜片片段-周葆生配音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91305" y="2347595"/>
            <a:ext cx="4286885" cy="32150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2273A"/>
            </a:gs>
            <a:gs pos="79524">
              <a:srgbClr val="12283D"/>
            </a:gs>
            <a:gs pos="35000">
              <a:srgbClr val="0D1F2D"/>
            </a:gs>
            <a:gs pos="65000">
              <a:srgbClr val="0F2030"/>
            </a:gs>
            <a:gs pos="53000">
              <a:srgbClr val="0A1622"/>
            </a:gs>
            <a:gs pos="47000">
              <a:srgbClr val="0A1622"/>
            </a:gs>
            <a:gs pos="50000">
              <a:srgbClr val="0A1622"/>
            </a:gs>
            <a:gs pos="0">
              <a:srgbClr val="123049"/>
            </a:gs>
            <a:gs pos="100000">
              <a:srgbClr val="153249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等腰三角形 36"/>
          <p:cNvSpPr/>
          <p:nvPr/>
        </p:nvSpPr>
        <p:spPr>
          <a:xfrm rot="19783085">
            <a:off x="-2530287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等腰三角形 72"/>
          <p:cNvSpPr/>
          <p:nvPr/>
        </p:nvSpPr>
        <p:spPr>
          <a:xfrm rot="19783085">
            <a:off x="-1059857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等腰三角形 73"/>
          <p:cNvSpPr/>
          <p:nvPr/>
        </p:nvSpPr>
        <p:spPr>
          <a:xfrm rot="19783085">
            <a:off x="41057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9783085">
            <a:off x="188100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75"/>
          <p:cNvSpPr/>
          <p:nvPr/>
        </p:nvSpPr>
        <p:spPr>
          <a:xfrm rot="19783085">
            <a:off x="335143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等腰三角形 76"/>
          <p:cNvSpPr/>
          <p:nvPr/>
        </p:nvSpPr>
        <p:spPr>
          <a:xfrm rot="19783085">
            <a:off x="482186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rot="19783085">
            <a:off x="629229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等腰三角形 78"/>
          <p:cNvSpPr/>
          <p:nvPr/>
        </p:nvSpPr>
        <p:spPr>
          <a:xfrm rot="19783085">
            <a:off x="776272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等腰三角形 79"/>
          <p:cNvSpPr/>
          <p:nvPr/>
        </p:nvSpPr>
        <p:spPr>
          <a:xfrm rot="19783085">
            <a:off x="923315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等腰三角形 80"/>
          <p:cNvSpPr/>
          <p:nvPr/>
        </p:nvSpPr>
        <p:spPr>
          <a:xfrm rot="19783085">
            <a:off x="10703583" y="1485819"/>
            <a:ext cx="4067150" cy="3506160"/>
          </a:xfrm>
          <a:prstGeom prst="triangle">
            <a:avLst/>
          </a:prstGeom>
          <a:noFill/>
          <a:ln w="3175">
            <a:solidFill>
              <a:schemeClr val="bg1">
                <a:lumMod val="6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783085">
            <a:off x="-274698" y="-633959"/>
            <a:ext cx="961226" cy="828642"/>
          </a:xfrm>
          <a:prstGeom prst="triangle">
            <a:avLst/>
          </a:prstGeom>
          <a:solidFill>
            <a:srgbClr val="F38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9783085">
            <a:off x="-274697" y="217867"/>
            <a:ext cx="961226" cy="828642"/>
          </a:xfrm>
          <a:prstGeom prst="triangle">
            <a:avLst/>
          </a:prstGeom>
          <a:solidFill>
            <a:srgbClr val="8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9783085">
            <a:off x="-274696" y="1069693"/>
            <a:ext cx="961226" cy="828642"/>
          </a:xfrm>
          <a:prstGeom prst="triangle">
            <a:avLst/>
          </a:prstGeom>
          <a:solidFill>
            <a:srgbClr val="AF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9783085">
            <a:off x="-274695" y="1921519"/>
            <a:ext cx="961226" cy="828642"/>
          </a:xfrm>
          <a:prstGeom prst="triangle">
            <a:avLst/>
          </a:prstGeom>
          <a:solidFill>
            <a:srgbClr val="E5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783085">
            <a:off x="-274694" y="2773345"/>
            <a:ext cx="961226" cy="828642"/>
          </a:xfrm>
          <a:prstGeom prst="triangle">
            <a:avLst/>
          </a:prstGeom>
          <a:solidFill>
            <a:srgbClr val="FAC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783085">
            <a:off x="-274693" y="3625171"/>
            <a:ext cx="961226" cy="828642"/>
          </a:xfrm>
          <a:prstGeom prst="triangle">
            <a:avLst/>
          </a:prstGeom>
          <a:solidFill>
            <a:srgbClr val="1CA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9783085">
            <a:off x="-274692" y="4476997"/>
            <a:ext cx="961226" cy="828642"/>
          </a:xfrm>
          <a:prstGeom prst="triangle">
            <a:avLst/>
          </a:prstGeom>
          <a:solidFill>
            <a:srgbClr val="93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9783085">
            <a:off x="-274691" y="5328823"/>
            <a:ext cx="961226" cy="828642"/>
          </a:xfrm>
          <a:prstGeom prst="triangle">
            <a:avLst/>
          </a:prstGeom>
          <a:solidFill>
            <a:srgbClr val="03B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9783085">
            <a:off x="-274690" y="6180649"/>
            <a:ext cx="961226" cy="828642"/>
          </a:xfrm>
          <a:prstGeom prst="triangle">
            <a:avLst/>
          </a:prstGeom>
          <a:solidFill>
            <a:srgbClr val="179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816915" flipH="1">
            <a:off x="11524516" y="-653010"/>
            <a:ext cx="961226" cy="828642"/>
          </a:xfrm>
          <a:prstGeom prst="triangle">
            <a:avLst/>
          </a:prstGeom>
          <a:solidFill>
            <a:srgbClr val="179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816915" flipH="1">
            <a:off x="11524515" y="198816"/>
            <a:ext cx="961226" cy="828642"/>
          </a:xfrm>
          <a:prstGeom prst="triangle">
            <a:avLst/>
          </a:prstGeom>
          <a:solidFill>
            <a:srgbClr val="03B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816915" flipH="1">
            <a:off x="11524514" y="1050642"/>
            <a:ext cx="961226" cy="828642"/>
          </a:xfrm>
          <a:prstGeom prst="triangle">
            <a:avLst/>
          </a:prstGeom>
          <a:solidFill>
            <a:srgbClr val="93C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1816915" flipH="1">
            <a:off x="11524513" y="1902468"/>
            <a:ext cx="961226" cy="828642"/>
          </a:xfrm>
          <a:prstGeom prst="triangle">
            <a:avLst/>
          </a:prstGeom>
          <a:solidFill>
            <a:srgbClr val="1CA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816915" flipH="1">
            <a:off x="11524512" y="2754294"/>
            <a:ext cx="961226" cy="828642"/>
          </a:xfrm>
          <a:prstGeom prst="triangle">
            <a:avLst/>
          </a:prstGeom>
          <a:solidFill>
            <a:srgbClr val="FAC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816915" flipH="1">
            <a:off x="11524511" y="3606120"/>
            <a:ext cx="961226" cy="828642"/>
          </a:xfrm>
          <a:prstGeom prst="triangle">
            <a:avLst/>
          </a:prstGeom>
          <a:solidFill>
            <a:srgbClr val="E5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816915" flipH="1">
            <a:off x="11524510" y="4457946"/>
            <a:ext cx="961226" cy="828642"/>
          </a:xfrm>
          <a:prstGeom prst="triangle">
            <a:avLst/>
          </a:prstGeom>
          <a:solidFill>
            <a:srgbClr val="AF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1816915" flipH="1">
            <a:off x="11524509" y="5309772"/>
            <a:ext cx="961226" cy="828642"/>
          </a:xfrm>
          <a:prstGeom prst="triangle">
            <a:avLst/>
          </a:prstGeom>
          <a:solidFill>
            <a:srgbClr val="86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816915" flipH="1">
            <a:off x="11524508" y="6161598"/>
            <a:ext cx="961226" cy="828642"/>
          </a:xfrm>
          <a:prstGeom prst="triangle">
            <a:avLst/>
          </a:prstGeom>
          <a:solidFill>
            <a:srgbClr val="F38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9783085">
            <a:off x="1047213" y="3198001"/>
            <a:ext cx="961226" cy="828642"/>
          </a:xfrm>
          <a:prstGeom prst="triangle">
            <a:avLst/>
          </a:prstGeom>
          <a:solidFill>
            <a:srgbClr val="F79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 rot="19783085">
            <a:off x="2509248" y="3198001"/>
            <a:ext cx="961226" cy="828642"/>
          </a:xfrm>
          <a:prstGeom prst="triangle">
            <a:avLst/>
          </a:prstGeom>
          <a:solidFill>
            <a:srgbClr val="F24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 rot="19783085">
            <a:off x="8339007" y="3198001"/>
            <a:ext cx="961226" cy="828642"/>
          </a:xfrm>
          <a:prstGeom prst="triangle">
            <a:avLst/>
          </a:prstGeom>
          <a:solidFill>
            <a:srgbClr val="FE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rot="19783085">
            <a:off x="9864067" y="3198001"/>
            <a:ext cx="961226" cy="828642"/>
          </a:xfrm>
          <a:prstGeom prst="triangle">
            <a:avLst/>
          </a:prstGeom>
          <a:solidFill>
            <a:srgbClr val="08B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5015131" y="1984917"/>
            <a:ext cx="2161739" cy="2792648"/>
            <a:chOff x="4498385" y="1718358"/>
            <a:chExt cx="2161739" cy="2792648"/>
          </a:xfrm>
        </p:grpSpPr>
        <p:sp>
          <p:nvSpPr>
            <p:cNvPr id="62" name="等腰三角形 61"/>
            <p:cNvSpPr/>
            <p:nvPr/>
          </p:nvSpPr>
          <p:spPr>
            <a:xfrm rot="5400000">
              <a:off x="4444669" y="1774111"/>
              <a:ext cx="808418" cy="696912"/>
            </a:xfrm>
            <a:prstGeom prst="triangle">
              <a:avLst/>
            </a:prstGeom>
            <a:solidFill>
              <a:srgbClr val="8A1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等腰三角形 62"/>
            <p:cNvSpPr/>
            <p:nvPr/>
          </p:nvSpPr>
          <p:spPr>
            <a:xfrm rot="5400000">
              <a:off x="4444669" y="2582529"/>
              <a:ext cx="808418" cy="696912"/>
            </a:xfrm>
            <a:prstGeom prst="triangle">
              <a:avLst/>
            </a:prstGeom>
            <a:solidFill>
              <a:srgbClr val="EE4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5898216" y="1775396"/>
              <a:ext cx="808418" cy="696912"/>
            </a:xfrm>
            <a:prstGeom prst="triangle">
              <a:avLst/>
            </a:prstGeom>
            <a:solidFill>
              <a:srgbClr val="EA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/>
            <p:cNvSpPr/>
            <p:nvPr/>
          </p:nvSpPr>
          <p:spPr>
            <a:xfrm rot="5400000">
              <a:off x="5898216" y="2568574"/>
              <a:ext cx="808418" cy="696912"/>
            </a:xfrm>
            <a:prstGeom prst="triangle">
              <a:avLst/>
            </a:prstGeom>
            <a:solidFill>
              <a:srgbClr val="FCB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5898216" y="3361752"/>
              <a:ext cx="808418" cy="696912"/>
            </a:xfrm>
            <a:prstGeom prst="triangle">
              <a:avLst/>
            </a:prstGeom>
            <a:solidFill>
              <a:srgbClr val="96C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6"/>
            <p:cNvSpPr/>
            <p:nvPr/>
          </p:nvSpPr>
          <p:spPr>
            <a:xfrm rot="5400000">
              <a:off x="5167325" y="2955533"/>
              <a:ext cx="814616" cy="758671"/>
            </a:xfrm>
            <a:prstGeom prst="triangle">
              <a:avLst>
                <a:gd name="adj" fmla="val 47368"/>
              </a:avLst>
            </a:prstGeom>
            <a:solidFill>
              <a:srgbClr val="F66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7"/>
            <p:cNvSpPr/>
            <p:nvPr/>
          </p:nvSpPr>
          <p:spPr>
            <a:xfrm rot="16200000" flipH="1">
              <a:off x="5907459" y="2171985"/>
              <a:ext cx="808418" cy="696912"/>
            </a:xfrm>
            <a:prstGeom prst="triangle">
              <a:avLst/>
            </a:prstGeom>
            <a:solidFill>
              <a:srgbClr val="F59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6200000" flipH="1">
              <a:off x="5907459" y="2965163"/>
              <a:ext cx="808418" cy="696912"/>
            </a:xfrm>
            <a:prstGeom prst="triangle">
              <a:avLst/>
            </a:prstGeom>
            <a:solidFill>
              <a:srgbClr val="1EA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69"/>
            <p:cNvSpPr/>
            <p:nvPr/>
          </p:nvSpPr>
          <p:spPr>
            <a:xfrm rot="16200000" flipH="1">
              <a:off x="5907459" y="3758341"/>
              <a:ext cx="808418" cy="696912"/>
            </a:xfrm>
            <a:prstGeom prst="triangle">
              <a:avLst/>
            </a:prstGeom>
            <a:solidFill>
              <a:srgbClr val="1E8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70"/>
            <p:cNvSpPr/>
            <p:nvPr/>
          </p:nvSpPr>
          <p:spPr>
            <a:xfrm rot="16200000" flipH="1">
              <a:off x="4442896" y="2182983"/>
              <a:ext cx="808418" cy="696912"/>
            </a:xfrm>
            <a:prstGeom prst="triangle">
              <a:avLst/>
            </a:prstGeom>
            <a:solidFill>
              <a:srgbClr val="B12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等腰三角形 71"/>
            <p:cNvSpPr/>
            <p:nvPr/>
          </p:nvSpPr>
          <p:spPr>
            <a:xfrm rot="16200000" flipH="1">
              <a:off x="4442632" y="2984747"/>
              <a:ext cx="808418" cy="696912"/>
            </a:xfrm>
            <a:prstGeom prst="triangle">
              <a:avLst/>
            </a:prstGeom>
            <a:solidFill>
              <a:srgbClr val="EF2E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3053482" y="5011825"/>
            <a:ext cx="608503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启示与展望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83300" y="-7620"/>
            <a:ext cx="6095999" cy="68580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805171">
            <a:off x="4626418" y="3300846"/>
            <a:ext cx="2058296" cy="1774394"/>
          </a:xfrm>
          <a:prstGeom prst="triangle">
            <a:avLst/>
          </a:prstGeom>
          <a:solidFill>
            <a:srgbClr val="F89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805171">
            <a:off x="4626417" y="1251822"/>
            <a:ext cx="2058296" cy="1774394"/>
          </a:xfrm>
          <a:prstGeom prst="triangle">
            <a:avLst/>
          </a:prstGeom>
          <a:solidFill>
            <a:srgbClr val="04B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794829" flipH="1">
            <a:off x="5512679" y="3300846"/>
            <a:ext cx="2058296" cy="1774394"/>
          </a:xfrm>
          <a:prstGeom prst="triangle">
            <a:avLst/>
          </a:prstGeom>
          <a:solidFill>
            <a:srgbClr val="AF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9794829" flipH="1">
            <a:off x="5512679" y="1251822"/>
            <a:ext cx="2058296" cy="1774394"/>
          </a:xfrm>
          <a:prstGeom prst="triangle">
            <a:avLst/>
          </a:prstGeom>
          <a:solidFill>
            <a:srgbClr val="A5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805171" flipH="1" flipV="1">
            <a:off x="3744037" y="2785126"/>
            <a:ext cx="2058296" cy="1774394"/>
          </a:xfrm>
          <a:prstGeom prst="triangle">
            <a:avLst/>
          </a:prstGeom>
          <a:solidFill>
            <a:srgbClr val="F9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805171">
            <a:off x="6389669" y="2276334"/>
            <a:ext cx="2058296" cy="1774394"/>
          </a:xfrm>
          <a:prstGeom prst="triangle">
            <a:avLst/>
          </a:prstGeom>
          <a:solidFill>
            <a:srgbClr val="891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277706" y="2603645"/>
            <a:ext cx="1636589" cy="1636589"/>
          </a:xfrm>
          <a:prstGeom prst="ellipse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21250" y="3006441"/>
            <a:ext cx="134950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64871" y="837439"/>
            <a:ext cx="613068" cy="675978"/>
          </a:xfrm>
          <a:custGeom>
            <a:avLst/>
            <a:gdLst>
              <a:gd name="T0" fmla="*/ 225 w 519"/>
              <a:gd name="T1" fmla="*/ 548 h 571"/>
              <a:gd name="T2" fmla="*/ 132 w 519"/>
              <a:gd name="T3" fmla="*/ 537 h 571"/>
              <a:gd name="T4" fmla="*/ 12 w 519"/>
              <a:gd name="T5" fmla="*/ 516 h 571"/>
              <a:gd name="T6" fmla="*/ 0 w 519"/>
              <a:gd name="T7" fmla="*/ 269 h 571"/>
              <a:gd name="T8" fmla="*/ 49 w 519"/>
              <a:gd name="T9" fmla="*/ 203 h 571"/>
              <a:gd name="T10" fmla="*/ 132 w 519"/>
              <a:gd name="T11" fmla="*/ 214 h 571"/>
              <a:gd name="T12" fmla="*/ 329 w 519"/>
              <a:gd name="T13" fmla="*/ 86 h 571"/>
              <a:gd name="T14" fmla="*/ 349 w 519"/>
              <a:gd name="T15" fmla="*/ 10 h 571"/>
              <a:gd name="T16" fmla="*/ 427 w 519"/>
              <a:gd name="T17" fmla="*/ 34 h 571"/>
              <a:gd name="T18" fmla="*/ 396 w 519"/>
              <a:gd name="T19" fmla="*/ 203 h 571"/>
              <a:gd name="T20" fmla="*/ 509 w 519"/>
              <a:gd name="T21" fmla="*/ 223 h 571"/>
              <a:gd name="T22" fmla="*/ 500 w 519"/>
              <a:gd name="T23" fmla="*/ 320 h 571"/>
              <a:gd name="T24" fmla="*/ 507 w 519"/>
              <a:gd name="T25" fmla="*/ 352 h 571"/>
              <a:gd name="T26" fmla="*/ 476 w 519"/>
              <a:gd name="T27" fmla="*/ 428 h 571"/>
              <a:gd name="T28" fmla="*/ 464 w 519"/>
              <a:gd name="T29" fmla="*/ 486 h 571"/>
              <a:gd name="T30" fmla="*/ 408 w 519"/>
              <a:gd name="T31" fmla="*/ 556 h 571"/>
              <a:gd name="T32" fmla="*/ 134 w 519"/>
              <a:gd name="T33" fmla="*/ 492 h 571"/>
              <a:gd name="T34" fmla="*/ 353 w 519"/>
              <a:gd name="T35" fmla="*/ 541 h 571"/>
              <a:gd name="T36" fmla="*/ 406 w 519"/>
              <a:gd name="T37" fmla="*/ 490 h 571"/>
              <a:gd name="T38" fmla="*/ 432 w 519"/>
              <a:gd name="T39" fmla="*/ 482 h 571"/>
              <a:gd name="T40" fmla="*/ 446 w 519"/>
              <a:gd name="T41" fmla="*/ 431 h 571"/>
              <a:gd name="T42" fmla="*/ 455 w 519"/>
              <a:gd name="T43" fmla="*/ 406 h 571"/>
              <a:gd name="T44" fmla="*/ 477 w 519"/>
              <a:gd name="T45" fmla="*/ 352 h 571"/>
              <a:gd name="T46" fmla="*/ 472 w 519"/>
              <a:gd name="T47" fmla="*/ 334 h 571"/>
              <a:gd name="T48" fmla="*/ 481 w 519"/>
              <a:gd name="T49" fmla="*/ 294 h 571"/>
              <a:gd name="T50" fmla="*/ 484 w 519"/>
              <a:gd name="T51" fmla="*/ 239 h 571"/>
              <a:gd name="T52" fmla="*/ 344 w 519"/>
              <a:gd name="T53" fmla="*/ 233 h 571"/>
              <a:gd name="T54" fmla="*/ 401 w 519"/>
              <a:gd name="T55" fmla="*/ 49 h 571"/>
              <a:gd name="T56" fmla="*/ 372 w 519"/>
              <a:gd name="T57" fmla="*/ 31 h 571"/>
              <a:gd name="T58" fmla="*/ 132 w 519"/>
              <a:gd name="T59" fmla="*/ 246 h 571"/>
              <a:gd name="T60" fmla="*/ 49 w 519"/>
              <a:gd name="T61" fmla="*/ 233 h 571"/>
              <a:gd name="T62" fmla="*/ 30 w 519"/>
              <a:gd name="T63" fmla="*/ 471 h 571"/>
              <a:gd name="T64" fmla="*/ 101 w 519"/>
              <a:gd name="T65" fmla="*/ 507 h 571"/>
              <a:gd name="T66" fmla="*/ 49 w 519"/>
              <a:gd name="T67" fmla="*/ 233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9" h="571">
                <a:moveTo>
                  <a:pt x="353" y="571"/>
                </a:moveTo>
                <a:cubicBezTo>
                  <a:pt x="274" y="571"/>
                  <a:pt x="251" y="560"/>
                  <a:pt x="225" y="548"/>
                </a:cubicBezTo>
                <a:cubicBezTo>
                  <a:pt x="206" y="539"/>
                  <a:pt x="184" y="529"/>
                  <a:pt x="132" y="522"/>
                </a:cubicBezTo>
                <a:cubicBezTo>
                  <a:pt x="132" y="537"/>
                  <a:pt x="132" y="537"/>
                  <a:pt x="132" y="537"/>
                </a:cubicBezTo>
                <a:cubicBezTo>
                  <a:pt x="49" y="537"/>
                  <a:pt x="49" y="537"/>
                  <a:pt x="49" y="537"/>
                </a:cubicBezTo>
                <a:cubicBezTo>
                  <a:pt x="35" y="537"/>
                  <a:pt x="22" y="529"/>
                  <a:pt x="12" y="516"/>
                </a:cubicBezTo>
                <a:cubicBezTo>
                  <a:pt x="4" y="504"/>
                  <a:pt x="0" y="488"/>
                  <a:pt x="0" y="471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52"/>
                  <a:pt x="4" y="236"/>
                  <a:pt x="12" y="224"/>
                </a:cubicBezTo>
                <a:cubicBezTo>
                  <a:pt x="22" y="211"/>
                  <a:pt x="35" y="203"/>
                  <a:pt x="49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14"/>
                  <a:pt x="132" y="214"/>
                  <a:pt x="132" y="214"/>
                </a:cubicBezTo>
                <a:cubicBezTo>
                  <a:pt x="187" y="195"/>
                  <a:pt x="239" y="169"/>
                  <a:pt x="278" y="139"/>
                </a:cubicBezTo>
                <a:cubicBezTo>
                  <a:pt x="301" y="122"/>
                  <a:pt x="318" y="104"/>
                  <a:pt x="329" y="86"/>
                </a:cubicBezTo>
                <a:cubicBezTo>
                  <a:pt x="340" y="68"/>
                  <a:pt x="344" y="51"/>
                  <a:pt x="342" y="36"/>
                </a:cubicBezTo>
                <a:cubicBezTo>
                  <a:pt x="340" y="27"/>
                  <a:pt x="343" y="17"/>
                  <a:pt x="349" y="10"/>
                </a:cubicBezTo>
                <a:cubicBezTo>
                  <a:pt x="355" y="4"/>
                  <a:pt x="363" y="0"/>
                  <a:pt x="370" y="0"/>
                </a:cubicBezTo>
                <a:cubicBezTo>
                  <a:pt x="388" y="0"/>
                  <a:pt x="413" y="9"/>
                  <a:pt x="427" y="34"/>
                </a:cubicBezTo>
                <a:cubicBezTo>
                  <a:pt x="438" y="52"/>
                  <a:pt x="440" y="77"/>
                  <a:pt x="434" y="106"/>
                </a:cubicBezTo>
                <a:cubicBezTo>
                  <a:pt x="429" y="134"/>
                  <a:pt x="416" y="166"/>
                  <a:pt x="396" y="203"/>
                </a:cubicBezTo>
                <a:cubicBezTo>
                  <a:pt x="472" y="203"/>
                  <a:pt x="472" y="203"/>
                  <a:pt x="472" y="203"/>
                </a:cubicBezTo>
                <a:cubicBezTo>
                  <a:pt x="487" y="203"/>
                  <a:pt x="501" y="210"/>
                  <a:pt x="509" y="223"/>
                </a:cubicBezTo>
                <a:cubicBezTo>
                  <a:pt x="515" y="233"/>
                  <a:pt x="519" y="246"/>
                  <a:pt x="519" y="261"/>
                </a:cubicBezTo>
                <a:cubicBezTo>
                  <a:pt x="519" y="283"/>
                  <a:pt x="512" y="306"/>
                  <a:pt x="500" y="320"/>
                </a:cubicBezTo>
                <a:cubicBezTo>
                  <a:pt x="500" y="320"/>
                  <a:pt x="500" y="321"/>
                  <a:pt x="501" y="321"/>
                </a:cubicBezTo>
                <a:cubicBezTo>
                  <a:pt x="505" y="329"/>
                  <a:pt x="507" y="339"/>
                  <a:pt x="507" y="352"/>
                </a:cubicBezTo>
                <a:cubicBezTo>
                  <a:pt x="507" y="369"/>
                  <a:pt x="503" y="388"/>
                  <a:pt x="495" y="404"/>
                </a:cubicBezTo>
                <a:cubicBezTo>
                  <a:pt x="490" y="415"/>
                  <a:pt x="483" y="423"/>
                  <a:pt x="476" y="428"/>
                </a:cubicBezTo>
                <a:cubicBezTo>
                  <a:pt x="476" y="431"/>
                  <a:pt x="477" y="433"/>
                  <a:pt x="477" y="436"/>
                </a:cubicBezTo>
                <a:cubicBezTo>
                  <a:pt x="477" y="451"/>
                  <a:pt x="472" y="471"/>
                  <a:pt x="464" y="486"/>
                </a:cubicBezTo>
                <a:cubicBezTo>
                  <a:pt x="456" y="502"/>
                  <a:pt x="446" y="513"/>
                  <a:pt x="435" y="518"/>
                </a:cubicBezTo>
                <a:cubicBezTo>
                  <a:pt x="432" y="533"/>
                  <a:pt x="423" y="546"/>
                  <a:pt x="408" y="556"/>
                </a:cubicBezTo>
                <a:cubicBezTo>
                  <a:pt x="393" y="566"/>
                  <a:pt x="374" y="571"/>
                  <a:pt x="353" y="571"/>
                </a:cubicBezTo>
                <a:close/>
                <a:moveTo>
                  <a:pt x="134" y="492"/>
                </a:moveTo>
                <a:cubicBezTo>
                  <a:pt x="193" y="500"/>
                  <a:pt x="216" y="511"/>
                  <a:pt x="238" y="521"/>
                </a:cubicBezTo>
                <a:cubicBezTo>
                  <a:pt x="262" y="532"/>
                  <a:pt x="281" y="541"/>
                  <a:pt x="353" y="541"/>
                </a:cubicBezTo>
                <a:cubicBezTo>
                  <a:pt x="379" y="541"/>
                  <a:pt x="406" y="530"/>
                  <a:pt x="406" y="505"/>
                </a:cubicBezTo>
                <a:cubicBezTo>
                  <a:pt x="406" y="490"/>
                  <a:pt x="406" y="490"/>
                  <a:pt x="406" y="490"/>
                </a:cubicBezTo>
                <a:cubicBezTo>
                  <a:pt x="421" y="490"/>
                  <a:pt x="421" y="490"/>
                  <a:pt x="421" y="490"/>
                </a:cubicBezTo>
                <a:cubicBezTo>
                  <a:pt x="424" y="490"/>
                  <a:pt x="428" y="487"/>
                  <a:pt x="432" y="482"/>
                </a:cubicBezTo>
                <a:cubicBezTo>
                  <a:pt x="437" y="474"/>
                  <a:pt x="442" y="463"/>
                  <a:pt x="444" y="452"/>
                </a:cubicBezTo>
                <a:cubicBezTo>
                  <a:pt x="447" y="440"/>
                  <a:pt x="447" y="432"/>
                  <a:pt x="446" y="431"/>
                </a:cubicBezTo>
                <a:cubicBezTo>
                  <a:pt x="446" y="432"/>
                  <a:pt x="450" y="436"/>
                  <a:pt x="455" y="436"/>
                </a:cubicBezTo>
                <a:cubicBezTo>
                  <a:pt x="455" y="406"/>
                  <a:pt x="455" y="406"/>
                  <a:pt x="455" y="406"/>
                </a:cubicBezTo>
                <a:cubicBezTo>
                  <a:pt x="457" y="406"/>
                  <a:pt x="462" y="402"/>
                  <a:pt x="468" y="391"/>
                </a:cubicBezTo>
                <a:cubicBezTo>
                  <a:pt x="474" y="379"/>
                  <a:pt x="477" y="364"/>
                  <a:pt x="477" y="352"/>
                </a:cubicBezTo>
                <a:cubicBezTo>
                  <a:pt x="477" y="345"/>
                  <a:pt x="476" y="339"/>
                  <a:pt x="474" y="336"/>
                </a:cubicBezTo>
                <a:cubicBezTo>
                  <a:pt x="473" y="334"/>
                  <a:pt x="473" y="334"/>
                  <a:pt x="472" y="334"/>
                </a:cubicBezTo>
                <a:cubicBezTo>
                  <a:pt x="472" y="304"/>
                  <a:pt x="472" y="304"/>
                  <a:pt x="472" y="304"/>
                </a:cubicBezTo>
                <a:cubicBezTo>
                  <a:pt x="473" y="304"/>
                  <a:pt x="477" y="301"/>
                  <a:pt x="481" y="294"/>
                </a:cubicBezTo>
                <a:cubicBezTo>
                  <a:pt x="486" y="285"/>
                  <a:pt x="489" y="272"/>
                  <a:pt x="489" y="261"/>
                </a:cubicBezTo>
                <a:cubicBezTo>
                  <a:pt x="489" y="252"/>
                  <a:pt x="487" y="244"/>
                  <a:pt x="484" y="239"/>
                </a:cubicBezTo>
                <a:cubicBezTo>
                  <a:pt x="481" y="235"/>
                  <a:pt x="477" y="233"/>
                  <a:pt x="472" y="233"/>
                </a:cubicBezTo>
                <a:cubicBezTo>
                  <a:pt x="344" y="233"/>
                  <a:pt x="344" y="233"/>
                  <a:pt x="344" y="233"/>
                </a:cubicBezTo>
                <a:cubicBezTo>
                  <a:pt x="357" y="210"/>
                  <a:pt x="357" y="210"/>
                  <a:pt x="357" y="210"/>
                </a:cubicBezTo>
                <a:cubicBezTo>
                  <a:pt x="418" y="109"/>
                  <a:pt x="410" y="66"/>
                  <a:pt x="401" y="49"/>
                </a:cubicBezTo>
                <a:cubicBezTo>
                  <a:pt x="393" y="35"/>
                  <a:pt x="380" y="31"/>
                  <a:pt x="372" y="30"/>
                </a:cubicBezTo>
                <a:cubicBezTo>
                  <a:pt x="372" y="30"/>
                  <a:pt x="372" y="31"/>
                  <a:pt x="372" y="31"/>
                </a:cubicBezTo>
                <a:cubicBezTo>
                  <a:pt x="378" y="74"/>
                  <a:pt x="352" y="120"/>
                  <a:pt x="296" y="163"/>
                </a:cubicBezTo>
                <a:cubicBezTo>
                  <a:pt x="253" y="196"/>
                  <a:pt x="193" y="226"/>
                  <a:pt x="132" y="246"/>
                </a:cubicBezTo>
                <a:cubicBezTo>
                  <a:pt x="134" y="492"/>
                  <a:pt x="134" y="492"/>
                  <a:pt x="134" y="492"/>
                </a:cubicBezTo>
                <a:close/>
                <a:moveTo>
                  <a:pt x="49" y="233"/>
                </a:moveTo>
                <a:cubicBezTo>
                  <a:pt x="40" y="233"/>
                  <a:pt x="30" y="248"/>
                  <a:pt x="30" y="269"/>
                </a:cubicBezTo>
                <a:cubicBezTo>
                  <a:pt x="30" y="471"/>
                  <a:pt x="30" y="471"/>
                  <a:pt x="30" y="471"/>
                </a:cubicBezTo>
                <a:cubicBezTo>
                  <a:pt x="30" y="492"/>
                  <a:pt x="40" y="507"/>
                  <a:pt x="49" y="507"/>
                </a:cubicBezTo>
                <a:cubicBezTo>
                  <a:pt x="101" y="507"/>
                  <a:pt x="101" y="507"/>
                  <a:pt x="101" y="507"/>
                </a:cubicBezTo>
                <a:cubicBezTo>
                  <a:pt x="101" y="233"/>
                  <a:pt x="101" y="233"/>
                  <a:pt x="101" y="233"/>
                </a:cubicBezTo>
                <a:cubicBezTo>
                  <a:pt x="49" y="233"/>
                  <a:pt x="49" y="233"/>
                  <a:pt x="49" y="233"/>
                </a:cubicBezTo>
                <a:close/>
              </a:path>
            </a:pathLst>
          </a:custGeom>
          <a:solidFill>
            <a:srgbClr val="08BC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47484" y="900719"/>
            <a:ext cx="1476661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启示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4180" y="1616710"/>
            <a:ext cx="3979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平台建设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: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云平台开放、严管上传管理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新闻类：为宣传部档案馆提供素材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自制教学科研资料：新农村发展研究院视频、创新案例视频  、青禾讲坛视频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特色专项类：与科研团队合作制作特色专项视频，慕课小组合作发展慕课与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SPOC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69775" y="879764"/>
            <a:ext cx="1476661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068945" y="1732280"/>
            <a:ext cx="35629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bg1"/>
                </a:solidFill>
                <a:latin typeface="方正准圆简体" panose="02010601030101010101" charset="-122"/>
                <a:ea typeface="方正准圆简体" panose="02010601030101010101" charset="-122"/>
              </a:rPr>
              <a:t>以慕课和</a:t>
            </a:r>
            <a:r>
              <a:rPr lang="en-US" altLang="zh-CN" sz="2000" dirty="0" smtClean="0">
                <a:solidFill>
                  <a:schemeClr val="bg1"/>
                </a:solidFill>
                <a:latin typeface="方正准圆简体" panose="02010601030101010101" charset="-122"/>
                <a:ea typeface="方正准圆简体" panose="02010601030101010101" charset="-122"/>
              </a:rPr>
              <a:t>SPOC</a:t>
            </a:r>
            <a:r>
              <a:rPr lang="zh-CN" altLang="en-US" sz="2000" dirty="0" smtClean="0">
                <a:solidFill>
                  <a:schemeClr val="bg1"/>
                </a:solidFill>
                <a:latin typeface="方正准圆简体" panose="02010601030101010101" charset="-122"/>
                <a:ea typeface="方正准圆简体" panose="02010601030101010101" charset="-122"/>
              </a:rPr>
              <a:t>为抓手推动安农大原著教学视频的发展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solidFill>
                  <a:schemeClr val="bg1"/>
                </a:solidFill>
                <a:latin typeface="方正准圆简体" panose="02010601030101010101" charset="-122"/>
                <a:ea typeface="方正准圆简体" panose="02010601030101010101" charset="-122"/>
              </a:rPr>
              <a:t>以微课和新闻传播为手段推动农大师生共建安农资源</a:t>
            </a:r>
            <a:endParaRPr lang="en-US" altLang="zh-CN" sz="2000" dirty="0">
              <a:solidFill>
                <a:schemeClr val="bg1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7372706" y="788544"/>
            <a:ext cx="613068" cy="675978"/>
          </a:xfrm>
          <a:custGeom>
            <a:avLst/>
            <a:gdLst>
              <a:gd name="T0" fmla="*/ 225 w 519"/>
              <a:gd name="T1" fmla="*/ 548 h 571"/>
              <a:gd name="T2" fmla="*/ 132 w 519"/>
              <a:gd name="T3" fmla="*/ 537 h 571"/>
              <a:gd name="T4" fmla="*/ 12 w 519"/>
              <a:gd name="T5" fmla="*/ 516 h 571"/>
              <a:gd name="T6" fmla="*/ 0 w 519"/>
              <a:gd name="T7" fmla="*/ 269 h 571"/>
              <a:gd name="T8" fmla="*/ 49 w 519"/>
              <a:gd name="T9" fmla="*/ 203 h 571"/>
              <a:gd name="T10" fmla="*/ 132 w 519"/>
              <a:gd name="T11" fmla="*/ 214 h 571"/>
              <a:gd name="T12" fmla="*/ 329 w 519"/>
              <a:gd name="T13" fmla="*/ 86 h 571"/>
              <a:gd name="T14" fmla="*/ 349 w 519"/>
              <a:gd name="T15" fmla="*/ 10 h 571"/>
              <a:gd name="T16" fmla="*/ 427 w 519"/>
              <a:gd name="T17" fmla="*/ 34 h 571"/>
              <a:gd name="T18" fmla="*/ 396 w 519"/>
              <a:gd name="T19" fmla="*/ 203 h 571"/>
              <a:gd name="T20" fmla="*/ 509 w 519"/>
              <a:gd name="T21" fmla="*/ 223 h 571"/>
              <a:gd name="T22" fmla="*/ 500 w 519"/>
              <a:gd name="T23" fmla="*/ 320 h 571"/>
              <a:gd name="T24" fmla="*/ 507 w 519"/>
              <a:gd name="T25" fmla="*/ 352 h 571"/>
              <a:gd name="T26" fmla="*/ 476 w 519"/>
              <a:gd name="T27" fmla="*/ 428 h 571"/>
              <a:gd name="T28" fmla="*/ 464 w 519"/>
              <a:gd name="T29" fmla="*/ 486 h 571"/>
              <a:gd name="T30" fmla="*/ 408 w 519"/>
              <a:gd name="T31" fmla="*/ 556 h 571"/>
              <a:gd name="T32" fmla="*/ 134 w 519"/>
              <a:gd name="T33" fmla="*/ 492 h 571"/>
              <a:gd name="T34" fmla="*/ 353 w 519"/>
              <a:gd name="T35" fmla="*/ 541 h 571"/>
              <a:gd name="T36" fmla="*/ 406 w 519"/>
              <a:gd name="T37" fmla="*/ 490 h 571"/>
              <a:gd name="T38" fmla="*/ 432 w 519"/>
              <a:gd name="T39" fmla="*/ 482 h 571"/>
              <a:gd name="T40" fmla="*/ 446 w 519"/>
              <a:gd name="T41" fmla="*/ 431 h 571"/>
              <a:gd name="T42" fmla="*/ 455 w 519"/>
              <a:gd name="T43" fmla="*/ 406 h 571"/>
              <a:gd name="T44" fmla="*/ 477 w 519"/>
              <a:gd name="T45" fmla="*/ 352 h 571"/>
              <a:gd name="T46" fmla="*/ 472 w 519"/>
              <a:gd name="T47" fmla="*/ 334 h 571"/>
              <a:gd name="T48" fmla="*/ 481 w 519"/>
              <a:gd name="T49" fmla="*/ 294 h 571"/>
              <a:gd name="T50" fmla="*/ 484 w 519"/>
              <a:gd name="T51" fmla="*/ 239 h 571"/>
              <a:gd name="T52" fmla="*/ 344 w 519"/>
              <a:gd name="T53" fmla="*/ 233 h 571"/>
              <a:gd name="T54" fmla="*/ 401 w 519"/>
              <a:gd name="T55" fmla="*/ 49 h 571"/>
              <a:gd name="T56" fmla="*/ 372 w 519"/>
              <a:gd name="T57" fmla="*/ 31 h 571"/>
              <a:gd name="T58" fmla="*/ 132 w 519"/>
              <a:gd name="T59" fmla="*/ 246 h 571"/>
              <a:gd name="T60" fmla="*/ 49 w 519"/>
              <a:gd name="T61" fmla="*/ 233 h 571"/>
              <a:gd name="T62" fmla="*/ 30 w 519"/>
              <a:gd name="T63" fmla="*/ 471 h 571"/>
              <a:gd name="T64" fmla="*/ 101 w 519"/>
              <a:gd name="T65" fmla="*/ 507 h 571"/>
              <a:gd name="T66" fmla="*/ 49 w 519"/>
              <a:gd name="T67" fmla="*/ 233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9" h="571">
                <a:moveTo>
                  <a:pt x="353" y="571"/>
                </a:moveTo>
                <a:cubicBezTo>
                  <a:pt x="274" y="571"/>
                  <a:pt x="251" y="560"/>
                  <a:pt x="225" y="548"/>
                </a:cubicBezTo>
                <a:cubicBezTo>
                  <a:pt x="206" y="539"/>
                  <a:pt x="184" y="529"/>
                  <a:pt x="132" y="522"/>
                </a:cubicBezTo>
                <a:cubicBezTo>
                  <a:pt x="132" y="537"/>
                  <a:pt x="132" y="537"/>
                  <a:pt x="132" y="537"/>
                </a:cubicBezTo>
                <a:cubicBezTo>
                  <a:pt x="49" y="537"/>
                  <a:pt x="49" y="537"/>
                  <a:pt x="49" y="537"/>
                </a:cubicBezTo>
                <a:cubicBezTo>
                  <a:pt x="35" y="537"/>
                  <a:pt x="22" y="529"/>
                  <a:pt x="12" y="516"/>
                </a:cubicBezTo>
                <a:cubicBezTo>
                  <a:pt x="4" y="504"/>
                  <a:pt x="0" y="488"/>
                  <a:pt x="0" y="471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52"/>
                  <a:pt x="4" y="236"/>
                  <a:pt x="12" y="224"/>
                </a:cubicBezTo>
                <a:cubicBezTo>
                  <a:pt x="22" y="211"/>
                  <a:pt x="35" y="203"/>
                  <a:pt x="49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14"/>
                  <a:pt x="132" y="214"/>
                  <a:pt x="132" y="214"/>
                </a:cubicBezTo>
                <a:cubicBezTo>
                  <a:pt x="187" y="195"/>
                  <a:pt x="239" y="169"/>
                  <a:pt x="278" y="139"/>
                </a:cubicBezTo>
                <a:cubicBezTo>
                  <a:pt x="301" y="122"/>
                  <a:pt x="318" y="104"/>
                  <a:pt x="329" y="86"/>
                </a:cubicBezTo>
                <a:cubicBezTo>
                  <a:pt x="340" y="68"/>
                  <a:pt x="344" y="51"/>
                  <a:pt x="342" y="36"/>
                </a:cubicBezTo>
                <a:cubicBezTo>
                  <a:pt x="340" y="27"/>
                  <a:pt x="343" y="17"/>
                  <a:pt x="349" y="10"/>
                </a:cubicBezTo>
                <a:cubicBezTo>
                  <a:pt x="355" y="4"/>
                  <a:pt x="363" y="0"/>
                  <a:pt x="370" y="0"/>
                </a:cubicBezTo>
                <a:cubicBezTo>
                  <a:pt x="388" y="0"/>
                  <a:pt x="413" y="9"/>
                  <a:pt x="427" y="34"/>
                </a:cubicBezTo>
                <a:cubicBezTo>
                  <a:pt x="438" y="52"/>
                  <a:pt x="440" y="77"/>
                  <a:pt x="434" y="106"/>
                </a:cubicBezTo>
                <a:cubicBezTo>
                  <a:pt x="429" y="134"/>
                  <a:pt x="416" y="166"/>
                  <a:pt x="396" y="203"/>
                </a:cubicBezTo>
                <a:cubicBezTo>
                  <a:pt x="472" y="203"/>
                  <a:pt x="472" y="203"/>
                  <a:pt x="472" y="203"/>
                </a:cubicBezTo>
                <a:cubicBezTo>
                  <a:pt x="487" y="203"/>
                  <a:pt x="501" y="210"/>
                  <a:pt x="509" y="223"/>
                </a:cubicBezTo>
                <a:cubicBezTo>
                  <a:pt x="515" y="233"/>
                  <a:pt x="519" y="246"/>
                  <a:pt x="519" y="261"/>
                </a:cubicBezTo>
                <a:cubicBezTo>
                  <a:pt x="519" y="283"/>
                  <a:pt x="512" y="306"/>
                  <a:pt x="500" y="320"/>
                </a:cubicBezTo>
                <a:cubicBezTo>
                  <a:pt x="500" y="320"/>
                  <a:pt x="500" y="321"/>
                  <a:pt x="501" y="321"/>
                </a:cubicBezTo>
                <a:cubicBezTo>
                  <a:pt x="505" y="329"/>
                  <a:pt x="507" y="339"/>
                  <a:pt x="507" y="352"/>
                </a:cubicBezTo>
                <a:cubicBezTo>
                  <a:pt x="507" y="369"/>
                  <a:pt x="503" y="388"/>
                  <a:pt x="495" y="404"/>
                </a:cubicBezTo>
                <a:cubicBezTo>
                  <a:pt x="490" y="415"/>
                  <a:pt x="483" y="423"/>
                  <a:pt x="476" y="428"/>
                </a:cubicBezTo>
                <a:cubicBezTo>
                  <a:pt x="476" y="431"/>
                  <a:pt x="477" y="433"/>
                  <a:pt x="477" y="436"/>
                </a:cubicBezTo>
                <a:cubicBezTo>
                  <a:pt x="477" y="451"/>
                  <a:pt x="472" y="471"/>
                  <a:pt x="464" y="486"/>
                </a:cubicBezTo>
                <a:cubicBezTo>
                  <a:pt x="456" y="502"/>
                  <a:pt x="446" y="513"/>
                  <a:pt x="435" y="518"/>
                </a:cubicBezTo>
                <a:cubicBezTo>
                  <a:pt x="432" y="533"/>
                  <a:pt x="423" y="546"/>
                  <a:pt x="408" y="556"/>
                </a:cubicBezTo>
                <a:cubicBezTo>
                  <a:pt x="393" y="566"/>
                  <a:pt x="374" y="571"/>
                  <a:pt x="353" y="571"/>
                </a:cubicBezTo>
                <a:close/>
                <a:moveTo>
                  <a:pt x="134" y="492"/>
                </a:moveTo>
                <a:cubicBezTo>
                  <a:pt x="193" y="500"/>
                  <a:pt x="216" y="511"/>
                  <a:pt x="238" y="521"/>
                </a:cubicBezTo>
                <a:cubicBezTo>
                  <a:pt x="262" y="532"/>
                  <a:pt x="281" y="541"/>
                  <a:pt x="353" y="541"/>
                </a:cubicBezTo>
                <a:cubicBezTo>
                  <a:pt x="379" y="541"/>
                  <a:pt x="406" y="530"/>
                  <a:pt x="406" y="505"/>
                </a:cubicBezTo>
                <a:cubicBezTo>
                  <a:pt x="406" y="490"/>
                  <a:pt x="406" y="490"/>
                  <a:pt x="406" y="490"/>
                </a:cubicBezTo>
                <a:cubicBezTo>
                  <a:pt x="421" y="490"/>
                  <a:pt x="421" y="490"/>
                  <a:pt x="421" y="490"/>
                </a:cubicBezTo>
                <a:cubicBezTo>
                  <a:pt x="424" y="490"/>
                  <a:pt x="428" y="487"/>
                  <a:pt x="432" y="482"/>
                </a:cubicBezTo>
                <a:cubicBezTo>
                  <a:pt x="437" y="474"/>
                  <a:pt x="442" y="463"/>
                  <a:pt x="444" y="452"/>
                </a:cubicBezTo>
                <a:cubicBezTo>
                  <a:pt x="447" y="440"/>
                  <a:pt x="447" y="432"/>
                  <a:pt x="446" y="431"/>
                </a:cubicBezTo>
                <a:cubicBezTo>
                  <a:pt x="446" y="432"/>
                  <a:pt x="450" y="436"/>
                  <a:pt x="455" y="436"/>
                </a:cubicBezTo>
                <a:cubicBezTo>
                  <a:pt x="455" y="406"/>
                  <a:pt x="455" y="406"/>
                  <a:pt x="455" y="406"/>
                </a:cubicBezTo>
                <a:cubicBezTo>
                  <a:pt x="457" y="406"/>
                  <a:pt x="462" y="402"/>
                  <a:pt x="468" y="391"/>
                </a:cubicBezTo>
                <a:cubicBezTo>
                  <a:pt x="474" y="379"/>
                  <a:pt x="477" y="364"/>
                  <a:pt x="477" y="352"/>
                </a:cubicBezTo>
                <a:cubicBezTo>
                  <a:pt x="477" y="345"/>
                  <a:pt x="476" y="339"/>
                  <a:pt x="474" y="336"/>
                </a:cubicBezTo>
                <a:cubicBezTo>
                  <a:pt x="473" y="334"/>
                  <a:pt x="473" y="334"/>
                  <a:pt x="472" y="334"/>
                </a:cubicBezTo>
                <a:cubicBezTo>
                  <a:pt x="472" y="304"/>
                  <a:pt x="472" y="304"/>
                  <a:pt x="472" y="304"/>
                </a:cubicBezTo>
                <a:cubicBezTo>
                  <a:pt x="473" y="304"/>
                  <a:pt x="477" y="301"/>
                  <a:pt x="481" y="294"/>
                </a:cubicBezTo>
                <a:cubicBezTo>
                  <a:pt x="486" y="285"/>
                  <a:pt x="489" y="272"/>
                  <a:pt x="489" y="261"/>
                </a:cubicBezTo>
                <a:cubicBezTo>
                  <a:pt x="489" y="252"/>
                  <a:pt x="487" y="244"/>
                  <a:pt x="484" y="239"/>
                </a:cubicBezTo>
                <a:cubicBezTo>
                  <a:pt x="481" y="235"/>
                  <a:pt x="477" y="233"/>
                  <a:pt x="472" y="233"/>
                </a:cubicBezTo>
                <a:cubicBezTo>
                  <a:pt x="344" y="233"/>
                  <a:pt x="344" y="233"/>
                  <a:pt x="344" y="233"/>
                </a:cubicBezTo>
                <a:cubicBezTo>
                  <a:pt x="357" y="210"/>
                  <a:pt x="357" y="210"/>
                  <a:pt x="357" y="210"/>
                </a:cubicBezTo>
                <a:cubicBezTo>
                  <a:pt x="418" y="109"/>
                  <a:pt x="410" y="66"/>
                  <a:pt x="401" y="49"/>
                </a:cubicBezTo>
                <a:cubicBezTo>
                  <a:pt x="393" y="35"/>
                  <a:pt x="380" y="31"/>
                  <a:pt x="372" y="30"/>
                </a:cubicBezTo>
                <a:cubicBezTo>
                  <a:pt x="372" y="30"/>
                  <a:pt x="372" y="31"/>
                  <a:pt x="372" y="31"/>
                </a:cubicBezTo>
                <a:cubicBezTo>
                  <a:pt x="378" y="74"/>
                  <a:pt x="352" y="120"/>
                  <a:pt x="296" y="163"/>
                </a:cubicBezTo>
                <a:cubicBezTo>
                  <a:pt x="253" y="196"/>
                  <a:pt x="193" y="226"/>
                  <a:pt x="132" y="246"/>
                </a:cubicBezTo>
                <a:cubicBezTo>
                  <a:pt x="134" y="492"/>
                  <a:pt x="134" y="492"/>
                  <a:pt x="134" y="492"/>
                </a:cubicBezTo>
                <a:close/>
                <a:moveTo>
                  <a:pt x="49" y="233"/>
                </a:moveTo>
                <a:cubicBezTo>
                  <a:pt x="40" y="233"/>
                  <a:pt x="30" y="248"/>
                  <a:pt x="30" y="269"/>
                </a:cubicBezTo>
                <a:cubicBezTo>
                  <a:pt x="30" y="471"/>
                  <a:pt x="30" y="471"/>
                  <a:pt x="30" y="471"/>
                </a:cubicBezTo>
                <a:cubicBezTo>
                  <a:pt x="30" y="492"/>
                  <a:pt x="40" y="507"/>
                  <a:pt x="49" y="507"/>
                </a:cubicBezTo>
                <a:cubicBezTo>
                  <a:pt x="101" y="507"/>
                  <a:pt x="101" y="507"/>
                  <a:pt x="101" y="507"/>
                </a:cubicBezTo>
                <a:cubicBezTo>
                  <a:pt x="101" y="233"/>
                  <a:pt x="101" y="233"/>
                  <a:pt x="101" y="233"/>
                </a:cubicBezTo>
                <a:cubicBezTo>
                  <a:pt x="49" y="233"/>
                  <a:pt x="49" y="233"/>
                  <a:pt x="49" y="23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20" y="2172335"/>
            <a:ext cx="2526030" cy="25203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32" grpId="0"/>
      <p:bldP spid="32" grpId="1"/>
      <p:bldP spid="32" grpId="2"/>
      <p:bldP spid="32" grpId="3"/>
      <p:bldP spid="32" grpId="4"/>
      <p:bldP spid="32" grpId="5"/>
      <p:bldP spid="33" grpId="0"/>
      <p:bldP spid="33" grpId="1"/>
      <p:bldP spid="33" grpId="2"/>
      <p:bldP spid="33" grpId="3"/>
      <p:bldP spid="33" grpId="4"/>
      <p:bldP spid="33" grpId="5"/>
      <p:bldP spid="33" grpId="6"/>
      <p:bldP spid="33" grpId="7"/>
      <p:bldP spid="33" grpId="8"/>
      <p:bldP spid="33" grpId="9"/>
      <p:bldP spid="33" grpId="10"/>
      <p:bldP spid="33" grpId="11"/>
      <p:bldP spid="33" grpId="12"/>
      <p:bldP spid="33" grpId="13"/>
      <p:bldP spid="33" grpId="14"/>
      <p:bldP spid="33" grpId="15"/>
      <p:bldP spid="33" grpId="16"/>
      <p:bldP spid="33" grpId="17"/>
      <p:bldP spid="33" grpId="18"/>
      <p:bldP spid="38" grpId="0"/>
      <p:bldP spid="4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92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50005" y="4339124"/>
            <a:ext cx="3935950" cy="1070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/>
            <a:r>
              <a:rPr kumimoji="1" lang="zh-CN" altLang="en-US" sz="6000" b="1" dirty="0" smtClean="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STKaiti" charset="-122"/>
                <a:sym typeface="+mn-ea"/>
              </a:rPr>
              <a:t>敬请指正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63465" y="5409565"/>
            <a:ext cx="6681470" cy="447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图书馆现代教育信息中心多媒体资源建设部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2273A"/>
            </a:gs>
            <a:gs pos="79524">
              <a:srgbClr val="12283D"/>
            </a:gs>
            <a:gs pos="35000">
              <a:srgbClr val="0D1F2D"/>
            </a:gs>
            <a:gs pos="65000">
              <a:srgbClr val="0F2030"/>
            </a:gs>
            <a:gs pos="53000">
              <a:srgbClr val="0A1622"/>
            </a:gs>
            <a:gs pos="47000">
              <a:srgbClr val="0A1622"/>
            </a:gs>
            <a:gs pos="50000">
              <a:srgbClr val="0A1622"/>
            </a:gs>
            <a:gs pos="0">
              <a:srgbClr val="123049"/>
            </a:gs>
            <a:gs pos="100000">
              <a:srgbClr val="153249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等腰三角形 76"/>
          <p:cNvSpPr/>
          <p:nvPr/>
        </p:nvSpPr>
        <p:spPr>
          <a:xfrm rot="16200000">
            <a:off x="9269739" y="230806"/>
            <a:ext cx="3126372" cy="2695148"/>
          </a:xfrm>
          <a:prstGeom prst="triangle">
            <a:avLst/>
          </a:prstGeom>
          <a:solidFill>
            <a:srgbClr val="1A9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等腰三角形 86"/>
          <p:cNvSpPr/>
          <p:nvPr/>
        </p:nvSpPr>
        <p:spPr>
          <a:xfrm rot="16200000">
            <a:off x="10709124" y="3187404"/>
            <a:ext cx="1580364" cy="1362384"/>
          </a:xfrm>
          <a:prstGeom prst="triangle">
            <a:avLst/>
          </a:prstGeom>
          <a:solidFill>
            <a:srgbClr val="20A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等腰三角形 89"/>
          <p:cNvSpPr/>
          <p:nvPr/>
        </p:nvSpPr>
        <p:spPr>
          <a:xfrm rot="16200000">
            <a:off x="10728174" y="5401820"/>
            <a:ext cx="1580364" cy="1362384"/>
          </a:xfrm>
          <a:prstGeom prst="triangle">
            <a:avLst/>
          </a:prstGeom>
          <a:solidFill>
            <a:srgbClr val="FFD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rot="5400000" flipH="1">
            <a:off x="5715626" y="3581782"/>
            <a:ext cx="906438" cy="781411"/>
          </a:xfrm>
          <a:prstGeom prst="triangle">
            <a:avLst/>
          </a:prstGeom>
          <a:solidFill>
            <a:srgbClr val="21A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16200000">
            <a:off x="5709276" y="4035003"/>
            <a:ext cx="906438" cy="781411"/>
          </a:xfrm>
          <a:prstGeom prst="triangle">
            <a:avLst/>
          </a:prstGeom>
          <a:solidFill>
            <a:srgbClr val="96D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6200000">
            <a:off x="5715626" y="3128200"/>
            <a:ext cx="906438" cy="781411"/>
          </a:xfrm>
          <a:prstGeom prst="triangle">
            <a:avLst/>
          </a:prstGeom>
          <a:solidFill>
            <a:srgbClr val="FC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5400000" flipH="1">
            <a:off x="5715626" y="2681329"/>
            <a:ext cx="906438" cy="781411"/>
          </a:xfrm>
          <a:prstGeom prst="triangle">
            <a:avLst/>
          </a:prstGeom>
          <a:solidFill>
            <a:srgbClr val="FAB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16200000">
            <a:off x="5715987" y="2228109"/>
            <a:ext cx="906438" cy="781411"/>
          </a:xfrm>
          <a:prstGeom prst="triangle">
            <a:avLst/>
          </a:prstGeom>
          <a:solidFill>
            <a:srgbClr val="F69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5400000" flipH="1">
            <a:off x="5721976" y="1774888"/>
            <a:ext cx="906438" cy="781411"/>
          </a:xfrm>
          <a:prstGeom prst="triangle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5400000">
            <a:off x="-211177" y="1837313"/>
            <a:ext cx="3062060" cy="2639706"/>
          </a:xfrm>
          <a:prstGeom prst="triangle">
            <a:avLst/>
          </a:prstGeom>
          <a:solidFill>
            <a:srgbClr val="B1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5400000">
            <a:off x="-115839" y="113631"/>
            <a:ext cx="1592824" cy="1373124"/>
          </a:xfrm>
          <a:prstGeom prst="triangle">
            <a:avLst/>
          </a:prstGeom>
          <a:solidFill>
            <a:srgbClr val="FFB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等腰三角形 69"/>
          <p:cNvSpPr/>
          <p:nvPr/>
        </p:nvSpPr>
        <p:spPr>
          <a:xfrm rot="5400000">
            <a:off x="-115839" y="4798046"/>
            <a:ext cx="1592824" cy="1373124"/>
          </a:xfrm>
          <a:prstGeom prst="triangle">
            <a:avLst/>
          </a:prstGeom>
          <a:solidFill>
            <a:srgbClr val="D2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等腰三角形 70"/>
          <p:cNvSpPr/>
          <p:nvPr/>
        </p:nvSpPr>
        <p:spPr>
          <a:xfrm rot="5400000">
            <a:off x="-115839" y="1019462"/>
            <a:ext cx="1592824" cy="1373124"/>
          </a:xfrm>
          <a:prstGeom prst="triangle">
            <a:avLst/>
          </a:prstGeom>
          <a:noFill/>
          <a:ln w="3175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等腰三角形 71"/>
          <p:cNvSpPr/>
          <p:nvPr/>
        </p:nvSpPr>
        <p:spPr>
          <a:xfrm rot="5400000">
            <a:off x="-115839" y="1735986"/>
            <a:ext cx="1592824" cy="137312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等腰三角形 72"/>
          <p:cNvSpPr/>
          <p:nvPr/>
        </p:nvSpPr>
        <p:spPr>
          <a:xfrm rot="5400000">
            <a:off x="-126195" y="3348226"/>
            <a:ext cx="1460175" cy="121976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等腰三角形 74"/>
          <p:cNvSpPr/>
          <p:nvPr/>
        </p:nvSpPr>
        <p:spPr>
          <a:xfrm rot="5400000">
            <a:off x="-126195" y="4048896"/>
            <a:ext cx="1460175" cy="1219764"/>
          </a:xfrm>
          <a:prstGeom prst="triangle">
            <a:avLst/>
          </a:prstGeom>
          <a:noFill/>
          <a:ln w="3175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等腰三角形 75"/>
          <p:cNvSpPr/>
          <p:nvPr/>
        </p:nvSpPr>
        <p:spPr>
          <a:xfrm rot="5400000">
            <a:off x="-126195" y="5509073"/>
            <a:ext cx="1460175" cy="1219764"/>
          </a:xfrm>
          <a:prstGeom prst="triangle">
            <a:avLst/>
          </a:prstGeom>
          <a:noFill/>
          <a:ln w="3175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等腰三角形 77"/>
          <p:cNvSpPr/>
          <p:nvPr/>
        </p:nvSpPr>
        <p:spPr>
          <a:xfrm rot="16200000">
            <a:off x="10709124" y="1671277"/>
            <a:ext cx="1580364" cy="136238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等腰三角形 85"/>
          <p:cNvSpPr/>
          <p:nvPr/>
        </p:nvSpPr>
        <p:spPr>
          <a:xfrm rot="16200000">
            <a:off x="10709124" y="2384492"/>
            <a:ext cx="1580364" cy="136238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等腰三角形 87"/>
          <p:cNvSpPr/>
          <p:nvPr/>
        </p:nvSpPr>
        <p:spPr>
          <a:xfrm rot="16200000">
            <a:off x="10709124" y="3917492"/>
            <a:ext cx="1580364" cy="136238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等腰三角形 88"/>
          <p:cNvSpPr/>
          <p:nvPr/>
        </p:nvSpPr>
        <p:spPr>
          <a:xfrm rot="16200000">
            <a:off x="10709124" y="4630063"/>
            <a:ext cx="1580364" cy="136238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等腰三角形 90"/>
          <p:cNvSpPr/>
          <p:nvPr/>
        </p:nvSpPr>
        <p:spPr>
          <a:xfrm rot="16200000">
            <a:off x="10709124" y="107549"/>
            <a:ext cx="1580364" cy="1362384"/>
          </a:xfrm>
          <a:prstGeom prst="triangle">
            <a:avLst/>
          </a:prstGeom>
          <a:noFill/>
          <a:ln w="3175">
            <a:solidFill>
              <a:schemeClr val="bg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等腰三角形 91"/>
          <p:cNvSpPr/>
          <p:nvPr/>
        </p:nvSpPr>
        <p:spPr>
          <a:xfrm rot="16200000" flipH="1">
            <a:off x="9808471" y="2665664"/>
            <a:ext cx="686524" cy="591830"/>
          </a:xfrm>
          <a:prstGeom prst="triangle">
            <a:avLst/>
          </a:prstGeom>
          <a:solidFill>
            <a:srgbClr val="F39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等腰三角形 92"/>
          <p:cNvSpPr/>
          <p:nvPr/>
        </p:nvSpPr>
        <p:spPr>
          <a:xfrm rot="5400000">
            <a:off x="2263147" y="1778926"/>
            <a:ext cx="404454" cy="348666"/>
          </a:xfrm>
          <a:prstGeom prst="triangle">
            <a:avLst/>
          </a:prstGeom>
          <a:solidFill>
            <a:srgbClr val="38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 rot="5400000">
            <a:off x="1623227" y="5809056"/>
            <a:ext cx="635578" cy="547910"/>
          </a:xfrm>
          <a:prstGeom prst="triangle">
            <a:avLst/>
          </a:prstGeom>
          <a:solidFill>
            <a:srgbClr val="1F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等腰三角形 94"/>
          <p:cNvSpPr/>
          <p:nvPr/>
        </p:nvSpPr>
        <p:spPr>
          <a:xfrm rot="16200000" flipH="1">
            <a:off x="10266239" y="4908162"/>
            <a:ext cx="362818" cy="312774"/>
          </a:xfrm>
          <a:prstGeom prst="triangle">
            <a:avLst/>
          </a:prstGeom>
          <a:solidFill>
            <a:srgbClr val="178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132222" y="5151525"/>
            <a:ext cx="608503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案例背景和意义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0" y="-31750"/>
            <a:ext cx="6096000" cy="68961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 flipH="1" flipV="1">
            <a:off x="7518400" y="2945765"/>
            <a:ext cx="1026160" cy="884555"/>
          </a:xfrm>
          <a:prstGeom prst="triangle">
            <a:avLst/>
          </a:prstGeom>
          <a:solidFill>
            <a:srgbClr val="1D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 flipH="1" flipV="1">
            <a:off x="7489190" y="3999230"/>
            <a:ext cx="1080135" cy="930910"/>
          </a:xfrm>
          <a:prstGeom prst="triangle">
            <a:avLst/>
          </a:prstGeom>
          <a:solidFill>
            <a:srgbClr val="159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 flipH="1">
            <a:off x="7513320" y="2419985"/>
            <a:ext cx="1045845" cy="901065"/>
          </a:xfrm>
          <a:prstGeom prst="triangle">
            <a:avLst/>
          </a:prstGeom>
          <a:solidFill>
            <a:srgbClr val="F4D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 flipH="1" flipV="1">
            <a:off x="10241915" y="2405380"/>
            <a:ext cx="1059180" cy="915035"/>
          </a:xfrm>
          <a:prstGeom prst="triangle">
            <a:avLst/>
          </a:prstGeom>
          <a:solidFill>
            <a:srgbClr val="881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等腰三角形 17"/>
          <p:cNvSpPr/>
          <p:nvPr/>
        </p:nvSpPr>
        <p:spPr>
          <a:xfrm rot="5400000" flipH="1" flipV="1">
            <a:off x="10256520" y="3479800"/>
            <a:ext cx="1030605" cy="888365"/>
          </a:xfrm>
          <a:prstGeom prst="triangle">
            <a:avLst/>
          </a:prstGeom>
          <a:solidFill>
            <a:srgbClr val="EE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72515" y="719455"/>
            <a:ext cx="2183765" cy="6731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100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案例背景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72408" y="1949628"/>
            <a:ext cx="4184889" cy="34901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>
                <a:sym typeface="+mn-ea"/>
              </a:rPr>
              <a:t>   </a:t>
            </a:r>
            <a:r>
              <a:rPr lang="en-US" altLang="zh-CN" sz="2000" dirty="0" err="1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在去年录像带数字化工程的基础上，</a:t>
            </a:r>
            <a:r>
              <a:rPr lang="en-US" altLang="zh-CN" sz="2000" dirty="0" err="1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本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年度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我部对剩下的素材进行了深入的梳理</a:t>
            </a:r>
            <a:r>
              <a:rPr lang="en-US" altLang="zh-CN" sz="2000" dirty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，整理出我校自建素材的母盘，其中有大量的珍贵历史材料，仅2个月我们就整理出近150部视频，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还有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部分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U-matic3/4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录像带的素材</a:t>
            </a:r>
            <a:r>
              <a:rPr lang="en-US" altLang="zh-CN" sz="2000" dirty="0" err="1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母盘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没有</a:t>
            </a:r>
            <a:r>
              <a:rPr lang="en-US" altLang="zh-CN" sz="2000" dirty="0" err="1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整理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。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基本完成一期的数字化任务。后期的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VHS1/2</a:t>
            </a:r>
            <a:r>
              <a:rPr lang="zh-CN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录像带在二期处理。</a:t>
            </a:r>
            <a:endParaRPr lang="zh-CN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7509510" y="3415030"/>
            <a:ext cx="1159510" cy="1000125"/>
          </a:xfrm>
          <a:prstGeom prst="triangle">
            <a:avLst/>
          </a:prstGeom>
          <a:solidFill>
            <a:srgbClr val="93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 flipH="1" flipV="1">
            <a:off x="7512685" y="1888490"/>
            <a:ext cx="1059815" cy="913765"/>
          </a:xfrm>
          <a:prstGeom prst="triangle">
            <a:avLst/>
          </a:prstGeom>
          <a:solidFill>
            <a:srgbClr val="F49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 flipH="1">
            <a:off x="8428990" y="1884680"/>
            <a:ext cx="1059815" cy="913765"/>
          </a:xfrm>
          <a:prstGeom prst="triangle">
            <a:avLst/>
          </a:prstGeom>
          <a:solidFill>
            <a:srgbClr val="EE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 flipH="1" flipV="1">
            <a:off x="8428990" y="1353820"/>
            <a:ext cx="1059815" cy="913765"/>
          </a:xfrm>
          <a:prstGeom prst="triangle">
            <a:avLst/>
          </a:prstGeom>
          <a:solidFill>
            <a:srgbClr val="F3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 flipH="1">
            <a:off x="9342120" y="1353820"/>
            <a:ext cx="1059815" cy="913765"/>
          </a:xfrm>
          <a:prstGeom prst="triangle">
            <a:avLst/>
          </a:prstGeom>
          <a:solidFill>
            <a:srgbClr val="AF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 flipH="1" flipV="1">
            <a:off x="9342120" y="1885950"/>
            <a:ext cx="1059815" cy="913765"/>
          </a:xfrm>
          <a:prstGeom prst="triangle">
            <a:avLst/>
          </a:prstGeom>
          <a:solidFill>
            <a:srgbClr val="881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等腰三角形 14"/>
          <p:cNvSpPr/>
          <p:nvPr/>
        </p:nvSpPr>
        <p:spPr>
          <a:xfrm rot="5400000" flipH="1">
            <a:off x="10255885" y="1884045"/>
            <a:ext cx="1059815" cy="913765"/>
          </a:xfrm>
          <a:prstGeom prst="triangle">
            <a:avLst/>
          </a:prstGeom>
          <a:solidFill>
            <a:srgbClr val="AF2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0256520" y="2940050"/>
            <a:ext cx="1059815" cy="913765"/>
          </a:xfrm>
          <a:prstGeom prst="triangle">
            <a:avLst/>
          </a:prstGeom>
          <a:solidFill>
            <a:srgbClr val="F0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5400000" flipH="1">
            <a:off x="10255885" y="4002405"/>
            <a:ext cx="1059815" cy="913765"/>
          </a:xfrm>
          <a:prstGeom prst="triangle">
            <a:avLst/>
          </a:prstGeom>
          <a:solidFill>
            <a:srgbClr val="F16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5400000" flipH="1" flipV="1">
            <a:off x="9344025" y="4004310"/>
            <a:ext cx="1059815" cy="913765"/>
          </a:xfrm>
          <a:prstGeom prst="triangle">
            <a:avLst/>
          </a:prstGeom>
          <a:solidFill>
            <a:srgbClr val="F68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 flipH="1">
            <a:off x="9338310" y="4519930"/>
            <a:ext cx="1066165" cy="919480"/>
          </a:xfrm>
          <a:prstGeom prst="triangle">
            <a:avLst/>
          </a:prstGeom>
          <a:solidFill>
            <a:srgbClr val="A1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 flipH="1">
            <a:off x="8401050" y="4021455"/>
            <a:ext cx="1059815" cy="913765"/>
          </a:xfrm>
          <a:prstGeom prst="triangle">
            <a:avLst/>
          </a:prstGeom>
          <a:solidFill>
            <a:srgbClr val="0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 flipH="1" flipV="1">
            <a:off x="8427085" y="4537710"/>
            <a:ext cx="1056640" cy="911225"/>
          </a:xfrm>
          <a:prstGeom prst="triangle">
            <a:avLst/>
          </a:prstGeom>
          <a:solidFill>
            <a:srgbClr val="7DC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5490" y="2221865"/>
            <a:ext cx="2144395" cy="24777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直角三角形 238"/>
          <p:cNvSpPr/>
          <p:nvPr/>
        </p:nvSpPr>
        <p:spPr>
          <a:xfrm rot="5400000">
            <a:off x="6101669" y="-6220"/>
            <a:ext cx="845912" cy="853693"/>
          </a:xfrm>
          <a:prstGeom prst="rtTriangle">
            <a:avLst/>
          </a:prstGeom>
          <a:solidFill>
            <a:srgbClr val="8C1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直角三角形 239"/>
          <p:cNvSpPr/>
          <p:nvPr/>
        </p:nvSpPr>
        <p:spPr>
          <a:xfrm>
            <a:off x="6950995" y="-2331"/>
            <a:ext cx="849599" cy="863165"/>
          </a:xfrm>
          <a:prstGeom prst="rtTriangle">
            <a:avLst/>
          </a:prstGeom>
          <a:solidFill>
            <a:srgbClr val="B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直角三角形 240"/>
          <p:cNvSpPr/>
          <p:nvPr/>
        </p:nvSpPr>
        <p:spPr>
          <a:xfrm rot="5400000">
            <a:off x="7796359" y="-6220"/>
            <a:ext cx="845912" cy="853693"/>
          </a:xfrm>
          <a:prstGeom prst="rtTriangle">
            <a:avLst/>
          </a:prstGeom>
          <a:solidFill>
            <a:srgbClr val="AE2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直角三角形 241"/>
          <p:cNvSpPr/>
          <p:nvPr/>
        </p:nvSpPr>
        <p:spPr>
          <a:xfrm rot="10800000">
            <a:off x="6080633" y="865834"/>
            <a:ext cx="868585" cy="870005"/>
          </a:xfrm>
          <a:prstGeom prst="rtTriangle">
            <a:avLst/>
          </a:prstGeom>
          <a:solidFill>
            <a:srgbClr val="B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直角三角形 242"/>
          <p:cNvSpPr/>
          <p:nvPr/>
        </p:nvSpPr>
        <p:spPr>
          <a:xfrm rot="5400000">
            <a:off x="6095526" y="1735843"/>
            <a:ext cx="853693" cy="853693"/>
          </a:xfrm>
          <a:prstGeom prst="rtTriangle">
            <a:avLst/>
          </a:prstGeom>
          <a:solidFill>
            <a:srgbClr val="87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直角三角形 243"/>
          <p:cNvSpPr/>
          <p:nvPr/>
        </p:nvSpPr>
        <p:spPr>
          <a:xfrm rot="16200000">
            <a:off x="6925036" y="862060"/>
            <a:ext cx="893869" cy="853693"/>
          </a:xfrm>
          <a:prstGeom prst="rtTriangle">
            <a:avLst/>
          </a:prstGeom>
          <a:solidFill>
            <a:srgbClr val="84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7" name="图片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" y="-297"/>
            <a:ext cx="6096528" cy="6858594"/>
          </a:xfrm>
          <a:prstGeom prst="rect">
            <a:avLst/>
          </a:prstGeom>
        </p:spPr>
      </p:pic>
      <p:sp>
        <p:nvSpPr>
          <p:cNvPr id="253" name="文本框 252"/>
          <p:cNvSpPr txBox="1"/>
          <p:nvPr/>
        </p:nvSpPr>
        <p:spPr>
          <a:xfrm>
            <a:off x="9029700" y="2111864"/>
            <a:ext cx="2686050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  <p:sp>
        <p:nvSpPr>
          <p:cNvPr id="254" name="文本框 253"/>
          <p:cNvSpPr txBox="1"/>
          <p:nvPr/>
        </p:nvSpPr>
        <p:spPr>
          <a:xfrm>
            <a:off x="7310202" y="3174311"/>
            <a:ext cx="4542026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 err="1">
                <a:sym typeface="+mn-ea"/>
              </a:rPr>
              <a:t>     </a:t>
            </a:r>
            <a:r>
              <a:rPr lang="en-US" altLang="zh-CN" sz="2000" dirty="0" err="1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此项工作除完成学校录像带数字化工作</a:t>
            </a:r>
            <a:r>
              <a:rPr lang="zh-CN" altLang="en-US" sz="2000" dirty="0" err="1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外</a:t>
            </a:r>
            <a:r>
              <a:rPr lang="en-US" altLang="zh-CN" sz="2000" dirty="0" err="1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</a:t>
            </a:r>
            <a:r>
              <a:rPr lang="en-US" altLang="zh-CN" sz="2000" dirty="0" err="1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还将丰富我校的特色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视频资源</a:t>
            </a:r>
            <a:r>
              <a:rPr lang="en-US" altLang="zh-CN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。</a:t>
            </a:r>
            <a:r>
              <a:rPr lang="zh-CN" altLang="en-US" sz="2000" dirty="0" smtClean="0"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为学校的历史传承、宣传支撑、农技推广和教学科研提供了宝贵的历史视频资源。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准圆简体" panose="02010601030101010101" charset="-122"/>
              <a:ea typeface="方正准圆简体" panose="02010601030101010101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66800" y="1551940"/>
            <a:ext cx="3921760" cy="39217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3"/>
          <a:srcRect l="26392" t="14851" r="26399" b="15061"/>
          <a:stretch>
            <a:fillRect/>
          </a:stretch>
        </p:blipFill>
        <p:spPr>
          <a:xfrm>
            <a:off x="739775" y="1200150"/>
            <a:ext cx="4591050" cy="44443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2273A"/>
            </a:gs>
            <a:gs pos="79524">
              <a:srgbClr val="12283D"/>
            </a:gs>
            <a:gs pos="35000">
              <a:srgbClr val="0D1F2D"/>
            </a:gs>
            <a:gs pos="65000">
              <a:srgbClr val="0F2030"/>
            </a:gs>
            <a:gs pos="53000">
              <a:srgbClr val="0A1622"/>
            </a:gs>
            <a:gs pos="47000">
              <a:srgbClr val="0A1622"/>
            </a:gs>
            <a:gs pos="50000">
              <a:srgbClr val="0A1622"/>
            </a:gs>
            <a:gs pos="0">
              <a:srgbClr val="123049"/>
            </a:gs>
            <a:gs pos="100000">
              <a:srgbClr val="153249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>
            <a:off x="5277794" y="4134350"/>
            <a:ext cx="818206" cy="697240"/>
          </a:xfrm>
          <a:prstGeom prst="triangle">
            <a:avLst/>
          </a:prstGeom>
          <a:solidFill>
            <a:srgbClr val="95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6087890" y="4126240"/>
            <a:ext cx="818206" cy="705350"/>
          </a:xfrm>
          <a:prstGeom prst="triangle">
            <a:avLst/>
          </a:prstGeom>
          <a:solidFill>
            <a:srgbClr val="77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 flipV="1">
            <a:off x="5678787" y="4134350"/>
            <a:ext cx="818206" cy="705350"/>
          </a:xfrm>
          <a:prstGeom prst="triangle">
            <a:avLst/>
          </a:prstGeom>
          <a:solidFill>
            <a:srgbClr val="A0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H="1" flipV="1">
            <a:off x="6496994" y="4126240"/>
            <a:ext cx="818206" cy="705350"/>
          </a:xfrm>
          <a:prstGeom prst="triangle">
            <a:avLst/>
          </a:prstGeom>
          <a:solidFill>
            <a:srgbClr val="0AB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等腰三角形 8"/>
          <p:cNvSpPr/>
          <p:nvPr/>
        </p:nvSpPr>
        <p:spPr>
          <a:xfrm>
            <a:off x="5678787" y="3429000"/>
            <a:ext cx="818206" cy="705350"/>
          </a:xfrm>
          <a:prstGeom prst="triangle">
            <a:avLst/>
          </a:prstGeom>
          <a:solidFill>
            <a:srgbClr val="1DA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6087890" y="2723651"/>
            <a:ext cx="818206" cy="705350"/>
          </a:xfrm>
          <a:prstGeom prst="triangle">
            <a:avLst/>
          </a:prstGeom>
          <a:solidFill>
            <a:srgbClr val="FAB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flipH="1" flipV="1">
            <a:off x="6079781" y="3420890"/>
            <a:ext cx="818206" cy="713459"/>
          </a:xfrm>
          <a:prstGeom prst="triangle">
            <a:avLst/>
          </a:prstGeom>
          <a:solidFill>
            <a:srgbClr val="FED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flipH="1" flipV="1">
            <a:off x="6496994" y="2723651"/>
            <a:ext cx="818206" cy="705350"/>
          </a:xfrm>
          <a:prstGeom prst="triangle">
            <a:avLst/>
          </a:prstGeom>
          <a:solidFill>
            <a:srgbClr val="FB8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H="1" flipV="1">
            <a:off x="6087890" y="2018301"/>
            <a:ext cx="818206" cy="705350"/>
          </a:xfrm>
          <a:prstGeom prst="triangle">
            <a:avLst/>
          </a:prstGeom>
          <a:solidFill>
            <a:srgbClr val="EE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6496994" y="2018301"/>
            <a:ext cx="818206" cy="705350"/>
          </a:xfrm>
          <a:prstGeom prst="triangle">
            <a:avLst/>
          </a:prstGeom>
          <a:solidFill>
            <a:srgbClr val="E86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686897" y="2018301"/>
            <a:ext cx="818206" cy="705350"/>
          </a:xfrm>
          <a:prstGeom prst="triangle">
            <a:avLst/>
          </a:prstGeom>
          <a:solidFill>
            <a:srgbClr val="B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876800" y="2018301"/>
            <a:ext cx="818206" cy="705350"/>
          </a:xfrm>
          <a:prstGeom prst="triangle">
            <a:avLst/>
          </a:prstGeom>
          <a:solidFill>
            <a:srgbClr val="6D1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5285903" y="2018301"/>
            <a:ext cx="818206" cy="705350"/>
          </a:xfrm>
          <a:prstGeom prst="triangle">
            <a:avLst/>
          </a:prstGeom>
          <a:solidFill>
            <a:srgbClr val="8A1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H="1" flipV="1">
            <a:off x="4876800" y="2723651"/>
            <a:ext cx="818206" cy="705350"/>
          </a:xfrm>
          <a:prstGeom prst="triangle">
            <a:avLst/>
          </a:prstGeom>
          <a:solidFill>
            <a:srgbClr val="EB4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7" idx="4"/>
          </p:cNvCxnSpPr>
          <p:nvPr/>
        </p:nvCxnSpPr>
        <p:spPr>
          <a:xfrm flipH="1" flipV="1">
            <a:off x="2713703" y="0"/>
            <a:ext cx="2572200" cy="2018301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8" idx="4"/>
          </p:cNvCxnSpPr>
          <p:nvPr/>
        </p:nvCxnSpPr>
        <p:spPr>
          <a:xfrm flipH="1" flipV="1">
            <a:off x="0" y="1150374"/>
            <a:ext cx="4876800" cy="1573277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8" idx="0"/>
          </p:cNvCxnSpPr>
          <p:nvPr/>
        </p:nvCxnSpPr>
        <p:spPr>
          <a:xfrm flipH="1">
            <a:off x="0" y="3429001"/>
            <a:ext cx="5285903" cy="1058024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5" idx="2"/>
          </p:cNvCxnSpPr>
          <p:nvPr/>
        </p:nvCxnSpPr>
        <p:spPr>
          <a:xfrm flipH="1">
            <a:off x="2430291" y="4831590"/>
            <a:ext cx="2847503" cy="2026410"/>
          </a:xfrm>
          <a:prstGeom prst="straightConnector1">
            <a:avLst/>
          </a:prstGeom>
          <a:ln w="3175">
            <a:solidFill>
              <a:schemeClr val="bg1">
                <a:alpha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79781" y="4839700"/>
            <a:ext cx="1441896" cy="2018300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8" idx="2"/>
          </p:cNvCxnSpPr>
          <p:nvPr/>
        </p:nvCxnSpPr>
        <p:spPr>
          <a:xfrm>
            <a:off x="7315200" y="4126240"/>
            <a:ext cx="4876800" cy="1402589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2" idx="0"/>
          </p:cNvCxnSpPr>
          <p:nvPr/>
        </p:nvCxnSpPr>
        <p:spPr>
          <a:xfrm>
            <a:off x="6906097" y="3429001"/>
            <a:ext cx="5285903" cy="529012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4" idx="4"/>
          </p:cNvCxnSpPr>
          <p:nvPr/>
        </p:nvCxnSpPr>
        <p:spPr>
          <a:xfrm flipV="1">
            <a:off x="7315200" y="1052501"/>
            <a:ext cx="4876800" cy="1671150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13" idx="2"/>
          </p:cNvCxnSpPr>
          <p:nvPr/>
        </p:nvCxnSpPr>
        <p:spPr>
          <a:xfrm flipV="1">
            <a:off x="6906096" y="0"/>
            <a:ext cx="1618472" cy="2018301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7" idx="2"/>
          </p:cNvCxnSpPr>
          <p:nvPr/>
        </p:nvCxnSpPr>
        <p:spPr>
          <a:xfrm flipH="1" flipV="1">
            <a:off x="6079781" y="39296"/>
            <a:ext cx="24328" cy="1979005"/>
          </a:xfrm>
          <a:prstGeom prst="line">
            <a:avLst/>
          </a:prstGeom>
          <a:ln w="3175">
            <a:solidFill>
              <a:schemeClr val="bg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等腰三角形 40"/>
          <p:cNvSpPr/>
          <p:nvPr/>
        </p:nvSpPr>
        <p:spPr>
          <a:xfrm rot="6382168">
            <a:off x="2230747" y="1682420"/>
            <a:ext cx="739732" cy="637700"/>
          </a:xfrm>
          <a:prstGeom prst="triangle">
            <a:avLst/>
          </a:prstGeom>
          <a:solidFill>
            <a:srgbClr val="631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 rot="6382168">
            <a:off x="4063489" y="2393193"/>
            <a:ext cx="342436" cy="295204"/>
          </a:xfrm>
          <a:prstGeom prst="triangle">
            <a:avLst/>
          </a:prstGeom>
          <a:solidFill>
            <a:srgbClr val="C7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4551023">
            <a:off x="1257710" y="3955968"/>
            <a:ext cx="568572" cy="490148"/>
          </a:xfrm>
          <a:prstGeom prst="triangle">
            <a:avLst/>
          </a:prstGeom>
          <a:solidFill>
            <a:srgbClr val="8A1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4283323">
            <a:off x="3511461" y="3656074"/>
            <a:ext cx="288134" cy="248392"/>
          </a:xfrm>
          <a:prstGeom prst="triangle">
            <a:avLst/>
          </a:prstGeom>
          <a:solidFill>
            <a:srgbClr val="864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10384277">
            <a:off x="3993063" y="5568103"/>
            <a:ext cx="315554" cy="272030"/>
          </a:xfrm>
          <a:prstGeom prst="triangle">
            <a:avLst/>
          </a:prstGeom>
          <a:solidFill>
            <a:srgbClr val="BAD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496332">
            <a:off x="3069217" y="6046708"/>
            <a:ext cx="526612" cy="453976"/>
          </a:xfrm>
          <a:prstGeom prst="triangle">
            <a:avLst/>
          </a:prstGeom>
          <a:solidFill>
            <a:srgbClr val="22A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328142">
            <a:off x="8459897" y="4315789"/>
            <a:ext cx="512310" cy="441646"/>
          </a:xfrm>
          <a:prstGeom prst="triangle">
            <a:avLst/>
          </a:prstGeom>
          <a:solidFill>
            <a:srgbClr val="A9D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2424910">
            <a:off x="10247720" y="4629998"/>
            <a:ext cx="739732" cy="637700"/>
          </a:xfrm>
          <a:prstGeom prst="triangle">
            <a:avLst/>
          </a:prstGeom>
          <a:solidFill>
            <a:srgbClr val="1D9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 rot="951123" flipH="1">
            <a:off x="7735977" y="2397155"/>
            <a:ext cx="290894" cy="250770"/>
          </a:xfrm>
          <a:prstGeom prst="triangle">
            <a:avLst/>
          </a:prstGeom>
          <a:solidFill>
            <a:srgbClr val="E2D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7217020">
            <a:off x="9099135" y="1848821"/>
            <a:ext cx="450020" cy="387948"/>
          </a:xfrm>
          <a:prstGeom prst="triangle">
            <a:avLst/>
          </a:prstGeom>
          <a:solidFill>
            <a:srgbClr val="AE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3514508">
            <a:off x="5857551" y="165637"/>
            <a:ext cx="565902" cy="487846"/>
          </a:xfrm>
          <a:prstGeom prst="triangle">
            <a:avLst/>
          </a:prstGeom>
          <a:solidFill>
            <a:srgbClr val="F28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5241523">
            <a:off x="7557318" y="865377"/>
            <a:ext cx="299882" cy="258518"/>
          </a:xfrm>
          <a:prstGeom prst="triangle">
            <a:avLst/>
          </a:prstGeom>
          <a:solidFill>
            <a:srgbClr val="F4C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204546" flipH="1">
            <a:off x="5030999" y="1791782"/>
            <a:ext cx="175102" cy="150950"/>
          </a:xfrm>
          <a:prstGeom prst="triangle">
            <a:avLst/>
          </a:prstGeom>
          <a:solidFill>
            <a:srgbClr val="A03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等腰三角形 53"/>
          <p:cNvSpPr/>
          <p:nvPr/>
        </p:nvSpPr>
        <p:spPr>
          <a:xfrm rot="7527870">
            <a:off x="10655567" y="1212279"/>
            <a:ext cx="739732" cy="637700"/>
          </a:xfrm>
          <a:prstGeom prst="triangle">
            <a:avLst/>
          </a:prstGeom>
          <a:solidFill>
            <a:srgbClr val="859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212867" y="5142000"/>
            <a:ext cx="608503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基本建设思路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2300749" y="2270903"/>
            <a:ext cx="87310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42503" y="4503989"/>
            <a:ext cx="64892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直角三角形 4"/>
          <p:cNvSpPr/>
          <p:nvPr/>
        </p:nvSpPr>
        <p:spPr>
          <a:xfrm>
            <a:off x="0" y="0"/>
            <a:ext cx="6858000" cy="6858000"/>
          </a:xfrm>
          <a:prstGeom prst="rtTriangle">
            <a:avLst/>
          </a:prstGeom>
          <a:gradFill>
            <a:gsLst>
              <a:gs pos="89000">
                <a:srgbClr val="162F45"/>
              </a:gs>
              <a:gs pos="75000">
                <a:srgbClr val="152F46"/>
              </a:gs>
              <a:gs pos="59000">
                <a:srgbClr val="152B40"/>
              </a:gs>
              <a:gs pos="39000">
                <a:srgbClr val="122536"/>
              </a:gs>
              <a:gs pos="29000">
                <a:srgbClr val="0D1F2D"/>
              </a:gs>
              <a:gs pos="20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5400000">
            <a:off x="-2876550" y="2876550"/>
            <a:ext cx="6858000" cy="1104900"/>
          </a:xfrm>
          <a:prstGeom prst="triangle">
            <a:avLst>
              <a:gd name="adj" fmla="val 34795"/>
            </a:avLst>
          </a:prstGeom>
          <a:solidFill>
            <a:srgbClr val="59D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0" y="5753100"/>
            <a:ext cx="6858000" cy="1104900"/>
          </a:xfrm>
          <a:prstGeom prst="triangle">
            <a:avLst>
              <a:gd name="adj" fmla="val 34795"/>
            </a:avLst>
          </a:prstGeom>
          <a:solidFill>
            <a:srgbClr val="1B9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rot="20713650">
            <a:off x="323861" y="5558785"/>
            <a:ext cx="354403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基本建设思路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901" y="1116641"/>
            <a:ext cx="510798" cy="510798"/>
          </a:xfrm>
          <a:prstGeom prst="rect">
            <a:avLst/>
          </a:prstGeom>
          <a:solidFill>
            <a:srgbClr val="22A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83169" y="3173601"/>
            <a:ext cx="510798" cy="510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9353" y="5230561"/>
            <a:ext cx="510798" cy="510798"/>
          </a:xfrm>
          <a:prstGeom prst="rect">
            <a:avLst/>
          </a:prstGeom>
          <a:solidFill>
            <a:srgbClr val="F38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92960" y="762000"/>
            <a:ext cx="208597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 smtClean="0">
                <a:solidFill>
                  <a:srgbClr val="22AC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搭建平台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92902" y="1249189"/>
            <a:ext cx="7176828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搭建数字化的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软硬件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平台，梳理原始磁带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。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做好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文件的命名与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分类工作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文件标准化格式转换和存储。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78816" y="2848764"/>
            <a:ext cx="119694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78935" y="3295650"/>
            <a:ext cx="7177405" cy="80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网站上建立特色栏目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选择视频呈送方案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，做好文件的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上传准备，根据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站点所支撑的视频媒体，进行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标准化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的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格式上传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36191" y="4953062"/>
            <a:ext cx="119694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38F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36310" y="5436235"/>
            <a:ext cx="5979160" cy="116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做好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用户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分类和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角色的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权限管理工作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给予相应的管理员和观看者相应的权力，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控制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视频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传播和转载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sym typeface="+mn-ea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</a:rPr>
              <a:t>                                                                             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hlinkClick r:id="rId2" action="ppaction://hlinkfile"/>
              </a:rPr>
              <a:t>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准圆简体" panose="02010601030101010101" charset="-122"/>
                <a:ea typeface="方正准圆简体" panose="02010601030101010101" charset="-122"/>
                <a:hlinkClick r:id="rId2" action="ppaction://hlinkfile"/>
              </a:rPr>
              <a:t>平台网址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6" grpId="4"/>
      <p:bldP spid="16" grpId="5"/>
      <p:bldP spid="16" grpId="6"/>
      <p:bldP spid="16" grpId="7"/>
      <p:bldP spid="16" grpId="8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12273A"/>
            </a:gs>
            <a:gs pos="79524">
              <a:srgbClr val="12283D"/>
            </a:gs>
            <a:gs pos="35000">
              <a:srgbClr val="0D1F2D"/>
            </a:gs>
            <a:gs pos="65000">
              <a:srgbClr val="0F2030"/>
            </a:gs>
            <a:gs pos="53000">
              <a:srgbClr val="0A1622"/>
            </a:gs>
            <a:gs pos="47000">
              <a:srgbClr val="0A1622"/>
            </a:gs>
            <a:gs pos="50000">
              <a:srgbClr val="0A1622"/>
            </a:gs>
            <a:gs pos="0">
              <a:srgbClr val="123049"/>
            </a:gs>
            <a:gs pos="100000">
              <a:srgbClr val="153249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/>
          <p:cNvCxnSpPr/>
          <p:nvPr/>
        </p:nvCxnSpPr>
        <p:spPr>
          <a:xfrm>
            <a:off x="104866" y="-9319"/>
            <a:ext cx="12073055" cy="6867319"/>
          </a:xfrm>
          <a:prstGeom prst="line">
            <a:avLst/>
          </a:prstGeom>
          <a:ln w="3175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0" y="3559803"/>
            <a:ext cx="12196526" cy="3298197"/>
          </a:xfrm>
          <a:prstGeom prst="line">
            <a:avLst/>
          </a:prstGeom>
          <a:ln w="3175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-1968" y="2746361"/>
            <a:ext cx="4187439" cy="4111639"/>
            <a:chOff x="-1968" y="2746361"/>
            <a:chExt cx="4187439" cy="4111639"/>
          </a:xfrm>
        </p:grpSpPr>
        <p:sp>
          <p:nvSpPr>
            <p:cNvPr id="5" name="直角三角形 4"/>
            <p:cNvSpPr/>
            <p:nvPr/>
          </p:nvSpPr>
          <p:spPr>
            <a:xfrm>
              <a:off x="0" y="6172199"/>
              <a:ext cx="700088" cy="685801"/>
            </a:xfrm>
            <a:prstGeom prst="rtTriangle">
              <a:avLst/>
            </a:prstGeom>
            <a:solidFill>
              <a:srgbClr val="21A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>
              <a:off x="0" y="4805363"/>
              <a:ext cx="700088" cy="685801"/>
            </a:xfrm>
            <a:prstGeom prst="rtTriangle">
              <a:avLst/>
            </a:prstGeom>
            <a:solidFill>
              <a:srgbClr val="CDF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1407335" y="6172199"/>
              <a:ext cx="700088" cy="685801"/>
            </a:xfrm>
            <a:prstGeom prst="rtTriangle">
              <a:avLst/>
            </a:prstGeom>
            <a:solidFill>
              <a:srgbClr val="229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>
              <a:off x="3485383" y="6172199"/>
              <a:ext cx="700088" cy="685801"/>
            </a:xfrm>
            <a:prstGeom prst="rtTriangle">
              <a:avLst/>
            </a:prstGeom>
            <a:solidFill>
              <a:srgbClr val="ED9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2785668" y="5486398"/>
              <a:ext cx="700088" cy="685801"/>
            </a:xfrm>
            <a:prstGeom prst="rtTriangle">
              <a:avLst/>
            </a:prstGeom>
            <a:solidFill>
              <a:srgbClr val="FFB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103805" y="4800596"/>
              <a:ext cx="682258" cy="685801"/>
            </a:xfrm>
            <a:prstGeom prst="rtTriangle">
              <a:avLst/>
            </a:prstGeom>
            <a:solidFill>
              <a:srgbClr val="FAB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>
              <a:off x="1404937" y="4114794"/>
              <a:ext cx="700087" cy="685801"/>
            </a:xfrm>
            <a:prstGeom prst="rtTriangle">
              <a:avLst/>
            </a:prstGeom>
            <a:solidFill>
              <a:srgbClr val="176A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706458" y="3428979"/>
              <a:ext cx="696088" cy="685801"/>
            </a:xfrm>
            <a:prstGeom prst="rtTriangle">
              <a:avLst/>
            </a:prstGeom>
            <a:solidFill>
              <a:srgbClr val="21A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>
              <a:off x="0" y="2746361"/>
              <a:ext cx="708035" cy="685801"/>
            </a:xfrm>
            <a:prstGeom prst="rtTriangle">
              <a:avLst/>
            </a:prstGeom>
            <a:solidFill>
              <a:srgbClr val="9C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1411286" y="4800596"/>
              <a:ext cx="681040" cy="685801"/>
            </a:xfrm>
            <a:prstGeom prst="rtTriangle">
              <a:avLst/>
            </a:prstGeom>
            <a:solidFill>
              <a:srgbClr val="F6C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085973" y="5486398"/>
              <a:ext cx="700088" cy="685801"/>
            </a:xfrm>
            <a:prstGeom prst="rtTriangle">
              <a:avLst/>
            </a:prstGeom>
            <a:solidFill>
              <a:srgbClr val="B12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2091931" y="6172199"/>
              <a:ext cx="700088" cy="685801"/>
            </a:xfrm>
            <a:prstGeom prst="rtTriangle">
              <a:avLst/>
            </a:prstGeom>
            <a:solidFill>
              <a:srgbClr val="23B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/>
          </p:nvSpPr>
          <p:spPr>
            <a:xfrm flipH="1">
              <a:off x="2788460" y="6172199"/>
              <a:ext cx="700088" cy="685801"/>
            </a:xfrm>
            <a:prstGeom prst="rtTriangle">
              <a:avLst/>
            </a:prstGeom>
            <a:solidFill>
              <a:srgbClr val="FEC3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0" y="5484814"/>
              <a:ext cx="702474" cy="685809"/>
            </a:xfrm>
            <a:prstGeom prst="rtTriangle">
              <a:avLst/>
            </a:prstGeom>
            <a:solidFill>
              <a:srgbClr val="96C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flipV="1">
              <a:off x="706458" y="6172182"/>
              <a:ext cx="702468" cy="685818"/>
            </a:xfrm>
            <a:prstGeom prst="rtTriangle">
              <a:avLst/>
            </a:prstGeom>
            <a:solidFill>
              <a:srgbClr val="08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flipV="1">
              <a:off x="705248" y="4807752"/>
              <a:ext cx="702468" cy="680220"/>
            </a:xfrm>
            <a:prstGeom prst="rtTriangle">
              <a:avLst/>
            </a:prstGeom>
            <a:solidFill>
              <a:srgbClr val="FFD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直角三角形 21"/>
            <p:cNvSpPr/>
            <p:nvPr/>
          </p:nvSpPr>
          <p:spPr>
            <a:xfrm flipV="1">
              <a:off x="705253" y="4115585"/>
              <a:ext cx="694911" cy="692956"/>
            </a:xfrm>
            <a:prstGeom prst="rtTriangle">
              <a:avLst/>
            </a:prstGeom>
            <a:solidFill>
              <a:srgbClr val="08BA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直角三角形 22"/>
            <p:cNvSpPr/>
            <p:nvPr/>
          </p:nvSpPr>
          <p:spPr>
            <a:xfrm flipV="1">
              <a:off x="-1968" y="4112417"/>
              <a:ext cx="706818" cy="692943"/>
            </a:xfrm>
            <a:prstGeom prst="rtTriangle">
              <a:avLst/>
            </a:prstGeom>
            <a:solidFill>
              <a:srgbClr val="20A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H="1" flipV="1">
              <a:off x="700500" y="5484821"/>
              <a:ext cx="710383" cy="685801"/>
            </a:xfrm>
            <a:prstGeom prst="rtTriangle">
              <a:avLst/>
            </a:prstGeom>
            <a:solidFill>
              <a:srgbClr val="9AC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直角三角形 24"/>
            <p:cNvSpPr/>
            <p:nvPr/>
          </p:nvSpPr>
          <p:spPr>
            <a:xfrm flipH="1" flipV="1">
              <a:off x="1402545" y="5486782"/>
              <a:ext cx="686207" cy="685801"/>
            </a:xfrm>
            <a:prstGeom prst="rtTriangle">
              <a:avLst/>
            </a:prstGeom>
            <a:solidFill>
              <a:srgbClr val="B0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" name="直角三角形 28"/>
          <p:cNvSpPr/>
          <p:nvPr/>
        </p:nvSpPr>
        <p:spPr>
          <a:xfrm rot="5400000" flipV="1">
            <a:off x="11496081" y="9111"/>
            <a:ext cx="700088" cy="685801"/>
          </a:xfrm>
          <a:prstGeom prst="rtTriangle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5400000" flipV="1">
            <a:off x="10129245" y="9111"/>
            <a:ext cx="700088" cy="685801"/>
          </a:xfrm>
          <a:prstGeom prst="rtTriangle">
            <a:avLst/>
          </a:prstGeom>
          <a:solidFill>
            <a:srgbClr val="CD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5400000" flipV="1">
            <a:off x="11496081" y="1416446"/>
            <a:ext cx="700088" cy="685801"/>
          </a:xfrm>
          <a:prstGeom prst="rtTriangle">
            <a:avLst/>
          </a:prstGeom>
          <a:solidFill>
            <a:srgbClr val="22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 rot="5400000" flipV="1">
            <a:off x="11496081" y="3494495"/>
            <a:ext cx="700088" cy="685801"/>
          </a:xfrm>
          <a:prstGeom prst="rtTriangle">
            <a:avLst/>
          </a:prstGeom>
          <a:solidFill>
            <a:srgbClr val="ED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rot="5400000" flipV="1">
            <a:off x="10810280" y="2794780"/>
            <a:ext cx="700088" cy="685801"/>
          </a:xfrm>
          <a:prstGeom prst="rtTriangle">
            <a:avLst/>
          </a:prstGeom>
          <a:solidFill>
            <a:srgbClr val="FFB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直角三角形 33"/>
          <p:cNvSpPr/>
          <p:nvPr/>
        </p:nvSpPr>
        <p:spPr>
          <a:xfrm rot="5400000" flipV="1">
            <a:off x="10133393" y="2104002"/>
            <a:ext cx="682258" cy="685801"/>
          </a:xfrm>
          <a:prstGeom prst="rtTriangle">
            <a:avLst/>
          </a:prstGeom>
          <a:solidFill>
            <a:srgbClr val="FAB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5400000" flipV="1">
            <a:off x="9438676" y="1414048"/>
            <a:ext cx="700087" cy="685801"/>
          </a:xfrm>
          <a:prstGeom prst="rtTriangle">
            <a:avLst/>
          </a:prstGeom>
          <a:solidFill>
            <a:srgbClr val="176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5400000" flipV="1">
            <a:off x="8754861" y="713570"/>
            <a:ext cx="696088" cy="685801"/>
          </a:xfrm>
          <a:prstGeom prst="rtTriangle">
            <a:avLst/>
          </a:prstGeom>
          <a:solidFill>
            <a:srgbClr val="21A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5400000" flipV="1">
            <a:off x="8066269" y="13085"/>
            <a:ext cx="708035" cy="685801"/>
          </a:xfrm>
          <a:prstGeom prst="rtTriangle">
            <a:avLst/>
          </a:prstGeom>
          <a:solidFill>
            <a:srgbClr val="9C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5400000" flipV="1">
            <a:off x="10134002" y="1410874"/>
            <a:ext cx="681040" cy="685801"/>
          </a:xfrm>
          <a:prstGeom prst="rtTriangle">
            <a:avLst/>
          </a:prstGeom>
          <a:solidFill>
            <a:srgbClr val="F6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5400000" flipH="1" flipV="1">
            <a:off x="10810280" y="2095085"/>
            <a:ext cx="700088" cy="685801"/>
          </a:xfrm>
          <a:prstGeom prst="rtTriangle">
            <a:avLst/>
          </a:prstGeom>
          <a:solidFill>
            <a:srgbClr val="B12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直角三角形 39"/>
          <p:cNvSpPr/>
          <p:nvPr/>
        </p:nvSpPr>
        <p:spPr>
          <a:xfrm rot="5400000" flipH="1" flipV="1">
            <a:off x="11496081" y="2101043"/>
            <a:ext cx="700088" cy="685801"/>
          </a:xfrm>
          <a:prstGeom prst="rtTriangle">
            <a:avLst/>
          </a:prstGeom>
          <a:solidFill>
            <a:srgbClr val="23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直角三角形 40"/>
          <p:cNvSpPr/>
          <p:nvPr/>
        </p:nvSpPr>
        <p:spPr>
          <a:xfrm rot="5400000" flipH="1" flipV="1">
            <a:off x="11496081" y="2797572"/>
            <a:ext cx="700088" cy="685801"/>
          </a:xfrm>
          <a:prstGeom prst="rtTriangle">
            <a:avLst/>
          </a:prstGeom>
          <a:solidFill>
            <a:srgbClr val="FEC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直角三角形 41"/>
          <p:cNvSpPr/>
          <p:nvPr/>
        </p:nvSpPr>
        <p:spPr>
          <a:xfrm rot="5400000" flipH="1" flipV="1">
            <a:off x="10807507" y="10300"/>
            <a:ext cx="702474" cy="685809"/>
          </a:xfrm>
          <a:prstGeom prst="rtTriangle">
            <a:avLst/>
          </a:prstGeom>
          <a:solidFill>
            <a:srgbClr val="96C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rot="5400000">
            <a:off x="11494882" y="716751"/>
            <a:ext cx="702468" cy="685818"/>
          </a:xfrm>
          <a:prstGeom prst="rtTriangle">
            <a:avLst/>
          </a:prstGeom>
          <a:solidFill>
            <a:srgbClr val="08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直角三角形 43"/>
          <p:cNvSpPr/>
          <p:nvPr/>
        </p:nvSpPr>
        <p:spPr>
          <a:xfrm rot="5400000">
            <a:off x="10127653" y="718340"/>
            <a:ext cx="702468" cy="680220"/>
          </a:xfrm>
          <a:prstGeom prst="rtTriangle">
            <a:avLst/>
          </a:prstGeom>
          <a:solidFill>
            <a:srgbClr val="FFD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直角三角形 44"/>
          <p:cNvSpPr/>
          <p:nvPr/>
        </p:nvSpPr>
        <p:spPr>
          <a:xfrm rot="5400000">
            <a:off x="9445633" y="708199"/>
            <a:ext cx="694911" cy="692956"/>
          </a:xfrm>
          <a:prstGeom prst="rtTriangle">
            <a:avLst/>
          </a:prstGeom>
          <a:solidFill>
            <a:srgbClr val="08B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直角三角形 45"/>
          <p:cNvSpPr/>
          <p:nvPr/>
        </p:nvSpPr>
        <p:spPr>
          <a:xfrm rot="5400000">
            <a:off x="9436505" y="6937"/>
            <a:ext cx="706818" cy="692943"/>
          </a:xfrm>
          <a:prstGeom prst="rtTriangle">
            <a:avLst/>
          </a:prstGeom>
          <a:solidFill>
            <a:srgbClr val="20A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rot="5400000" flipH="1">
            <a:off x="10803555" y="714759"/>
            <a:ext cx="710383" cy="685801"/>
          </a:xfrm>
          <a:prstGeom prst="rtTriangle">
            <a:avLst/>
          </a:prstGeom>
          <a:solidFill>
            <a:srgbClr val="9AC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直角三角形 47"/>
          <p:cNvSpPr/>
          <p:nvPr/>
        </p:nvSpPr>
        <p:spPr>
          <a:xfrm rot="5400000" flipH="1">
            <a:off x="10817604" y="1404716"/>
            <a:ext cx="686207" cy="685801"/>
          </a:xfrm>
          <a:prstGeom prst="rtTriangle">
            <a:avLst/>
          </a:prstGeom>
          <a:solidFill>
            <a:srgbClr val="B0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等腰三角形 48"/>
          <p:cNvSpPr/>
          <p:nvPr/>
        </p:nvSpPr>
        <p:spPr>
          <a:xfrm>
            <a:off x="4849798" y="1927200"/>
            <a:ext cx="828704" cy="714400"/>
          </a:xfrm>
          <a:prstGeom prst="triangle">
            <a:avLst/>
          </a:prstGeom>
          <a:solidFill>
            <a:srgbClr val="FAD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>
            <a:off x="5665802" y="1927200"/>
            <a:ext cx="828704" cy="714400"/>
          </a:xfrm>
          <a:prstGeom prst="triangle">
            <a:avLst/>
          </a:prstGeom>
          <a:solidFill>
            <a:srgbClr val="FD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>
            <a:off x="6481806" y="1927200"/>
            <a:ext cx="828704" cy="714400"/>
          </a:xfrm>
          <a:prstGeom prst="triangle">
            <a:avLst/>
          </a:prstGeom>
          <a:solidFill>
            <a:srgbClr val="ED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>
            <a:off x="6073804" y="2643752"/>
            <a:ext cx="828704" cy="714400"/>
          </a:xfrm>
          <a:prstGeom prst="triangle">
            <a:avLst/>
          </a:prstGeom>
          <a:solidFill>
            <a:srgbClr val="851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>
            <a:off x="6488156" y="3351802"/>
            <a:ext cx="828704" cy="714400"/>
          </a:xfrm>
          <a:prstGeom prst="triangle">
            <a:avLst/>
          </a:prstGeom>
          <a:solidFill>
            <a:srgbClr val="F06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>
            <a:off x="6074622" y="4060774"/>
            <a:ext cx="828704" cy="714400"/>
          </a:xfrm>
          <a:prstGeom prst="triangle">
            <a:avLst/>
          </a:prstGeom>
          <a:solidFill>
            <a:srgbClr val="158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>
            <a:off x="5267296" y="4067124"/>
            <a:ext cx="828704" cy="714400"/>
          </a:xfrm>
          <a:prstGeom prst="triangle">
            <a:avLst/>
          </a:prstGeom>
          <a:solidFill>
            <a:srgbClr val="1B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 flipV="1">
            <a:off x="4857254" y="4067124"/>
            <a:ext cx="828704" cy="714400"/>
          </a:xfrm>
          <a:prstGeom prst="triangle">
            <a:avLst/>
          </a:prstGeom>
          <a:solidFill>
            <a:srgbClr val="01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 flipV="1">
            <a:off x="5663416" y="4067124"/>
            <a:ext cx="828704" cy="714400"/>
          </a:xfrm>
          <a:prstGeom prst="triangle">
            <a:avLst/>
          </a:prstGeom>
          <a:solidFill>
            <a:srgbClr val="05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flipV="1">
            <a:off x="6489504" y="4067124"/>
            <a:ext cx="828704" cy="714400"/>
          </a:xfrm>
          <a:prstGeom prst="triangle">
            <a:avLst/>
          </a:prstGeom>
          <a:solidFill>
            <a:srgbClr val="8FC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 flipV="1">
            <a:off x="6075498" y="3360304"/>
            <a:ext cx="828704" cy="714400"/>
          </a:xfrm>
          <a:prstGeom prst="triangle">
            <a:avLst/>
          </a:prstGeom>
          <a:solidFill>
            <a:srgbClr val="AE2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 flipV="1">
            <a:off x="6481003" y="2642522"/>
            <a:ext cx="828704" cy="714400"/>
          </a:xfrm>
          <a:prstGeom prst="triangle">
            <a:avLst/>
          </a:prstGeom>
          <a:solidFill>
            <a:srgbClr val="B12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V="1">
            <a:off x="6075152" y="1924232"/>
            <a:ext cx="828704" cy="714400"/>
          </a:xfrm>
          <a:prstGeom prst="triangle">
            <a:avLst/>
          </a:prstGeom>
          <a:solidFill>
            <a:srgbClr val="FC9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V="1">
            <a:off x="5256106" y="1924232"/>
            <a:ext cx="828704" cy="714400"/>
          </a:xfrm>
          <a:prstGeom prst="triangle">
            <a:avLst/>
          </a:prstGeom>
          <a:solidFill>
            <a:srgbClr val="FB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098567" y="5142000"/>
            <a:ext cx="6085037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案例成果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4020457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连接符 82"/>
          <p:cNvCxnSpPr>
            <a:endCxn id="22" idx="2"/>
          </p:cNvCxnSpPr>
          <p:nvPr/>
        </p:nvCxnSpPr>
        <p:spPr>
          <a:xfrm flipV="1">
            <a:off x="2249170" y="2201545"/>
            <a:ext cx="3141345" cy="7239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6391275" y="2201545"/>
            <a:ext cx="3016250" cy="5778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73341" y="0"/>
            <a:ext cx="1555461" cy="678426"/>
          </a:xfrm>
          <a:prstGeom prst="rect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94337" y="1652106"/>
            <a:ext cx="1099984" cy="1099984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9283" y="2084883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13391" y="1662499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01867" y="1336878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608623" y="1182616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40477" y="1235052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398495" y="1482175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00662" y="1867371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98097" y="2656726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040477" y="2934715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608622" y="2987151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201867" y="2832889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13391" y="2507268"/>
            <a:ext cx="234429" cy="234429"/>
          </a:xfrm>
          <a:prstGeom prst="ellipse">
            <a:avLst/>
          </a:prstGeom>
          <a:solidFill>
            <a:srgbClr val="AB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390515" y="1639570"/>
            <a:ext cx="1123315" cy="1123315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998085" y="249618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323705" y="1716405"/>
            <a:ext cx="1017905" cy="1017905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8947150" y="2413000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1206500" y="2058670"/>
            <a:ext cx="124269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新闻类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5474335" y="1907540"/>
            <a:ext cx="95821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自制教学资料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9132550" y="1876600"/>
            <a:ext cx="1360311" cy="72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</a:t>
            </a: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专项类</a:t>
            </a:r>
            <a:endParaRPr 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4176214" y="4311999"/>
            <a:ext cx="35347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目前完成自制素材视频（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部） ，主要包括成品的中药材栽培与初加工技术（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部）和农林畜牧方面的技术视频。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273341" y="77470"/>
            <a:ext cx="1555461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243195" y="283273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615940" y="3049270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062345" y="305752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447155" y="278447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678295" y="2396490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998085" y="1662430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243195" y="133667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615940" y="109156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062345" y="109156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471920" y="1364615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717030" y="1747520"/>
            <a:ext cx="245110" cy="245110"/>
          </a:xfrm>
          <a:prstGeom prst="ellipse">
            <a:avLst/>
          </a:prstGeom>
          <a:solidFill>
            <a:srgbClr val="F58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124950" y="271335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421495" y="2931160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9745345" y="3011170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0086975" y="293687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10332085" y="268795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8947150" y="1817370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9152890" y="1487170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0507345" y="230695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9421495" y="131889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9745345" y="122237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0073005" y="131889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10341610" y="158178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0516870" y="1937385"/>
            <a:ext cx="175260" cy="175260"/>
          </a:xfrm>
          <a:prstGeom prst="ellipse">
            <a:avLst/>
          </a:prstGeom>
          <a:solidFill>
            <a:srgbClr val="0DB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596864" y="4283992"/>
            <a:ext cx="30197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记录国家与省部级领导的来访，校领导与专家的历史视频，方针与规划的实施进程。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52430" y="4361451"/>
            <a:ext cx="2797791" cy="148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截至本周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共转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视频素材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238部。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其中茶业相关类（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部）、绿染沙滩系列等有关科研类（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部）、兴林灭螺。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2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2" grpId="2"/>
      <p:bldP spid="112" grpId="3"/>
      <p:bldP spid="112" grpId="4"/>
      <p:bldP spid="112" grpId="5"/>
      <p:bldP spid="112" grpId="6"/>
      <p:bldP spid="112" grpId="7"/>
      <p:bldP spid="112" grpId="8"/>
      <p:bldP spid="112" grpId="9"/>
      <p:bldP spid="112" grpId="10"/>
      <p:bldP spid="112" grpId="11"/>
      <p:bldP spid="112" grpId="12"/>
      <p:bldP spid="112" grpId="13"/>
      <p:bldP spid="112" grpId="14"/>
      <p:bldP spid="112" grpId="15"/>
      <p:bldP spid="112" grpId="16"/>
      <p:bldP spid="112" grpId="17"/>
      <p:bldP spid="112" grpId="18"/>
      <p:bldP spid="112" grpId="19"/>
      <p:bldP spid="112" grpId="20"/>
      <p:bldP spid="112" grpId="21"/>
      <p:bldP spid="113" grpId="0"/>
      <p:bldP spid="113" grpId="1"/>
      <p:bldP spid="113" grpId="2"/>
      <p:bldP spid="114" grpId="0"/>
      <p:bldP spid="114" grpId="1"/>
      <p:bldP spid="11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gradFill>
            <a:gsLst>
              <a:gs pos="0">
                <a:srgbClr val="162F45"/>
              </a:gs>
              <a:gs pos="20000">
                <a:srgbClr val="152F46"/>
              </a:gs>
              <a:gs pos="40000">
                <a:srgbClr val="152B40"/>
              </a:gs>
              <a:gs pos="60000">
                <a:srgbClr val="122536"/>
              </a:gs>
              <a:gs pos="80000">
                <a:srgbClr val="0D1F2D"/>
              </a:gs>
              <a:gs pos="88000">
                <a:srgbClr val="0B1924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H="1">
            <a:off x="9382063" y="499212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58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H="1" flipV="1">
            <a:off x="9382063" y="3370988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F38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9840184" y="3367813"/>
            <a:ext cx="1316148" cy="1645024"/>
          </a:xfrm>
          <a:prstGeom prst="triangle">
            <a:avLst/>
          </a:prstGeom>
          <a:solidFill>
            <a:srgbClr val="99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9840184" y="4167913"/>
            <a:ext cx="1316148" cy="1645024"/>
          </a:xfrm>
          <a:prstGeom prst="triangle">
            <a:avLst/>
          </a:prstGeom>
          <a:solidFill>
            <a:srgbClr val="00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736600" y="4984750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24A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736600" y="3363614"/>
            <a:ext cx="1944687" cy="889000"/>
          </a:xfrm>
          <a:prstGeom prst="triangle">
            <a:avLst>
              <a:gd name="adj" fmla="val 39551"/>
            </a:avLst>
          </a:prstGeom>
          <a:solidFill>
            <a:srgbClr val="9BE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6200000">
            <a:off x="907018" y="3360439"/>
            <a:ext cx="1316148" cy="1645024"/>
          </a:xfrm>
          <a:prstGeom prst="triangle">
            <a:avLst/>
          </a:prstGeom>
          <a:solidFill>
            <a:srgbClr val="09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907018" y="4160539"/>
            <a:ext cx="1316148" cy="1645024"/>
          </a:xfrm>
          <a:prstGeom prst="triangle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206172" y="2061029"/>
            <a:ext cx="7924800" cy="3831771"/>
          </a:xfrm>
          <a:prstGeom prst="roundRect">
            <a:avLst>
              <a:gd name="adj" fmla="val 14394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9298214" y="3648528"/>
            <a:ext cx="656772" cy="6567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62225" y="3936433"/>
            <a:ext cx="119062" cy="119062"/>
          </a:xfrm>
          <a:prstGeom prst="ellipse">
            <a:avLst/>
          </a:prstGeom>
          <a:solidFill>
            <a:srgbClr val="E6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883161" y="3686628"/>
            <a:ext cx="91021" cy="618672"/>
          </a:xfrm>
          <a:prstGeom prst="roundRect">
            <a:avLst>
              <a:gd name="adj" fmla="val 50000"/>
            </a:avLst>
          </a:prstGeom>
          <a:solidFill>
            <a:srgbClr val="E5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361714" y="3712028"/>
            <a:ext cx="529772" cy="529772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58275" y="2347416"/>
            <a:ext cx="5676543" cy="3220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 rot="8203506">
            <a:off x="6865419" y="585553"/>
            <a:ext cx="1459934" cy="1459934"/>
          </a:xfrm>
          <a:prstGeom prst="teardrop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36600" y="735488"/>
            <a:ext cx="2012961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B1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新闻类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36600" y="1113155"/>
            <a:ext cx="5072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准圆简体" panose="02010601030101010101" charset="-122"/>
                <a:ea typeface="方正准圆简体" panose="02010601030101010101" charset="-122"/>
              </a:rPr>
              <a:t>从新闻的角度，记录我校近35年来的发展历程，其中包括我校发展的各个历史阶段（李岚清副总理、汪洋副省长、安徽省政协主席方兆祥来我校视察的视频等）</a:t>
            </a:r>
          </a:p>
          <a:p>
            <a:pPr>
              <a:lnSpc>
                <a:spcPct val="130000"/>
              </a:lnSpc>
            </a:pPr>
            <a:endParaRPr lang="en-US" altLang="zh-CN" sz="1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6752" y="1099539"/>
            <a:ext cx="1337287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国家与省领导来访</a:t>
            </a:r>
          </a:p>
        </p:txBody>
      </p:sp>
      <p:pic>
        <p:nvPicPr>
          <p:cNvPr id="18" name="国家与省领导来访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2090" y="2347595"/>
            <a:ext cx="4293235" cy="3220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489</Words>
  <Application>Microsoft Office PowerPoint</Application>
  <PresentationFormat>宽屏</PresentationFormat>
  <Paragraphs>50</Paragraphs>
  <Slides>14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方正准圆简体</vt:lpstr>
      <vt:lpstr>STKaiti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安</dc:creator>
  <cp:lastModifiedBy>htt</cp:lastModifiedBy>
  <cp:revision>124</cp:revision>
  <dcterms:created xsi:type="dcterms:W3CDTF">2016-11-13T11:49:00Z</dcterms:created>
  <dcterms:modified xsi:type="dcterms:W3CDTF">2024-09-06T01:41:08Z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